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2" r:id="rId1"/>
    <p:sldMasterId id="2147483759" r:id="rId2"/>
    <p:sldMasterId id="2147483769" r:id="rId3"/>
    <p:sldMasterId id="2147483779" r:id="rId4"/>
    <p:sldMasterId id="2147483789" r:id="rId5"/>
    <p:sldMasterId id="2147483799" r:id="rId6"/>
    <p:sldMasterId id="2147483827" r:id="rId7"/>
  </p:sldMasterIdLst>
  <p:notesMasterIdLst>
    <p:notesMasterId r:id="rId123"/>
  </p:notesMasterIdLst>
  <p:sldIdLst>
    <p:sldId id="256" r:id="rId8"/>
    <p:sldId id="257" r:id="rId9"/>
    <p:sldId id="258" r:id="rId10"/>
    <p:sldId id="352" r:id="rId11"/>
    <p:sldId id="455" r:id="rId12"/>
    <p:sldId id="259" r:id="rId13"/>
    <p:sldId id="260" r:id="rId14"/>
    <p:sldId id="261" r:id="rId15"/>
    <p:sldId id="262" r:id="rId16"/>
    <p:sldId id="263" r:id="rId17"/>
    <p:sldId id="264" r:id="rId18"/>
    <p:sldId id="360" r:id="rId19"/>
    <p:sldId id="265" r:id="rId20"/>
    <p:sldId id="266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456" r:id="rId32"/>
    <p:sldId id="372" r:id="rId33"/>
    <p:sldId id="373" r:id="rId34"/>
    <p:sldId id="374" r:id="rId35"/>
    <p:sldId id="375" r:id="rId36"/>
    <p:sldId id="384" r:id="rId37"/>
    <p:sldId id="376" r:id="rId38"/>
    <p:sldId id="510" r:id="rId39"/>
    <p:sldId id="389" r:id="rId40"/>
    <p:sldId id="390" r:id="rId41"/>
    <p:sldId id="391" r:id="rId42"/>
    <p:sldId id="392" r:id="rId43"/>
    <p:sldId id="514" r:id="rId44"/>
    <p:sldId id="393" r:id="rId45"/>
    <p:sldId id="402" r:id="rId46"/>
    <p:sldId id="403" r:id="rId47"/>
    <p:sldId id="498" r:id="rId48"/>
    <p:sldId id="499" r:id="rId49"/>
    <p:sldId id="406" r:id="rId50"/>
    <p:sldId id="490" r:id="rId51"/>
    <p:sldId id="457" r:id="rId52"/>
    <p:sldId id="413" r:id="rId53"/>
    <p:sldId id="458" r:id="rId54"/>
    <p:sldId id="414" r:id="rId55"/>
    <p:sldId id="415" r:id="rId56"/>
    <p:sldId id="491" r:id="rId57"/>
    <p:sldId id="416" r:id="rId58"/>
    <p:sldId id="460" r:id="rId59"/>
    <p:sldId id="492" r:id="rId60"/>
    <p:sldId id="417" r:id="rId61"/>
    <p:sldId id="418" r:id="rId62"/>
    <p:sldId id="515" r:id="rId63"/>
    <p:sldId id="516" r:id="rId64"/>
    <p:sldId id="421" r:id="rId65"/>
    <p:sldId id="423" r:id="rId66"/>
    <p:sldId id="425" r:id="rId67"/>
    <p:sldId id="426" r:id="rId68"/>
    <p:sldId id="461" r:id="rId69"/>
    <p:sldId id="267" r:id="rId70"/>
    <p:sldId id="268" r:id="rId71"/>
    <p:sldId id="319" r:id="rId72"/>
    <p:sldId id="317" r:id="rId73"/>
    <p:sldId id="318" r:id="rId74"/>
    <p:sldId id="320" r:id="rId75"/>
    <p:sldId id="269" r:id="rId76"/>
    <p:sldId id="270" r:id="rId77"/>
    <p:sldId id="271" r:id="rId78"/>
    <p:sldId id="272" r:id="rId79"/>
    <p:sldId id="273" r:id="rId80"/>
    <p:sldId id="321" r:id="rId81"/>
    <p:sldId id="322" r:id="rId82"/>
    <p:sldId id="325" r:id="rId83"/>
    <p:sldId id="324" r:id="rId84"/>
    <p:sldId id="326" r:id="rId85"/>
    <p:sldId id="274" r:id="rId86"/>
    <p:sldId id="275" r:id="rId87"/>
    <p:sldId id="276" r:id="rId88"/>
    <p:sldId id="277" r:id="rId89"/>
    <p:sldId id="278" r:id="rId90"/>
    <p:sldId id="279" r:id="rId91"/>
    <p:sldId id="280" r:id="rId92"/>
    <p:sldId id="281" r:id="rId93"/>
    <p:sldId id="282" r:id="rId94"/>
    <p:sldId id="283" r:id="rId95"/>
    <p:sldId id="284" r:id="rId96"/>
    <p:sldId id="285" r:id="rId97"/>
    <p:sldId id="286" r:id="rId98"/>
    <p:sldId id="287" r:id="rId99"/>
    <p:sldId id="288" r:id="rId100"/>
    <p:sldId id="289" r:id="rId101"/>
    <p:sldId id="290" r:id="rId102"/>
    <p:sldId id="291" r:id="rId103"/>
    <p:sldId id="292" r:id="rId104"/>
    <p:sldId id="293" r:id="rId105"/>
    <p:sldId id="294" r:id="rId106"/>
    <p:sldId id="295" r:id="rId107"/>
    <p:sldId id="327" r:id="rId108"/>
    <p:sldId id="328" r:id="rId109"/>
    <p:sldId id="329" r:id="rId110"/>
    <p:sldId id="330" r:id="rId111"/>
    <p:sldId id="331" r:id="rId112"/>
    <p:sldId id="332" r:id="rId113"/>
    <p:sldId id="333" r:id="rId114"/>
    <p:sldId id="334" r:id="rId115"/>
    <p:sldId id="335" r:id="rId116"/>
    <p:sldId id="336" r:id="rId117"/>
    <p:sldId id="337" r:id="rId118"/>
    <p:sldId id="338" r:id="rId119"/>
    <p:sldId id="339" r:id="rId120"/>
    <p:sldId id="298" r:id="rId121"/>
    <p:sldId id="316" r:id="rId122"/>
  </p:sldIdLst>
  <p:sldSz cx="12192000" cy="6858000"/>
  <p:notesSz cx="7010400" cy="9296400"/>
  <p:embeddedFontLst>
    <p:embeddedFont>
      <p:font typeface="Cambria" panose="02040503050406030204" pitchFamily="18" charset="0"/>
      <p:regular r:id="rId124"/>
      <p:bold r:id="rId125"/>
      <p:italic r:id="rId126"/>
      <p:boldItalic r:id="rId127"/>
    </p:embeddedFont>
    <p:embeddedFont>
      <p:font typeface="Rockwell" panose="02060603020205020403" pitchFamily="18" charset="0"/>
      <p:regular r:id="rId128"/>
      <p:bold r:id="rId129"/>
      <p:italic r:id="rId130"/>
      <p:boldItalic r:id="rId1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037C"/>
    <a:srgbClr val="CF55A1"/>
    <a:srgbClr val="EACC1B"/>
    <a:srgbClr val="929292"/>
    <a:srgbClr val="FCAF17"/>
    <a:srgbClr val="CE9D00"/>
    <a:srgbClr val="00C2E2"/>
    <a:srgbClr val="7C98AE"/>
    <a:srgbClr val="FF8C3F"/>
    <a:srgbClr val="398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4B940C-6E07-4B95-9257-FDB40DA1DBF9}" v="203" dt="2025-10-21T04:59:28.6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78"/>
    <p:restoredTop sz="50000" autoAdjust="0"/>
  </p:normalViewPr>
  <p:slideViewPr>
    <p:cSldViewPr>
      <p:cViewPr>
        <p:scale>
          <a:sx n="100" d="100"/>
          <a:sy n="100" d="100"/>
        </p:scale>
        <p:origin x="88" y="1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2664" y="-96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63" Type="http://schemas.openxmlformats.org/officeDocument/2006/relationships/slide" Target="slides/slide56.xml"/><Relationship Id="rId84" Type="http://schemas.openxmlformats.org/officeDocument/2006/relationships/slide" Target="slides/slide77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notesMaster" Target="notesMasters/notesMaster1.xml"/><Relationship Id="rId128" Type="http://schemas.openxmlformats.org/officeDocument/2006/relationships/font" Target="fonts/font5.fntdata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134" Type="http://schemas.openxmlformats.org/officeDocument/2006/relationships/theme" Target="theme/theme1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24" Type="http://schemas.openxmlformats.org/officeDocument/2006/relationships/font" Target="fonts/font1.fntdata"/><Relationship Id="rId129" Type="http://schemas.openxmlformats.org/officeDocument/2006/relationships/font" Target="fonts/font6.fntdata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44" Type="http://schemas.openxmlformats.org/officeDocument/2006/relationships/slide" Target="slides/slide37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130" Type="http://schemas.openxmlformats.org/officeDocument/2006/relationships/font" Target="fonts/font7.fntdata"/><Relationship Id="rId135" Type="http://schemas.openxmlformats.org/officeDocument/2006/relationships/tableStyles" Target="tableStyles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font" Target="fonts/font2.fntdata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font" Target="fonts/font8.fntdata"/><Relationship Id="rId136" Type="http://schemas.microsoft.com/office/2016/11/relationships/changesInfo" Target="changesInfos/changesInfo1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font" Target="fonts/font3.fntdata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137" Type="http://schemas.microsoft.com/office/2015/10/relationships/revisionInfo" Target="revisionInfo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32" Type="http://schemas.openxmlformats.org/officeDocument/2006/relationships/presProps" Target="presProps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schemas.openxmlformats.org/officeDocument/2006/relationships/font" Target="fonts/font4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47" Type="http://schemas.openxmlformats.org/officeDocument/2006/relationships/slide" Target="slides/slide40.xml"/><Relationship Id="rId68" Type="http://schemas.openxmlformats.org/officeDocument/2006/relationships/slide" Target="slides/slide61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sa Zuliani" userId="5d8035ea-da0f-4081-bdcf-3fa4d66daaa7" providerId="ADAL" clId="{4722C113-FF9D-495D-9E47-6ECF48CC02B8}"/>
    <pc:docChg chg="undo redo custSel addSld delSld modSld sldOrd">
      <pc:chgData name="Elisa Zuliani" userId="5d8035ea-da0f-4081-bdcf-3fa4d66daaa7" providerId="ADAL" clId="{4722C113-FF9D-495D-9E47-6ECF48CC02B8}" dt="2025-10-21T04:59:28.857" v="2610" actId="27636"/>
      <pc:docMkLst>
        <pc:docMk/>
      </pc:docMkLst>
      <pc:sldChg chg="modSp mod">
        <pc:chgData name="Elisa Zuliani" userId="5d8035ea-da0f-4081-bdcf-3fa4d66daaa7" providerId="ADAL" clId="{4722C113-FF9D-495D-9E47-6ECF48CC02B8}" dt="2025-10-20T18:39:04.467" v="13" actId="20577"/>
        <pc:sldMkLst>
          <pc:docMk/>
          <pc:sldMk cId="3869622953" sldId="256"/>
        </pc:sldMkLst>
        <pc:spChg chg="mod">
          <ac:chgData name="Elisa Zuliani" userId="5d8035ea-da0f-4081-bdcf-3fa4d66daaa7" providerId="ADAL" clId="{4722C113-FF9D-495D-9E47-6ECF48CC02B8}" dt="2025-10-20T18:39:04.467" v="13" actId="20577"/>
          <ac:spMkLst>
            <pc:docMk/>
            <pc:sldMk cId="3869622953" sldId="256"/>
            <ac:spMk id="2" creationId="{00000000-0000-0000-0000-000000000000}"/>
          </ac:spMkLst>
        </pc:spChg>
      </pc:sldChg>
      <pc:sldChg chg="modSp mod">
        <pc:chgData name="Elisa Zuliani" userId="5d8035ea-da0f-4081-bdcf-3fa4d66daaa7" providerId="ADAL" clId="{4722C113-FF9D-495D-9E47-6ECF48CC02B8}" dt="2025-10-20T19:11:40.151" v="692" actId="208"/>
        <pc:sldMkLst>
          <pc:docMk/>
          <pc:sldMk cId="0" sldId="263"/>
        </pc:sldMkLst>
        <pc:spChg chg="mod">
          <ac:chgData name="Elisa Zuliani" userId="5d8035ea-da0f-4081-bdcf-3fa4d66daaa7" providerId="ADAL" clId="{4722C113-FF9D-495D-9E47-6ECF48CC02B8}" dt="2025-10-20T19:11:40.151" v="692" actId="208"/>
          <ac:spMkLst>
            <pc:docMk/>
            <pc:sldMk cId="0" sldId="263"/>
            <ac:spMk id="4" creationId="{00000000-0000-0000-0000-000000000000}"/>
          </ac:spMkLst>
        </pc:spChg>
      </pc:sldChg>
      <pc:sldChg chg="modSp mod">
        <pc:chgData name="Elisa Zuliani" userId="5d8035ea-da0f-4081-bdcf-3fa4d66daaa7" providerId="ADAL" clId="{4722C113-FF9D-495D-9E47-6ECF48CC02B8}" dt="2025-10-21T04:32:21.278" v="2074" actId="1035"/>
        <pc:sldMkLst>
          <pc:docMk/>
          <pc:sldMk cId="0" sldId="264"/>
        </pc:sldMkLst>
        <pc:picChg chg="mod">
          <ac:chgData name="Elisa Zuliani" userId="5d8035ea-da0f-4081-bdcf-3fa4d66daaa7" providerId="ADAL" clId="{4722C113-FF9D-495D-9E47-6ECF48CC02B8}" dt="2025-10-21T04:32:21.278" v="2074" actId="1035"/>
          <ac:picMkLst>
            <pc:docMk/>
            <pc:sldMk cId="0" sldId="264"/>
            <ac:picMk id="6" creationId="{00000000-0000-0000-0000-000000000000}"/>
          </ac:picMkLst>
        </pc:picChg>
      </pc:sldChg>
      <pc:sldChg chg="del">
        <pc:chgData name="Elisa Zuliani" userId="5d8035ea-da0f-4081-bdcf-3fa4d66daaa7" providerId="ADAL" clId="{4722C113-FF9D-495D-9E47-6ECF48CC02B8}" dt="2025-10-20T18:45:06.598" v="85" actId="47"/>
        <pc:sldMkLst>
          <pc:docMk/>
          <pc:sldMk cId="0" sldId="296"/>
        </pc:sldMkLst>
      </pc:sldChg>
      <pc:sldChg chg="del">
        <pc:chgData name="Elisa Zuliani" userId="5d8035ea-da0f-4081-bdcf-3fa4d66daaa7" providerId="ADAL" clId="{4722C113-FF9D-495D-9E47-6ECF48CC02B8}" dt="2025-10-20T18:42:48.170" v="14" actId="47"/>
        <pc:sldMkLst>
          <pc:docMk/>
          <pc:sldMk cId="0" sldId="297"/>
        </pc:sldMkLst>
      </pc:sldChg>
      <pc:sldChg chg="delSp modSp mod">
        <pc:chgData name="Elisa Zuliani" userId="5d8035ea-da0f-4081-bdcf-3fa4d66daaa7" providerId="ADAL" clId="{4722C113-FF9D-495D-9E47-6ECF48CC02B8}" dt="2025-10-20T18:43:42.304" v="78" actId="478"/>
        <pc:sldMkLst>
          <pc:docMk/>
          <pc:sldMk cId="0" sldId="298"/>
        </pc:sldMkLst>
        <pc:spChg chg="del mod">
          <ac:chgData name="Elisa Zuliani" userId="5d8035ea-da0f-4081-bdcf-3fa4d66daaa7" providerId="ADAL" clId="{4722C113-FF9D-495D-9E47-6ECF48CC02B8}" dt="2025-10-20T18:43:42.304" v="78" actId="478"/>
          <ac:spMkLst>
            <pc:docMk/>
            <pc:sldMk cId="0" sldId="298"/>
            <ac:spMk id="3" creationId="{00000000-0000-0000-0000-000000000000}"/>
          </ac:spMkLst>
        </pc:spChg>
        <pc:spChg chg="mod">
          <ac:chgData name="Elisa Zuliani" userId="5d8035ea-da0f-4081-bdcf-3fa4d66daaa7" providerId="ADAL" clId="{4722C113-FF9D-495D-9E47-6ECF48CC02B8}" dt="2025-10-20T18:43:39.111" v="77" actId="20577"/>
          <ac:spMkLst>
            <pc:docMk/>
            <pc:sldMk cId="0" sldId="298"/>
            <ac:spMk id="5" creationId="{F12F3A11-B1D1-15E9-1D51-5F2433E13601}"/>
          </ac:spMkLst>
        </pc:spChg>
      </pc:sldChg>
      <pc:sldChg chg="addSp delSp modSp add mod modClrScheme chgLayout">
        <pc:chgData name="Elisa Zuliani" userId="5d8035ea-da0f-4081-bdcf-3fa4d66daaa7" providerId="ADAL" clId="{4722C113-FF9D-495D-9E47-6ECF48CC02B8}" dt="2025-10-20T18:45:04.067" v="84" actId="478"/>
        <pc:sldMkLst>
          <pc:docMk/>
          <pc:sldMk cId="0" sldId="327"/>
        </pc:sldMkLst>
        <pc:spChg chg="del">
          <ac:chgData name="Elisa Zuliani" userId="5d8035ea-da0f-4081-bdcf-3fa4d66daaa7" providerId="ADAL" clId="{4722C113-FF9D-495D-9E47-6ECF48CC02B8}" dt="2025-10-20T18:44:57.222" v="82" actId="478"/>
          <ac:spMkLst>
            <pc:docMk/>
            <pc:sldMk cId="0" sldId="327"/>
            <ac:spMk id="3" creationId="{00000000-0000-0000-0000-000000000000}"/>
          </ac:spMkLst>
        </pc:spChg>
        <pc:spChg chg="mod ord">
          <ac:chgData name="Elisa Zuliani" userId="5d8035ea-da0f-4081-bdcf-3fa4d66daaa7" providerId="ADAL" clId="{4722C113-FF9D-495D-9E47-6ECF48CC02B8}" dt="2025-10-20T18:44:51.651" v="81" actId="700"/>
          <ac:spMkLst>
            <pc:docMk/>
            <pc:sldMk cId="0" sldId="327"/>
            <ac:spMk id="4" creationId="{00000000-0000-0000-0000-000000000000}"/>
          </ac:spMkLst>
        </pc:spChg>
        <pc:spChg chg="add del mod ord">
          <ac:chgData name="Elisa Zuliani" userId="5d8035ea-da0f-4081-bdcf-3fa4d66daaa7" providerId="ADAL" clId="{4722C113-FF9D-495D-9E47-6ECF48CC02B8}" dt="2025-10-20T18:44:51.651" v="81" actId="700"/>
          <ac:spMkLst>
            <pc:docMk/>
            <pc:sldMk cId="0" sldId="327"/>
            <ac:spMk id="8" creationId="{26829265-F1D0-0A06-CD45-90525F7AC448}"/>
          </ac:spMkLst>
        </pc:spChg>
        <pc:spChg chg="add del mod ord">
          <ac:chgData name="Elisa Zuliani" userId="5d8035ea-da0f-4081-bdcf-3fa4d66daaa7" providerId="ADAL" clId="{4722C113-FF9D-495D-9E47-6ECF48CC02B8}" dt="2025-10-20T18:44:51.651" v="81" actId="700"/>
          <ac:spMkLst>
            <pc:docMk/>
            <pc:sldMk cId="0" sldId="327"/>
            <ac:spMk id="9" creationId="{78D983FB-125D-6F25-2885-44F8B0C4B5D6}"/>
          </ac:spMkLst>
        </pc:spChg>
        <pc:spChg chg="add del mod ord">
          <ac:chgData name="Elisa Zuliani" userId="5d8035ea-da0f-4081-bdcf-3fa4d66daaa7" providerId="ADAL" clId="{4722C113-FF9D-495D-9E47-6ECF48CC02B8}" dt="2025-10-20T18:45:04.067" v="84" actId="478"/>
          <ac:spMkLst>
            <pc:docMk/>
            <pc:sldMk cId="0" sldId="327"/>
            <ac:spMk id="10" creationId="{9FEAD0B1-D826-9716-3F78-B628DA0BDC79}"/>
          </ac:spMkLst>
        </pc:spChg>
        <pc:spChg chg="add del mod ord">
          <ac:chgData name="Elisa Zuliani" userId="5d8035ea-da0f-4081-bdcf-3fa4d66daaa7" providerId="ADAL" clId="{4722C113-FF9D-495D-9E47-6ECF48CC02B8}" dt="2025-10-20T18:45:01.139" v="83" actId="478"/>
          <ac:spMkLst>
            <pc:docMk/>
            <pc:sldMk cId="0" sldId="327"/>
            <ac:spMk id="11" creationId="{AE97E63A-B028-487F-61EC-4FE820CF12D5}"/>
          </ac:spMkLst>
        </pc:spChg>
      </pc:sldChg>
      <pc:sldChg chg="addSp delSp modSp add mod modClrScheme chgLayout">
        <pc:chgData name="Elisa Zuliani" userId="5d8035ea-da0f-4081-bdcf-3fa4d66daaa7" providerId="ADAL" clId="{4722C113-FF9D-495D-9E47-6ECF48CC02B8}" dt="2025-10-20T18:46:10.748" v="108" actId="1076"/>
        <pc:sldMkLst>
          <pc:docMk/>
          <pc:sldMk cId="0" sldId="328"/>
        </pc:sldMkLst>
        <pc:spChg chg="del mod ord">
          <ac:chgData name="Elisa Zuliani" userId="5d8035ea-da0f-4081-bdcf-3fa4d66daaa7" providerId="ADAL" clId="{4722C113-FF9D-495D-9E47-6ECF48CC02B8}" dt="2025-10-20T18:45:23.940" v="101" actId="478"/>
          <ac:spMkLst>
            <pc:docMk/>
            <pc:sldMk cId="0" sldId="328"/>
            <ac:spMk id="2" creationId="{00000000-0000-0000-0000-000000000000}"/>
          </ac:spMkLst>
        </pc:spChg>
        <pc:spChg chg="mod">
          <ac:chgData name="Elisa Zuliani" userId="5d8035ea-da0f-4081-bdcf-3fa4d66daaa7" providerId="ADAL" clId="{4722C113-FF9D-495D-9E47-6ECF48CC02B8}" dt="2025-10-20T18:46:10.748" v="108" actId="1076"/>
          <ac:spMkLst>
            <pc:docMk/>
            <pc:sldMk cId="0" sldId="328"/>
            <ac:spMk id="4" creationId="{00000000-0000-0000-0000-000000000000}"/>
          </ac:spMkLst>
        </pc:spChg>
        <pc:spChg chg="mod ord">
          <ac:chgData name="Elisa Zuliani" userId="5d8035ea-da0f-4081-bdcf-3fa4d66daaa7" providerId="ADAL" clId="{4722C113-FF9D-495D-9E47-6ECF48CC02B8}" dt="2025-10-20T18:45:13.566" v="86" actId="700"/>
          <ac:spMkLst>
            <pc:docMk/>
            <pc:sldMk cId="0" sldId="328"/>
            <ac:spMk id="5" creationId="{00000000-0000-0000-0000-000000000000}"/>
          </ac:spMkLst>
        </pc:spChg>
        <pc:spChg chg="add mod ord">
          <ac:chgData name="Elisa Zuliani" userId="5d8035ea-da0f-4081-bdcf-3fa4d66daaa7" providerId="ADAL" clId="{4722C113-FF9D-495D-9E47-6ECF48CC02B8}" dt="2025-10-20T18:45:20.199" v="100" actId="20577"/>
          <ac:spMkLst>
            <pc:docMk/>
            <pc:sldMk cId="0" sldId="328"/>
            <ac:spMk id="6" creationId="{43C0BCAF-6849-C0DC-60A7-6F2459EFF678}"/>
          </ac:spMkLst>
        </pc:spChg>
        <pc:graphicFrameChg chg="mod modGraphic">
          <ac:chgData name="Elisa Zuliani" userId="5d8035ea-da0f-4081-bdcf-3fa4d66daaa7" providerId="ADAL" clId="{4722C113-FF9D-495D-9E47-6ECF48CC02B8}" dt="2025-10-20T18:45:47.918" v="104" actId="1076"/>
          <ac:graphicFrameMkLst>
            <pc:docMk/>
            <pc:sldMk cId="0" sldId="328"/>
            <ac:graphicFrameMk id="3" creationId="{00000000-0000-0000-0000-000000000000}"/>
          </ac:graphicFrameMkLst>
        </pc:graphicFrameChg>
      </pc:sldChg>
      <pc:sldChg chg="addSp delSp modSp add mod modClrScheme chgLayout">
        <pc:chgData name="Elisa Zuliani" userId="5d8035ea-da0f-4081-bdcf-3fa4d66daaa7" providerId="ADAL" clId="{4722C113-FF9D-495D-9E47-6ECF48CC02B8}" dt="2025-10-20T18:46:59.768" v="150" actId="208"/>
        <pc:sldMkLst>
          <pc:docMk/>
          <pc:sldMk cId="0" sldId="329"/>
        </pc:sldMkLst>
        <pc:spChg chg="del">
          <ac:chgData name="Elisa Zuliani" userId="5d8035ea-da0f-4081-bdcf-3fa4d66daaa7" providerId="ADAL" clId="{4722C113-FF9D-495D-9E47-6ECF48CC02B8}" dt="2025-10-20T18:46:38.566" v="146" actId="478"/>
          <ac:spMkLst>
            <pc:docMk/>
            <pc:sldMk cId="0" sldId="329"/>
            <ac:spMk id="2" creationId="{00000000-0000-0000-0000-000000000000}"/>
          </ac:spMkLst>
        </pc:spChg>
        <pc:spChg chg="mod">
          <ac:chgData name="Elisa Zuliani" userId="5d8035ea-da0f-4081-bdcf-3fa4d66daaa7" providerId="ADAL" clId="{4722C113-FF9D-495D-9E47-6ECF48CC02B8}" dt="2025-10-20T18:46:59.768" v="150" actId="208"/>
          <ac:spMkLst>
            <pc:docMk/>
            <pc:sldMk cId="0" sldId="329"/>
            <ac:spMk id="4" creationId="{00000000-0000-0000-0000-000000000000}"/>
          </ac:spMkLst>
        </pc:spChg>
        <pc:spChg chg="mod ord">
          <ac:chgData name="Elisa Zuliani" userId="5d8035ea-da0f-4081-bdcf-3fa4d66daaa7" providerId="ADAL" clId="{4722C113-FF9D-495D-9E47-6ECF48CC02B8}" dt="2025-10-20T18:46:51.235" v="149" actId="1076"/>
          <ac:spMkLst>
            <pc:docMk/>
            <pc:sldMk cId="0" sldId="329"/>
            <ac:spMk id="5" creationId="{00000000-0000-0000-0000-000000000000}"/>
          </ac:spMkLst>
        </pc:spChg>
        <pc:spChg chg="mod ord">
          <ac:chgData name="Elisa Zuliani" userId="5d8035ea-da0f-4081-bdcf-3fa4d66daaa7" providerId="ADAL" clId="{4722C113-FF9D-495D-9E47-6ECF48CC02B8}" dt="2025-10-20T18:46:19.783" v="109" actId="700"/>
          <ac:spMkLst>
            <pc:docMk/>
            <pc:sldMk cId="0" sldId="329"/>
            <ac:spMk id="6" creationId="{00000000-0000-0000-0000-000000000000}"/>
          </ac:spMkLst>
        </pc:spChg>
        <pc:spChg chg="add mod ord">
          <ac:chgData name="Elisa Zuliani" userId="5d8035ea-da0f-4081-bdcf-3fa4d66daaa7" providerId="ADAL" clId="{4722C113-FF9D-495D-9E47-6ECF48CC02B8}" dt="2025-10-20T18:46:32.143" v="145" actId="20577"/>
          <ac:spMkLst>
            <pc:docMk/>
            <pc:sldMk cId="0" sldId="329"/>
            <ac:spMk id="7" creationId="{6186C414-BF53-D171-535E-F395A72DDC0A}"/>
          </ac:spMkLst>
        </pc:spChg>
      </pc:sldChg>
      <pc:sldChg chg="addSp delSp modSp add mod modClrScheme chgLayout">
        <pc:chgData name="Elisa Zuliani" userId="5d8035ea-da0f-4081-bdcf-3fa4d66daaa7" providerId="ADAL" clId="{4722C113-FF9D-495D-9E47-6ECF48CC02B8}" dt="2025-10-20T18:48:28.110" v="237" actId="14100"/>
        <pc:sldMkLst>
          <pc:docMk/>
          <pc:sldMk cId="0" sldId="330"/>
        </pc:sldMkLst>
        <pc:spChg chg="del mod ord">
          <ac:chgData name="Elisa Zuliani" userId="5d8035ea-da0f-4081-bdcf-3fa4d66daaa7" providerId="ADAL" clId="{4722C113-FF9D-495D-9E47-6ECF48CC02B8}" dt="2025-10-20T18:47:42.560" v="229" actId="478"/>
          <ac:spMkLst>
            <pc:docMk/>
            <pc:sldMk cId="0" sldId="330"/>
            <ac:spMk id="2" creationId="{00000000-0000-0000-0000-000000000000}"/>
          </ac:spMkLst>
        </pc:spChg>
        <pc:spChg chg="mod">
          <ac:chgData name="Elisa Zuliani" userId="5d8035ea-da0f-4081-bdcf-3fa4d66daaa7" providerId="ADAL" clId="{4722C113-FF9D-495D-9E47-6ECF48CC02B8}" dt="2025-10-20T18:48:11.763" v="234" actId="1076"/>
          <ac:spMkLst>
            <pc:docMk/>
            <pc:sldMk cId="0" sldId="330"/>
            <ac:spMk id="3" creationId="{00000000-0000-0000-0000-000000000000}"/>
          </ac:spMkLst>
        </pc:spChg>
        <pc:spChg chg="mod">
          <ac:chgData name="Elisa Zuliani" userId="5d8035ea-da0f-4081-bdcf-3fa4d66daaa7" providerId="ADAL" clId="{4722C113-FF9D-495D-9E47-6ECF48CC02B8}" dt="2025-10-20T18:48:17.560" v="235" actId="1076"/>
          <ac:spMkLst>
            <pc:docMk/>
            <pc:sldMk cId="0" sldId="330"/>
            <ac:spMk id="4" creationId="{00000000-0000-0000-0000-000000000000}"/>
          </ac:spMkLst>
        </pc:spChg>
        <pc:spChg chg="mod">
          <ac:chgData name="Elisa Zuliani" userId="5d8035ea-da0f-4081-bdcf-3fa4d66daaa7" providerId="ADAL" clId="{4722C113-FF9D-495D-9E47-6ECF48CC02B8}" dt="2025-10-20T18:48:21.952" v="236" actId="1076"/>
          <ac:spMkLst>
            <pc:docMk/>
            <pc:sldMk cId="0" sldId="330"/>
            <ac:spMk id="7" creationId="{00000000-0000-0000-0000-000000000000}"/>
          </ac:spMkLst>
        </pc:spChg>
        <pc:spChg chg="mod">
          <ac:chgData name="Elisa Zuliani" userId="5d8035ea-da0f-4081-bdcf-3fa4d66daaa7" providerId="ADAL" clId="{4722C113-FF9D-495D-9E47-6ECF48CC02B8}" dt="2025-10-20T18:48:28.110" v="237" actId="14100"/>
          <ac:spMkLst>
            <pc:docMk/>
            <pc:sldMk cId="0" sldId="330"/>
            <ac:spMk id="8" creationId="{00000000-0000-0000-0000-000000000000}"/>
          </ac:spMkLst>
        </pc:spChg>
        <pc:spChg chg="mod">
          <ac:chgData name="Elisa Zuliani" userId="5d8035ea-da0f-4081-bdcf-3fa4d66daaa7" providerId="ADAL" clId="{4722C113-FF9D-495D-9E47-6ECF48CC02B8}" dt="2025-10-20T18:47:55.737" v="231" actId="208"/>
          <ac:spMkLst>
            <pc:docMk/>
            <pc:sldMk cId="0" sldId="330"/>
            <ac:spMk id="9" creationId="{00000000-0000-0000-0000-000000000000}"/>
          </ac:spMkLst>
        </pc:spChg>
        <pc:spChg chg="mod ord">
          <ac:chgData name="Elisa Zuliani" userId="5d8035ea-da0f-4081-bdcf-3fa4d66daaa7" providerId="ADAL" clId="{4722C113-FF9D-495D-9E47-6ECF48CC02B8}" dt="2025-10-20T18:47:10.560" v="151" actId="700"/>
          <ac:spMkLst>
            <pc:docMk/>
            <pc:sldMk cId="0" sldId="330"/>
            <ac:spMk id="10" creationId="{00000000-0000-0000-0000-000000000000}"/>
          </ac:spMkLst>
        </pc:spChg>
        <pc:spChg chg="add mod ord">
          <ac:chgData name="Elisa Zuliani" userId="5d8035ea-da0f-4081-bdcf-3fa4d66daaa7" providerId="ADAL" clId="{4722C113-FF9D-495D-9E47-6ECF48CC02B8}" dt="2025-10-20T18:47:38.710" v="228" actId="20577"/>
          <ac:spMkLst>
            <pc:docMk/>
            <pc:sldMk cId="0" sldId="330"/>
            <ac:spMk id="11" creationId="{CD8FB8AF-4285-7AE2-5382-9FD8BDADD078}"/>
          </ac:spMkLst>
        </pc:spChg>
      </pc:sldChg>
      <pc:sldChg chg="addSp delSp modSp add mod modClrScheme chgLayout">
        <pc:chgData name="Elisa Zuliani" userId="5d8035ea-da0f-4081-bdcf-3fa4d66daaa7" providerId="ADAL" clId="{4722C113-FF9D-495D-9E47-6ECF48CC02B8}" dt="2025-10-20T18:49:39.673" v="294" actId="208"/>
        <pc:sldMkLst>
          <pc:docMk/>
          <pc:sldMk cId="0" sldId="331"/>
        </pc:sldMkLst>
        <pc:spChg chg="del mod ord">
          <ac:chgData name="Elisa Zuliani" userId="5d8035ea-da0f-4081-bdcf-3fa4d66daaa7" providerId="ADAL" clId="{4722C113-FF9D-495D-9E47-6ECF48CC02B8}" dt="2025-10-20T18:48:55.611" v="287" actId="478"/>
          <ac:spMkLst>
            <pc:docMk/>
            <pc:sldMk cId="0" sldId="331"/>
            <ac:spMk id="2" creationId="{00000000-0000-0000-0000-000000000000}"/>
          </ac:spMkLst>
        </pc:spChg>
        <pc:spChg chg="mod">
          <ac:chgData name="Elisa Zuliani" userId="5d8035ea-da0f-4081-bdcf-3fa4d66daaa7" providerId="ADAL" clId="{4722C113-FF9D-495D-9E47-6ECF48CC02B8}" dt="2025-10-20T18:49:00.198" v="288" actId="1076"/>
          <ac:spMkLst>
            <pc:docMk/>
            <pc:sldMk cId="0" sldId="331"/>
            <ac:spMk id="3" creationId="{00000000-0000-0000-0000-000000000000}"/>
          </ac:spMkLst>
        </pc:spChg>
        <pc:spChg chg="mod">
          <ac:chgData name="Elisa Zuliani" userId="5d8035ea-da0f-4081-bdcf-3fa4d66daaa7" providerId="ADAL" clId="{4722C113-FF9D-495D-9E47-6ECF48CC02B8}" dt="2025-10-20T18:49:03.309" v="289" actId="1076"/>
          <ac:spMkLst>
            <pc:docMk/>
            <pc:sldMk cId="0" sldId="331"/>
            <ac:spMk id="4" creationId="{00000000-0000-0000-0000-000000000000}"/>
          </ac:spMkLst>
        </pc:spChg>
        <pc:spChg chg="mod">
          <ac:chgData name="Elisa Zuliani" userId="5d8035ea-da0f-4081-bdcf-3fa4d66daaa7" providerId="ADAL" clId="{4722C113-FF9D-495D-9E47-6ECF48CC02B8}" dt="2025-10-20T18:49:28.340" v="292" actId="208"/>
          <ac:spMkLst>
            <pc:docMk/>
            <pc:sldMk cId="0" sldId="331"/>
            <ac:spMk id="5" creationId="{00000000-0000-0000-0000-000000000000}"/>
          </ac:spMkLst>
        </pc:spChg>
        <pc:spChg chg="mod">
          <ac:chgData name="Elisa Zuliani" userId="5d8035ea-da0f-4081-bdcf-3fa4d66daaa7" providerId="ADAL" clId="{4722C113-FF9D-495D-9E47-6ECF48CC02B8}" dt="2025-10-20T18:49:39.673" v="294" actId="208"/>
          <ac:spMkLst>
            <pc:docMk/>
            <pc:sldMk cId="0" sldId="331"/>
            <ac:spMk id="6" creationId="{00000000-0000-0000-0000-000000000000}"/>
          </ac:spMkLst>
        </pc:spChg>
        <pc:spChg chg="mod">
          <ac:chgData name="Elisa Zuliani" userId="5d8035ea-da0f-4081-bdcf-3fa4d66daaa7" providerId="ADAL" clId="{4722C113-FF9D-495D-9E47-6ECF48CC02B8}" dt="2025-10-20T18:49:08.056" v="290" actId="1076"/>
          <ac:spMkLst>
            <pc:docMk/>
            <pc:sldMk cId="0" sldId="331"/>
            <ac:spMk id="7" creationId="{00000000-0000-0000-0000-000000000000}"/>
          </ac:spMkLst>
        </pc:spChg>
        <pc:spChg chg="add mod ord">
          <ac:chgData name="Elisa Zuliani" userId="5d8035ea-da0f-4081-bdcf-3fa4d66daaa7" providerId="ADAL" clId="{4722C113-FF9D-495D-9E47-6ECF48CC02B8}" dt="2025-10-20T18:48:51.124" v="286" actId="20577"/>
          <ac:spMkLst>
            <pc:docMk/>
            <pc:sldMk cId="0" sldId="331"/>
            <ac:spMk id="9" creationId="{46DFE8BE-1A5F-C2EC-DDA1-676526B29014}"/>
          </ac:spMkLst>
        </pc:spChg>
      </pc:sldChg>
      <pc:sldChg chg="addSp delSp modSp add mod modClrScheme chgLayout">
        <pc:chgData name="Elisa Zuliani" userId="5d8035ea-da0f-4081-bdcf-3fa4d66daaa7" providerId="ADAL" clId="{4722C113-FF9D-495D-9E47-6ECF48CC02B8}" dt="2025-10-20T18:54:31.219" v="342" actId="1076"/>
        <pc:sldMkLst>
          <pc:docMk/>
          <pc:sldMk cId="0" sldId="332"/>
        </pc:sldMkLst>
        <pc:spChg chg="del mod ord">
          <ac:chgData name="Elisa Zuliani" userId="5d8035ea-da0f-4081-bdcf-3fa4d66daaa7" providerId="ADAL" clId="{4722C113-FF9D-495D-9E47-6ECF48CC02B8}" dt="2025-10-20T18:53:19.693" v="328" actId="478"/>
          <ac:spMkLst>
            <pc:docMk/>
            <pc:sldMk cId="0" sldId="332"/>
            <ac:spMk id="2" creationId="{00000000-0000-0000-0000-000000000000}"/>
          </ac:spMkLst>
        </pc:spChg>
        <pc:spChg chg="mod">
          <ac:chgData name="Elisa Zuliani" userId="5d8035ea-da0f-4081-bdcf-3fa4d66daaa7" providerId="ADAL" clId="{4722C113-FF9D-495D-9E47-6ECF48CC02B8}" dt="2025-10-20T18:54:05.366" v="336" actId="1076"/>
          <ac:spMkLst>
            <pc:docMk/>
            <pc:sldMk cId="0" sldId="332"/>
            <ac:spMk id="3" creationId="{00000000-0000-0000-0000-000000000000}"/>
          </ac:spMkLst>
        </pc:spChg>
        <pc:spChg chg="mod">
          <ac:chgData name="Elisa Zuliani" userId="5d8035ea-da0f-4081-bdcf-3fa4d66daaa7" providerId="ADAL" clId="{4722C113-FF9D-495D-9E47-6ECF48CC02B8}" dt="2025-10-20T18:54:09.674" v="337" actId="1076"/>
          <ac:spMkLst>
            <pc:docMk/>
            <pc:sldMk cId="0" sldId="332"/>
            <ac:spMk id="4" creationId="{00000000-0000-0000-0000-000000000000}"/>
          </ac:spMkLst>
        </pc:spChg>
        <pc:spChg chg="mod">
          <ac:chgData name="Elisa Zuliani" userId="5d8035ea-da0f-4081-bdcf-3fa4d66daaa7" providerId="ADAL" clId="{4722C113-FF9D-495D-9E47-6ECF48CC02B8}" dt="2025-10-20T18:54:13.250" v="338" actId="1076"/>
          <ac:spMkLst>
            <pc:docMk/>
            <pc:sldMk cId="0" sldId="332"/>
            <ac:spMk id="5" creationId="{00000000-0000-0000-0000-000000000000}"/>
          </ac:spMkLst>
        </pc:spChg>
        <pc:spChg chg="mod">
          <ac:chgData name="Elisa Zuliani" userId="5d8035ea-da0f-4081-bdcf-3fa4d66daaa7" providerId="ADAL" clId="{4722C113-FF9D-495D-9E47-6ECF48CC02B8}" dt="2025-10-20T18:54:16.085" v="339" actId="1076"/>
          <ac:spMkLst>
            <pc:docMk/>
            <pc:sldMk cId="0" sldId="332"/>
            <ac:spMk id="6" creationId="{00000000-0000-0000-0000-000000000000}"/>
          </ac:spMkLst>
        </pc:spChg>
        <pc:spChg chg="mod">
          <ac:chgData name="Elisa Zuliani" userId="5d8035ea-da0f-4081-bdcf-3fa4d66daaa7" providerId="ADAL" clId="{4722C113-FF9D-495D-9E47-6ECF48CC02B8}" dt="2025-10-20T18:53:44.618" v="332" actId="208"/>
          <ac:spMkLst>
            <pc:docMk/>
            <pc:sldMk cId="0" sldId="332"/>
            <ac:spMk id="8" creationId="{00000000-0000-0000-0000-000000000000}"/>
          </ac:spMkLst>
        </pc:spChg>
        <pc:spChg chg="mod">
          <ac:chgData name="Elisa Zuliani" userId="5d8035ea-da0f-4081-bdcf-3fa4d66daaa7" providerId="ADAL" clId="{4722C113-FF9D-495D-9E47-6ECF48CC02B8}" dt="2025-10-20T18:54:31.219" v="342" actId="1076"/>
          <ac:spMkLst>
            <pc:docMk/>
            <pc:sldMk cId="0" sldId="332"/>
            <ac:spMk id="10" creationId="{00000000-0000-0000-0000-000000000000}"/>
          </ac:spMkLst>
        </pc:spChg>
        <pc:spChg chg="add mod ord">
          <ac:chgData name="Elisa Zuliani" userId="5d8035ea-da0f-4081-bdcf-3fa4d66daaa7" providerId="ADAL" clId="{4722C113-FF9D-495D-9E47-6ECF48CC02B8}" dt="2025-10-20T18:53:15.457" v="327" actId="20577"/>
          <ac:spMkLst>
            <pc:docMk/>
            <pc:sldMk cId="0" sldId="332"/>
            <ac:spMk id="12" creationId="{C874604B-4376-E5C0-2C7A-DB5DCBF587B3}"/>
          </ac:spMkLst>
        </pc:spChg>
        <pc:grpChg chg="add del mod">
          <ac:chgData name="Elisa Zuliani" userId="5d8035ea-da0f-4081-bdcf-3fa4d66daaa7" providerId="ADAL" clId="{4722C113-FF9D-495D-9E47-6ECF48CC02B8}" dt="2025-10-20T18:54:27.397" v="341" actId="1076"/>
          <ac:grpSpMkLst>
            <pc:docMk/>
            <pc:sldMk cId="0" sldId="332"/>
            <ac:grpSpMk id="7" creationId="{00000000-0000-0000-0000-000000000000}"/>
          </ac:grpSpMkLst>
        </pc:grpChg>
      </pc:sldChg>
      <pc:sldChg chg="addSp delSp modSp add mod modClrScheme chgLayout">
        <pc:chgData name="Elisa Zuliani" userId="5d8035ea-da0f-4081-bdcf-3fa4d66daaa7" providerId="ADAL" clId="{4722C113-FF9D-495D-9E47-6ECF48CC02B8}" dt="2025-10-20T18:55:11.612" v="389" actId="208"/>
        <pc:sldMkLst>
          <pc:docMk/>
          <pc:sldMk cId="0" sldId="333"/>
        </pc:sldMkLst>
        <pc:spChg chg="del mod ord">
          <ac:chgData name="Elisa Zuliani" userId="5d8035ea-da0f-4081-bdcf-3fa4d66daaa7" providerId="ADAL" clId="{4722C113-FF9D-495D-9E47-6ECF48CC02B8}" dt="2025-10-20T18:54:51.768" v="385" actId="478"/>
          <ac:spMkLst>
            <pc:docMk/>
            <pc:sldMk cId="0" sldId="333"/>
            <ac:spMk id="2" creationId="{00000000-0000-0000-0000-000000000000}"/>
          </ac:spMkLst>
        </pc:spChg>
        <pc:spChg chg="mod">
          <ac:chgData name="Elisa Zuliani" userId="5d8035ea-da0f-4081-bdcf-3fa4d66daaa7" providerId="ADAL" clId="{4722C113-FF9D-495D-9E47-6ECF48CC02B8}" dt="2025-10-20T18:54:56.467" v="386" actId="1076"/>
          <ac:spMkLst>
            <pc:docMk/>
            <pc:sldMk cId="0" sldId="333"/>
            <ac:spMk id="3" creationId="{00000000-0000-0000-0000-000000000000}"/>
          </ac:spMkLst>
        </pc:spChg>
        <pc:spChg chg="mod">
          <ac:chgData name="Elisa Zuliani" userId="5d8035ea-da0f-4081-bdcf-3fa4d66daaa7" providerId="ADAL" clId="{4722C113-FF9D-495D-9E47-6ECF48CC02B8}" dt="2025-10-20T18:54:59.300" v="387" actId="1076"/>
          <ac:spMkLst>
            <pc:docMk/>
            <pc:sldMk cId="0" sldId="333"/>
            <ac:spMk id="4" creationId="{00000000-0000-0000-0000-000000000000}"/>
          </ac:spMkLst>
        </pc:spChg>
        <pc:spChg chg="mod">
          <ac:chgData name="Elisa Zuliani" userId="5d8035ea-da0f-4081-bdcf-3fa4d66daaa7" providerId="ADAL" clId="{4722C113-FF9D-495D-9E47-6ECF48CC02B8}" dt="2025-10-20T18:55:04.852" v="388" actId="208"/>
          <ac:spMkLst>
            <pc:docMk/>
            <pc:sldMk cId="0" sldId="333"/>
            <ac:spMk id="5" creationId="{00000000-0000-0000-0000-000000000000}"/>
          </ac:spMkLst>
        </pc:spChg>
        <pc:spChg chg="mod">
          <ac:chgData name="Elisa Zuliani" userId="5d8035ea-da0f-4081-bdcf-3fa4d66daaa7" providerId="ADAL" clId="{4722C113-FF9D-495D-9E47-6ECF48CC02B8}" dt="2025-10-20T18:55:11.612" v="389" actId="208"/>
          <ac:spMkLst>
            <pc:docMk/>
            <pc:sldMk cId="0" sldId="333"/>
            <ac:spMk id="6" creationId="{00000000-0000-0000-0000-000000000000}"/>
          </ac:spMkLst>
        </pc:spChg>
        <pc:spChg chg="mod ord">
          <ac:chgData name="Elisa Zuliani" userId="5d8035ea-da0f-4081-bdcf-3fa4d66daaa7" providerId="ADAL" clId="{4722C113-FF9D-495D-9E47-6ECF48CC02B8}" dt="2025-10-20T18:54:37.940" v="343" actId="700"/>
          <ac:spMkLst>
            <pc:docMk/>
            <pc:sldMk cId="0" sldId="333"/>
            <ac:spMk id="7" creationId="{00000000-0000-0000-0000-000000000000}"/>
          </ac:spMkLst>
        </pc:spChg>
        <pc:spChg chg="add mod ord">
          <ac:chgData name="Elisa Zuliani" userId="5d8035ea-da0f-4081-bdcf-3fa4d66daaa7" providerId="ADAL" clId="{4722C113-FF9D-495D-9E47-6ECF48CC02B8}" dt="2025-10-20T18:54:48.031" v="384" actId="20577"/>
          <ac:spMkLst>
            <pc:docMk/>
            <pc:sldMk cId="0" sldId="333"/>
            <ac:spMk id="8" creationId="{003018BF-C903-EDBE-5C06-0291C9030A5A}"/>
          </ac:spMkLst>
        </pc:spChg>
      </pc:sldChg>
      <pc:sldChg chg="addSp delSp modSp add mod modClrScheme chgLayout">
        <pc:chgData name="Elisa Zuliani" userId="5d8035ea-da0f-4081-bdcf-3fa4d66daaa7" providerId="ADAL" clId="{4722C113-FF9D-495D-9E47-6ECF48CC02B8}" dt="2025-10-20T18:55:34.154" v="430" actId="478"/>
        <pc:sldMkLst>
          <pc:docMk/>
          <pc:sldMk cId="0" sldId="334"/>
        </pc:sldMkLst>
        <pc:spChg chg="del mod ord">
          <ac:chgData name="Elisa Zuliani" userId="5d8035ea-da0f-4081-bdcf-3fa4d66daaa7" providerId="ADAL" clId="{4722C113-FF9D-495D-9E47-6ECF48CC02B8}" dt="2025-10-20T18:55:34.154" v="430" actId="478"/>
          <ac:spMkLst>
            <pc:docMk/>
            <pc:sldMk cId="0" sldId="334"/>
            <ac:spMk id="2" creationId="{00000000-0000-0000-0000-000000000000}"/>
          </ac:spMkLst>
        </pc:spChg>
        <pc:spChg chg="mod ord">
          <ac:chgData name="Elisa Zuliani" userId="5d8035ea-da0f-4081-bdcf-3fa4d66daaa7" providerId="ADAL" clId="{4722C113-FF9D-495D-9E47-6ECF48CC02B8}" dt="2025-10-20T18:55:20.307" v="390" actId="700"/>
          <ac:spMkLst>
            <pc:docMk/>
            <pc:sldMk cId="0" sldId="334"/>
            <ac:spMk id="4" creationId="{00000000-0000-0000-0000-000000000000}"/>
          </ac:spMkLst>
        </pc:spChg>
        <pc:spChg chg="add mod ord">
          <ac:chgData name="Elisa Zuliani" userId="5d8035ea-da0f-4081-bdcf-3fa4d66daaa7" providerId="ADAL" clId="{4722C113-FF9D-495D-9E47-6ECF48CC02B8}" dt="2025-10-20T18:55:29.960" v="429" actId="20577"/>
          <ac:spMkLst>
            <pc:docMk/>
            <pc:sldMk cId="0" sldId="334"/>
            <ac:spMk id="5" creationId="{1C2E13C2-65E6-3A0C-EF78-9B89683E75E0}"/>
          </ac:spMkLst>
        </pc:spChg>
      </pc:sldChg>
      <pc:sldChg chg="addSp delSp modSp add mod modClrScheme chgLayout">
        <pc:chgData name="Elisa Zuliani" userId="5d8035ea-da0f-4081-bdcf-3fa4d66daaa7" providerId="ADAL" clId="{4722C113-FF9D-495D-9E47-6ECF48CC02B8}" dt="2025-10-20T18:56:08.824" v="466" actId="1076"/>
        <pc:sldMkLst>
          <pc:docMk/>
          <pc:sldMk cId="0" sldId="335"/>
        </pc:sldMkLst>
        <pc:spChg chg="del mod ord">
          <ac:chgData name="Elisa Zuliani" userId="5d8035ea-da0f-4081-bdcf-3fa4d66daaa7" providerId="ADAL" clId="{4722C113-FF9D-495D-9E47-6ECF48CC02B8}" dt="2025-10-20T18:55:58.017" v="463" actId="478"/>
          <ac:spMkLst>
            <pc:docMk/>
            <pc:sldMk cId="0" sldId="335"/>
            <ac:spMk id="2" creationId="{00000000-0000-0000-0000-000000000000}"/>
          </ac:spMkLst>
        </pc:spChg>
        <pc:spChg chg="mod">
          <ac:chgData name="Elisa Zuliani" userId="5d8035ea-da0f-4081-bdcf-3fa4d66daaa7" providerId="ADAL" clId="{4722C113-FF9D-495D-9E47-6ECF48CC02B8}" dt="2025-10-20T18:56:08.824" v="466" actId="1076"/>
          <ac:spMkLst>
            <pc:docMk/>
            <pc:sldMk cId="0" sldId="335"/>
            <ac:spMk id="5" creationId="{00000000-0000-0000-0000-000000000000}"/>
          </ac:spMkLst>
        </pc:spChg>
        <pc:spChg chg="mod">
          <ac:chgData name="Elisa Zuliani" userId="5d8035ea-da0f-4081-bdcf-3fa4d66daaa7" providerId="ADAL" clId="{4722C113-FF9D-495D-9E47-6ECF48CC02B8}" dt="2025-10-20T18:56:05.400" v="465" actId="1076"/>
          <ac:spMkLst>
            <pc:docMk/>
            <pc:sldMk cId="0" sldId="335"/>
            <ac:spMk id="6" creationId="{00000000-0000-0000-0000-000000000000}"/>
          </ac:spMkLst>
        </pc:spChg>
        <pc:spChg chg="mod ord">
          <ac:chgData name="Elisa Zuliani" userId="5d8035ea-da0f-4081-bdcf-3fa4d66daaa7" providerId="ADAL" clId="{4722C113-FF9D-495D-9E47-6ECF48CC02B8}" dt="2025-10-20T18:55:44.155" v="431" actId="700"/>
          <ac:spMkLst>
            <pc:docMk/>
            <pc:sldMk cId="0" sldId="335"/>
            <ac:spMk id="7" creationId="{00000000-0000-0000-0000-000000000000}"/>
          </ac:spMkLst>
        </pc:spChg>
        <pc:spChg chg="add mod ord">
          <ac:chgData name="Elisa Zuliani" userId="5d8035ea-da0f-4081-bdcf-3fa4d66daaa7" providerId="ADAL" clId="{4722C113-FF9D-495D-9E47-6ECF48CC02B8}" dt="2025-10-20T18:55:53.857" v="462" actId="20577"/>
          <ac:spMkLst>
            <pc:docMk/>
            <pc:sldMk cId="0" sldId="335"/>
            <ac:spMk id="8" creationId="{1EA0848D-7CC0-0B7E-4EA6-68D175FBE05F}"/>
          </ac:spMkLst>
        </pc:spChg>
        <pc:graphicFrameChg chg="mod">
          <ac:chgData name="Elisa Zuliani" userId="5d8035ea-da0f-4081-bdcf-3fa4d66daaa7" providerId="ADAL" clId="{4722C113-FF9D-495D-9E47-6ECF48CC02B8}" dt="2025-10-20T18:56:02.001" v="464" actId="1076"/>
          <ac:graphicFrameMkLst>
            <pc:docMk/>
            <pc:sldMk cId="0" sldId="335"/>
            <ac:graphicFrameMk id="4" creationId="{00000000-0000-0000-0000-000000000000}"/>
          </ac:graphicFrameMkLst>
        </pc:graphicFrameChg>
      </pc:sldChg>
      <pc:sldChg chg="addSp delSp modSp add mod modClrScheme chgLayout">
        <pc:chgData name="Elisa Zuliani" userId="5d8035ea-da0f-4081-bdcf-3fa4d66daaa7" providerId="ADAL" clId="{4722C113-FF9D-495D-9E47-6ECF48CC02B8}" dt="2025-10-20T18:57:02.599" v="504" actId="1076"/>
        <pc:sldMkLst>
          <pc:docMk/>
          <pc:sldMk cId="0" sldId="336"/>
        </pc:sldMkLst>
        <pc:spChg chg="mod">
          <ac:chgData name="Elisa Zuliani" userId="5d8035ea-da0f-4081-bdcf-3fa4d66daaa7" providerId="ADAL" clId="{4722C113-FF9D-495D-9E47-6ECF48CC02B8}" dt="2025-10-20T18:56:43.206" v="503" actId="208"/>
          <ac:spMkLst>
            <pc:docMk/>
            <pc:sldMk cId="0" sldId="336"/>
            <ac:spMk id="9" creationId="{00000000-0000-0000-0000-000000000000}"/>
          </ac:spMkLst>
        </pc:spChg>
        <pc:spChg chg="mod">
          <ac:chgData name="Elisa Zuliani" userId="5d8035ea-da0f-4081-bdcf-3fa4d66daaa7" providerId="ADAL" clId="{4722C113-FF9D-495D-9E47-6ECF48CC02B8}" dt="2025-10-20T18:57:02.599" v="504" actId="1076"/>
          <ac:spMkLst>
            <pc:docMk/>
            <pc:sldMk cId="0" sldId="336"/>
            <ac:spMk id="10" creationId="{00000000-0000-0000-0000-000000000000}"/>
          </ac:spMkLst>
        </pc:spChg>
        <pc:spChg chg="del mod ord">
          <ac:chgData name="Elisa Zuliani" userId="5d8035ea-da0f-4081-bdcf-3fa4d66daaa7" providerId="ADAL" clId="{4722C113-FF9D-495D-9E47-6ECF48CC02B8}" dt="2025-10-20T18:56:25.908" v="501" actId="478"/>
          <ac:spMkLst>
            <pc:docMk/>
            <pc:sldMk cId="0" sldId="336"/>
            <ac:spMk id="11" creationId="{00000000-0000-0000-0000-000000000000}"/>
          </ac:spMkLst>
        </pc:spChg>
        <pc:spChg chg="mod ord">
          <ac:chgData name="Elisa Zuliani" userId="5d8035ea-da0f-4081-bdcf-3fa4d66daaa7" providerId="ADAL" clId="{4722C113-FF9D-495D-9E47-6ECF48CC02B8}" dt="2025-10-20T18:56:13.847" v="467" actId="700"/>
          <ac:spMkLst>
            <pc:docMk/>
            <pc:sldMk cId="0" sldId="336"/>
            <ac:spMk id="12" creationId="{00000000-0000-0000-0000-000000000000}"/>
          </ac:spMkLst>
        </pc:spChg>
        <pc:spChg chg="add mod ord">
          <ac:chgData name="Elisa Zuliani" userId="5d8035ea-da0f-4081-bdcf-3fa4d66daaa7" providerId="ADAL" clId="{4722C113-FF9D-495D-9E47-6ECF48CC02B8}" dt="2025-10-20T18:56:22.279" v="500" actId="20577"/>
          <ac:spMkLst>
            <pc:docMk/>
            <pc:sldMk cId="0" sldId="336"/>
            <ac:spMk id="13" creationId="{A681250E-9B8A-8848-28DD-E6801D19F0CC}"/>
          </ac:spMkLst>
        </pc:spChg>
        <pc:picChg chg="mod">
          <ac:chgData name="Elisa Zuliani" userId="5d8035ea-da0f-4081-bdcf-3fa4d66daaa7" providerId="ADAL" clId="{4722C113-FF9D-495D-9E47-6ECF48CC02B8}" dt="2025-10-20T18:56:43.206" v="503" actId="208"/>
          <ac:picMkLst>
            <pc:docMk/>
            <pc:sldMk cId="0" sldId="336"/>
            <ac:picMk id="8" creationId="{00000000-0000-0000-0000-000000000000}"/>
          </ac:picMkLst>
        </pc:picChg>
      </pc:sldChg>
      <pc:sldChg chg="addSp delSp modSp add mod modClrScheme chgLayout">
        <pc:chgData name="Elisa Zuliani" userId="5d8035ea-da0f-4081-bdcf-3fa4d66daaa7" providerId="ADAL" clId="{4722C113-FF9D-495D-9E47-6ECF48CC02B8}" dt="2025-10-20T18:57:39.082" v="551" actId="208"/>
        <pc:sldMkLst>
          <pc:docMk/>
          <pc:sldMk cId="0" sldId="337"/>
        </pc:sldMkLst>
        <pc:spChg chg="del mod ord">
          <ac:chgData name="Elisa Zuliani" userId="5d8035ea-da0f-4081-bdcf-3fa4d66daaa7" providerId="ADAL" clId="{4722C113-FF9D-495D-9E47-6ECF48CC02B8}" dt="2025-10-20T18:57:27.277" v="550" actId="478"/>
          <ac:spMkLst>
            <pc:docMk/>
            <pc:sldMk cId="0" sldId="337"/>
            <ac:spMk id="7" creationId="{00000000-0000-0000-0000-000000000000}"/>
          </ac:spMkLst>
        </pc:spChg>
        <pc:spChg chg="mod">
          <ac:chgData name="Elisa Zuliani" userId="5d8035ea-da0f-4081-bdcf-3fa4d66daaa7" providerId="ADAL" clId="{4722C113-FF9D-495D-9E47-6ECF48CC02B8}" dt="2025-10-20T18:57:39.082" v="551" actId="208"/>
          <ac:spMkLst>
            <pc:docMk/>
            <pc:sldMk cId="0" sldId="337"/>
            <ac:spMk id="18" creationId="{00000000-0000-0000-0000-000000000000}"/>
          </ac:spMkLst>
        </pc:spChg>
        <pc:spChg chg="mod ord">
          <ac:chgData name="Elisa Zuliani" userId="5d8035ea-da0f-4081-bdcf-3fa4d66daaa7" providerId="ADAL" clId="{4722C113-FF9D-495D-9E47-6ECF48CC02B8}" dt="2025-10-20T18:57:09.300" v="505" actId="700"/>
          <ac:spMkLst>
            <pc:docMk/>
            <pc:sldMk cId="0" sldId="337"/>
            <ac:spMk id="24" creationId="{00000000-0000-0000-0000-000000000000}"/>
          </ac:spMkLst>
        </pc:spChg>
        <pc:spChg chg="add mod ord">
          <ac:chgData name="Elisa Zuliani" userId="5d8035ea-da0f-4081-bdcf-3fa4d66daaa7" providerId="ADAL" clId="{4722C113-FF9D-495D-9E47-6ECF48CC02B8}" dt="2025-10-20T18:57:21.723" v="549" actId="20577"/>
          <ac:spMkLst>
            <pc:docMk/>
            <pc:sldMk cId="0" sldId="337"/>
            <ac:spMk id="25" creationId="{13D99A4E-51E1-6629-7A9F-CCA001C38095}"/>
          </ac:spMkLst>
        </pc:spChg>
      </pc:sldChg>
      <pc:sldChg chg="addSp delSp modSp add mod modClrScheme chgLayout">
        <pc:chgData name="Elisa Zuliani" userId="5d8035ea-da0f-4081-bdcf-3fa4d66daaa7" providerId="ADAL" clId="{4722C113-FF9D-495D-9E47-6ECF48CC02B8}" dt="2025-10-20T19:05:01.365" v="598" actId="255"/>
        <pc:sldMkLst>
          <pc:docMk/>
          <pc:sldMk cId="0" sldId="338"/>
        </pc:sldMkLst>
        <pc:spChg chg="del mod ord">
          <ac:chgData name="Elisa Zuliani" userId="5d8035ea-da0f-4081-bdcf-3fa4d66daaa7" providerId="ADAL" clId="{4722C113-FF9D-495D-9E47-6ECF48CC02B8}" dt="2025-10-20T19:04:15.791" v="593" actId="478"/>
          <ac:spMkLst>
            <pc:docMk/>
            <pc:sldMk cId="0" sldId="338"/>
            <ac:spMk id="5" creationId="{00000000-0000-0000-0000-000000000000}"/>
          </ac:spMkLst>
        </pc:spChg>
        <pc:spChg chg="mod ord">
          <ac:chgData name="Elisa Zuliani" userId="5d8035ea-da0f-4081-bdcf-3fa4d66daaa7" providerId="ADAL" clId="{4722C113-FF9D-495D-9E47-6ECF48CC02B8}" dt="2025-10-20T19:05:01.365" v="598" actId="255"/>
          <ac:spMkLst>
            <pc:docMk/>
            <pc:sldMk cId="0" sldId="338"/>
            <ac:spMk id="6" creationId="{00000000-0000-0000-0000-000000000000}"/>
          </ac:spMkLst>
        </pc:spChg>
        <pc:spChg chg="mod ord">
          <ac:chgData name="Elisa Zuliani" userId="5d8035ea-da0f-4081-bdcf-3fa4d66daaa7" providerId="ADAL" clId="{4722C113-FF9D-495D-9E47-6ECF48CC02B8}" dt="2025-10-20T18:57:50" v="552" actId="700"/>
          <ac:spMkLst>
            <pc:docMk/>
            <pc:sldMk cId="0" sldId="338"/>
            <ac:spMk id="17" creationId="{00000000-0000-0000-0000-000000000000}"/>
          </ac:spMkLst>
        </pc:spChg>
        <pc:spChg chg="add mod">
          <ac:chgData name="Elisa Zuliani" userId="5d8035ea-da0f-4081-bdcf-3fa4d66daaa7" providerId="ADAL" clId="{4722C113-FF9D-495D-9E47-6ECF48CC02B8}" dt="2025-10-20T18:59:24.968" v="592" actId="20577"/>
          <ac:spMkLst>
            <pc:docMk/>
            <pc:sldMk cId="0" sldId="338"/>
            <ac:spMk id="18" creationId="{B1C1870A-2669-AB75-83DA-BBC575216D17}"/>
          </ac:spMkLst>
        </pc:spChg>
      </pc:sldChg>
      <pc:sldChg chg="addSp delSp modSp add mod modClrScheme chgLayout">
        <pc:chgData name="Elisa Zuliani" userId="5d8035ea-da0f-4081-bdcf-3fa4d66daaa7" providerId="ADAL" clId="{4722C113-FF9D-495D-9E47-6ECF48CC02B8}" dt="2025-10-20T19:05:24.799" v="636" actId="1076"/>
        <pc:sldMkLst>
          <pc:docMk/>
          <pc:sldMk cId="0" sldId="339"/>
        </pc:sldMkLst>
        <pc:spChg chg="del mod ord">
          <ac:chgData name="Elisa Zuliani" userId="5d8035ea-da0f-4081-bdcf-3fa4d66daaa7" providerId="ADAL" clId="{4722C113-FF9D-495D-9E47-6ECF48CC02B8}" dt="2025-10-20T19:05:21.302" v="635" actId="478"/>
          <ac:spMkLst>
            <pc:docMk/>
            <pc:sldMk cId="0" sldId="339"/>
            <ac:spMk id="2" creationId="{00000000-0000-0000-0000-000000000000}"/>
          </ac:spMkLst>
        </pc:spChg>
        <pc:spChg chg="mod">
          <ac:chgData name="Elisa Zuliani" userId="5d8035ea-da0f-4081-bdcf-3fa4d66daaa7" providerId="ADAL" clId="{4722C113-FF9D-495D-9E47-6ECF48CC02B8}" dt="2025-10-20T19:05:24.799" v="636" actId="1076"/>
          <ac:spMkLst>
            <pc:docMk/>
            <pc:sldMk cId="0" sldId="339"/>
            <ac:spMk id="3" creationId="{00000000-0000-0000-0000-000000000000}"/>
          </ac:spMkLst>
        </pc:spChg>
        <pc:spChg chg="mod ord">
          <ac:chgData name="Elisa Zuliani" userId="5d8035ea-da0f-4081-bdcf-3fa4d66daaa7" providerId="ADAL" clId="{4722C113-FF9D-495D-9E47-6ECF48CC02B8}" dt="2025-10-20T19:05:07.784" v="599" actId="700"/>
          <ac:spMkLst>
            <pc:docMk/>
            <pc:sldMk cId="0" sldId="339"/>
            <ac:spMk id="4" creationId="{00000000-0000-0000-0000-000000000000}"/>
          </ac:spMkLst>
        </pc:spChg>
        <pc:spChg chg="add mod ord">
          <ac:chgData name="Elisa Zuliani" userId="5d8035ea-da0f-4081-bdcf-3fa4d66daaa7" providerId="ADAL" clId="{4722C113-FF9D-495D-9E47-6ECF48CC02B8}" dt="2025-10-20T19:05:17.470" v="634" actId="20577"/>
          <ac:spMkLst>
            <pc:docMk/>
            <pc:sldMk cId="0" sldId="339"/>
            <ac:spMk id="5" creationId="{249F0550-0930-7ED5-89E0-F9147C0908DE}"/>
          </ac:spMkLst>
        </pc:spChg>
      </pc:sldChg>
      <pc:sldChg chg="add del">
        <pc:chgData name="Elisa Zuliani" userId="5d8035ea-da0f-4081-bdcf-3fa4d66daaa7" providerId="ADAL" clId="{4722C113-FF9D-495D-9E47-6ECF48CC02B8}" dt="2025-10-20T19:09:07.841" v="640" actId="47"/>
        <pc:sldMkLst>
          <pc:docMk/>
          <pc:sldMk cId="0" sldId="351"/>
        </pc:sldMkLst>
      </pc:sldChg>
      <pc:sldChg chg="addSp delSp modSp add mod ord modClrScheme chgLayout">
        <pc:chgData name="Elisa Zuliani" userId="5d8035ea-da0f-4081-bdcf-3fa4d66daaa7" providerId="ADAL" clId="{4722C113-FF9D-495D-9E47-6ECF48CC02B8}" dt="2025-10-21T04:32:04.686" v="2070" actId="478"/>
        <pc:sldMkLst>
          <pc:docMk/>
          <pc:sldMk cId="0" sldId="352"/>
        </pc:sldMkLst>
        <pc:spChg chg="add mod ord">
          <ac:chgData name="Elisa Zuliani" userId="5d8035ea-da0f-4081-bdcf-3fa4d66daaa7" providerId="ADAL" clId="{4722C113-FF9D-495D-9E47-6ECF48CC02B8}" dt="2025-10-20T19:09:56.705" v="661" actId="20577"/>
          <ac:spMkLst>
            <pc:docMk/>
            <pc:sldMk cId="0" sldId="352"/>
            <ac:spMk id="3" creationId="{EF1DDBB9-E619-D8D6-2D7F-F8F11F735ABA}"/>
          </ac:spMkLst>
        </pc:spChg>
        <pc:spChg chg="mod">
          <ac:chgData name="Elisa Zuliani" userId="5d8035ea-da0f-4081-bdcf-3fa4d66daaa7" providerId="ADAL" clId="{4722C113-FF9D-495D-9E47-6ECF48CC02B8}" dt="2025-10-20T19:10:21.567" v="664" actId="208"/>
          <ac:spMkLst>
            <pc:docMk/>
            <pc:sldMk cId="0" sldId="352"/>
            <ac:spMk id="26637" creationId="{324FC683-45A0-489C-8BA8-37C69BCAAF55}"/>
          </ac:spMkLst>
        </pc:spChg>
        <pc:spChg chg="del mod ord">
          <ac:chgData name="Elisa Zuliani" userId="5d8035ea-da0f-4081-bdcf-3fa4d66daaa7" providerId="ADAL" clId="{4722C113-FF9D-495D-9E47-6ECF48CC02B8}" dt="2025-10-20T19:10:04.378" v="662" actId="478"/>
          <ac:spMkLst>
            <pc:docMk/>
            <pc:sldMk cId="0" sldId="352"/>
            <ac:spMk id="26642" creationId="{7BD1E422-235D-4AC8-AFB4-3669161E5DEC}"/>
          </ac:spMkLst>
        </pc:spChg>
        <pc:spChg chg="del">
          <ac:chgData name="Elisa Zuliani" userId="5d8035ea-da0f-4081-bdcf-3fa4d66daaa7" providerId="ADAL" clId="{4722C113-FF9D-495D-9E47-6ECF48CC02B8}" dt="2025-10-21T04:32:04.686" v="2070" actId="478"/>
          <ac:spMkLst>
            <pc:docMk/>
            <pc:sldMk cId="0" sldId="352"/>
            <ac:spMk id="26644" creationId="{46D153C9-FD2F-402D-8445-EEEC1B7E0F69}"/>
          </ac:spMkLst>
        </pc:spChg>
        <pc:spChg chg="mod">
          <ac:chgData name="Elisa Zuliani" userId="5d8035ea-da0f-4081-bdcf-3fa4d66daaa7" providerId="ADAL" clId="{4722C113-FF9D-495D-9E47-6ECF48CC02B8}" dt="2025-10-20T19:10:14.682" v="663" actId="207"/>
          <ac:spMkLst>
            <pc:docMk/>
            <pc:sldMk cId="0" sldId="352"/>
            <ac:spMk id="26645" creationId="{27104A69-8621-4032-A1DC-3D3A1D4FD7F9}"/>
          </ac:spMkLst>
        </pc:spChg>
      </pc:sldChg>
      <pc:sldChg chg="modSp add del mod">
        <pc:chgData name="Elisa Zuliani" userId="5d8035ea-da0f-4081-bdcf-3fa4d66daaa7" providerId="ADAL" clId="{4722C113-FF9D-495D-9E47-6ECF48CC02B8}" dt="2025-10-20T19:09:34.571" v="645" actId="47"/>
        <pc:sldMkLst>
          <pc:docMk/>
          <pc:sldMk cId="0" sldId="354"/>
        </pc:sldMkLst>
        <pc:spChg chg="mod">
          <ac:chgData name="Elisa Zuliani" userId="5d8035ea-da0f-4081-bdcf-3fa4d66daaa7" providerId="ADAL" clId="{4722C113-FF9D-495D-9E47-6ECF48CC02B8}" dt="2025-10-20T19:08:51.666" v="639" actId="27636"/>
          <ac:spMkLst>
            <pc:docMk/>
            <pc:sldMk cId="0" sldId="354"/>
            <ac:spMk id="30721" creationId="{3CA25A48-A6C5-4E37-9DA8-FC3B9EE7E3C1}"/>
          </ac:spMkLst>
        </pc:spChg>
      </pc:sldChg>
      <pc:sldChg chg="addSp delSp modSp add mod modClrScheme chgLayout">
        <pc:chgData name="Elisa Zuliani" userId="5d8035ea-da0f-4081-bdcf-3fa4d66daaa7" providerId="ADAL" clId="{4722C113-FF9D-495D-9E47-6ECF48CC02B8}" dt="2025-10-21T04:31:54.138" v="2068" actId="478"/>
        <pc:sldMkLst>
          <pc:docMk/>
          <pc:sldMk cId="0" sldId="360"/>
        </pc:sldMkLst>
        <pc:spChg chg="add mod ord">
          <ac:chgData name="Elisa Zuliani" userId="5d8035ea-da0f-4081-bdcf-3fa4d66daaa7" providerId="ADAL" clId="{4722C113-FF9D-495D-9E47-6ECF48CC02B8}" dt="2025-10-20T19:12:29.295" v="738" actId="20577"/>
          <ac:spMkLst>
            <pc:docMk/>
            <pc:sldMk cId="0" sldId="360"/>
            <ac:spMk id="2" creationId="{21308E8B-C5FD-EA28-71F6-E416EA506C5E}"/>
          </ac:spMkLst>
        </pc:spChg>
        <pc:spChg chg="mod">
          <ac:chgData name="Elisa Zuliani" userId="5d8035ea-da0f-4081-bdcf-3fa4d66daaa7" providerId="ADAL" clId="{4722C113-FF9D-495D-9E47-6ECF48CC02B8}" dt="2025-10-20T19:12:46.115" v="741" actId="1076"/>
          <ac:spMkLst>
            <pc:docMk/>
            <pc:sldMk cId="0" sldId="360"/>
            <ac:spMk id="34818" creationId="{E26FB0B2-585C-42F7-A4BF-1AD301764F9D}"/>
          </ac:spMkLst>
        </pc:spChg>
        <pc:spChg chg="del mod ord">
          <ac:chgData name="Elisa Zuliani" userId="5d8035ea-da0f-4081-bdcf-3fa4d66daaa7" providerId="ADAL" clId="{4722C113-FF9D-495D-9E47-6ECF48CC02B8}" dt="2025-10-20T19:12:32.536" v="739" actId="478"/>
          <ac:spMkLst>
            <pc:docMk/>
            <pc:sldMk cId="0" sldId="360"/>
            <ac:spMk id="38913" creationId="{369F065C-3CEE-4DCF-BBDF-B2937CA693C6}"/>
          </ac:spMkLst>
        </pc:spChg>
        <pc:spChg chg="del">
          <ac:chgData name="Elisa Zuliani" userId="5d8035ea-da0f-4081-bdcf-3fa4d66daaa7" providerId="ADAL" clId="{4722C113-FF9D-495D-9E47-6ECF48CC02B8}" dt="2025-10-21T04:31:54.138" v="2068" actId="478"/>
          <ac:spMkLst>
            <pc:docMk/>
            <pc:sldMk cId="0" sldId="360"/>
            <ac:spMk id="38917" creationId="{3CCB3052-5DE3-4AC1-9A7F-879F3231E162}"/>
          </ac:spMkLst>
        </pc:spChg>
        <pc:graphicFrameChg chg="mod">
          <ac:chgData name="Elisa Zuliani" userId="5d8035ea-da0f-4081-bdcf-3fa4d66daaa7" providerId="ADAL" clId="{4722C113-FF9D-495D-9E47-6ECF48CC02B8}" dt="2025-10-20T19:12:48.733" v="742" actId="1076"/>
          <ac:graphicFrameMkLst>
            <pc:docMk/>
            <pc:sldMk cId="0" sldId="360"/>
            <ac:graphicFrameMk id="678916" creationId="{2FF26588-F8EB-451C-BFC6-7F4FAD2B0245}"/>
          </ac:graphicFrameMkLst>
        </pc:graphicFrameChg>
      </pc:sldChg>
      <pc:sldChg chg="addSp delSp modSp add mod modClrScheme chgLayout">
        <pc:chgData name="Elisa Zuliani" userId="5d8035ea-da0f-4081-bdcf-3fa4d66daaa7" providerId="ADAL" clId="{4722C113-FF9D-495D-9E47-6ECF48CC02B8}" dt="2025-10-21T04:31:48.136" v="2067" actId="478"/>
        <pc:sldMkLst>
          <pc:docMk/>
          <pc:sldMk cId="0" sldId="361"/>
        </pc:sldMkLst>
        <pc:spChg chg="add mod ord">
          <ac:chgData name="Elisa Zuliani" userId="5d8035ea-da0f-4081-bdcf-3fa4d66daaa7" providerId="ADAL" clId="{4722C113-FF9D-495D-9E47-6ECF48CC02B8}" dt="2025-10-20T19:14:11.084" v="767" actId="20577"/>
          <ac:spMkLst>
            <pc:docMk/>
            <pc:sldMk cId="0" sldId="361"/>
            <ac:spMk id="2" creationId="{1188F982-43DE-2DCA-1A59-8AD9BA22E56F}"/>
          </ac:spMkLst>
        </pc:spChg>
        <pc:spChg chg="mod">
          <ac:chgData name="Elisa Zuliani" userId="5d8035ea-da0f-4081-bdcf-3fa4d66daaa7" providerId="ADAL" clId="{4722C113-FF9D-495D-9E47-6ECF48CC02B8}" dt="2025-10-20T19:14:41.803" v="772" actId="14100"/>
          <ac:spMkLst>
            <pc:docMk/>
            <pc:sldMk cId="0" sldId="361"/>
            <ac:spMk id="40961" creationId="{996D760B-C3D5-414D-BF85-5375CA03C5D5}"/>
          </ac:spMkLst>
        </pc:spChg>
        <pc:spChg chg="del mod ord">
          <ac:chgData name="Elisa Zuliani" userId="5d8035ea-da0f-4081-bdcf-3fa4d66daaa7" providerId="ADAL" clId="{4722C113-FF9D-495D-9E47-6ECF48CC02B8}" dt="2025-10-20T19:14:14.141" v="768" actId="478"/>
          <ac:spMkLst>
            <pc:docMk/>
            <pc:sldMk cId="0" sldId="361"/>
            <ac:spMk id="40962" creationId="{62600A85-4E86-43B7-87A1-A48F48F94F01}"/>
          </ac:spMkLst>
        </pc:spChg>
        <pc:spChg chg="del">
          <ac:chgData name="Elisa Zuliani" userId="5d8035ea-da0f-4081-bdcf-3fa4d66daaa7" providerId="ADAL" clId="{4722C113-FF9D-495D-9E47-6ECF48CC02B8}" dt="2025-10-21T04:31:48.136" v="2067" actId="478"/>
          <ac:spMkLst>
            <pc:docMk/>
            <pc:sldMk cId="0" sldId="361"/>
            <ac:spMk id="40964" creationId="{3EFF00AD-6CDC-41B3-82A4-B2224F324C3A}"/>
          </ac:spMkLst>
        </pc:spChg>
      </pc:sldChg>
      <pc:sldChg chg="addSp delSp modSp add mod modClrScheme chgLayout">
        <pc:chgData name="Elisa Zuliani" userId="5d8035ea-da0f-4081-bdcf-3fa4d66daaa7" providerId="ADAL" clId="{4722C113-FF9D-495D-9E47-6ECF48CC02B8}" dt="2025-10-21T04:31:44.735" v="2066" actId="478"/>
        <pc:sldMkLst>
          <pc:docMk/>
          <pc:sldMk cId="0" sldId="362"/>
        </pc:sldMkLst>
        <pc:spChg chg="add mod ord">
          <ac:chgData name="Elisa Zuliani" userId="5d8035ea-da0f-4081-bdcf-3fa4d66daaa7" providerId="ADAL" clId="{4722C113-FF9D-495D-9E47-6ECF48CC02B8}" dt="2025-10-20T19:14:57.633" v="802" actId="20577"/>
          <ac:spMkLst>
            <pc:docMk/>
            <pc:sldMk cId="0" sldId="362"/>
            <ac:spMk id="2" creationId="{6DF7CCB4-1395-1CAD-60AA-B76A539D55A4}"/>
          </ac:spMkLst>
        </pc:spChg>
        <pc:spChg chg="mod">
          <ac:chgData name="Elisa Zuliani" userId="5d8035ea-da0f-4081-bdcf-3fa4d66daaa7" providerId="ADAL" clId="{4722C113-FF9D-495D-9E47-6ECF48CC02B8}" dt="2025-10-20T19:15:27.321" v="809" actId="5793"/>
          <ac:spMkLst>
            <pc:docMk/>
            <pc:sldMk cId="0" sldId="362"/>
            <ac:spMk id="25611" creationId="{71E847B0-AFD5-46E0-BCF0-07FC661E55FE}"/>
          </ac:spMkLst>
        </pc:spChg>
        <pc:spChg chg="del mod ord">
          <ac:chgData name="Elisa Zuliani" userId="5d8035ea-da0f-4081-bdcf-3fa4d66daaa7" providerId="ADAL" clId="{4722C113-FF9D-495D-9E47-6ECF48CC02B8}" dt="2025-10-20T19:15:01.084" v="803" actId="478"/>
          <ac:spMkLst>
            <pc:docMk/>
            <pc:sldMk cId="0" sldId="362"/>
            <ac:spMk id="43009" creationId="{93B14418-32C0-4225-9528-CC4766BF84B0}"/>
          </ac:spMkLst>
        </pc:spChg>
        <pc:spChg chg="del">
          <ac:chgData name="Elisa Zuliani" userId="5d8035ea-da0f-4081-bdcf-3fa4d66daaa7" providerId="ADAL" clId="{4722C113-FF9D-495D-9E47-6ECF48CC02B8}" dt="2025-10-21T04:31:44.735" v="2066" actId="478"/>
          <ac:spMkLst>
            <pc:docMk/>
            <pc:sldMk cId="0" sldId="362"/>
            <ac:spMk id="43012" creationId="{6C765579-2B7B-450A-B310-137F05FC0628}"/>
          </ac:spMkLst>
        </pc:spChg>
      </pc:sldChg>
      <pc:sldChg chg="addSp delSp modSp add mod modClrScheme chgLayout">
        <pc:chgData name="Elisa Zuliani" userId="5d8035ea-da0f-4081-bdcf-3fa4d66daaa7" providerId="ADAL" clId="{4722C113-FF9D-495D-9E47-6ECF48CC02B8}" dt="2025-10-21T04:31:41.192" v="2065" actId="478"/>
        <pc:sldMkLst>
          <pc:docMk/>
          <pc:sldMk cId="0" sldId="363"/>
        </pc:sldMkLst>
        <pc:spChg chg="add mod ord">
          <ac:chgData name="Elisa Zuliani" userId="5d8035ea-da0f-4081-bdcf-3fa4d66daaa7" providerId="ADAL" clId="{4722C113-FF9D-495D-9E47-6ECF48CC02B8}" dt="2025-10-20T19:15:45.915" v="846" actId="20577"/>
          <ac:spMkLst>
            <pc:docMk/>
            <pc:sldMk cId="0" sldId="363"/>
            <ac:spMk id="3" creationId="{A1D68EE8-E5B9-A7FD-ECA6-1AB311B3A656}"/>
          </ac:spMkLst>
        </pc:spChg>
        <pc:spChg chg="mod">
          <ac:chgData name="Elisa Zuliani" userId="5d8035ea-da0f-4081-bdcf-3fa4d66daaa7" providerId="ADAL" clId="{4722C113-FF9D-495D-9E47-6ECF48CC02B8}" dt="2025-10-20T19:16:57.351" v="856" actId="2711"/>
          <ac:spMkLst>
            <pc:docMk/>
            <pc:sldMk cId="0" sldId="363"/>
            <ac:spMk id="40963" creationId="{6C410DB8-E1EB-4923-9DF0-E7CE670F01F6}"/>
          </ac:spMkLst>
        </pc:spChg>
        <pc:spChg chg="mod">
          <ac:chgData name="Elisa Zuliani" userId="5d8035ea-da0f-4081-bdcf-3fa4d66daaa7" providerId="ADAL" clId="{4722C113-FF9D-495D-9E47-6ECF48CC02B8}" dt="2025-10-20T19:16:38.450" v="853" actId="207"/>
          <ac:spMkLst>
            <pc:docMk/>
            <pc:sldMk cId="0" sldId="363"/>
            <ac:spMk id="40973" creationId="{ACD0CF7C-129B-418D-8CF2-BE1C0C025530}"/>
          </ac:spMkLst>
        </pc:spChg>
        <pc:spChg chg="mod">
          <ac:chgData name="Elisa Zuliani" userId="5d8035ea-da0f-4081-bdcf-3fa4d66daaa7" providerId="ADAL" clId="{4722C113-FF9D-495D-9E47-6ECF48CC02B8}" dt="2025-10-20T19:16:30.194" v="851" actId="2711"/>
          <ac:spMkLst>
            <pc:docMk/>
            <pc:sldMk cId="0" sldId="363"/>
            <ac:spMk id="40975" creationId="{0D0BDC81-D4E9-40ED-9539-FB92039CCEA3}"/>
          </ac:spMkLst>
        </pc:spChg>
        <pc:spChg chg="mod">
          <ac:chgData name="Elisa Zuliani" userId="5d8035ea-da0f-4081-bdcf-3fa4d66daaa7" providerId="ADAL" clId="{4722C113-FF9D-495D-9E47-6ECF48CC02B8}" dt="2025-10-20T19:16:50.353" v="855" actId="2711"/>
          <ac:spMkLst>
            <pc:docMk/>
            <pc:sldMk cId="0" sldId="363"/>
            <ac:spMk id="40983" creationId="{CD612292-1C3B-4DBC-A0A6-831C1CBC5D0F}"/>
          </ac:spMkLst>
        </pc:spChg>
        <pc:spChg chg="mod">
          <ac:chgData name="Elisa Zuliani" userId="5d8035ea-da0f-4081-bdcf-3fa4d66daaa7" providerId="ADAL" clId="{4722C113-FF9D-495D-9E47-6ECF48CC02B8}" dt="2025-10-20T19:16:44.950" v="854" actId="2711"/>
          <ac:spMkLst>
            <pc:docMk/>
            <pc:sldMk cId="0" sldId="363"/>
            <ac:spMk id="40985" creationId="{18B65064-DE48-491B-8161-CF1E66216048}"/>
          </ac:spMkLst>
        </pc:spChg>
        <pc:spChg chg="mod">
          <ac:chgData name="Elisa Zuliani" userId="5d8035ea-da0f-4081-bdcf-3fa4d66daaa7" providerId="ADAL" clId="{4722C113-FF9D-495D-9E47-6ECF48CC02B8}" dt="2025-10-20T19:15:56.754" v="848" actId="208"/>
          <ac:spMkLst>
            <pc:docMk/>
            <pc:sldMk cId="0" sldId="363"/>
            <ac:spMk id="45057" creationId="{86DF625C-5ADA-451B-8C2D-53DD4D843183}"/>
          </ac:spMkLst>
        </pc:spChg>
        <pc:spChg chg="del mod ord">
          <ac:chgData name="Elisa Zuliani" userId="5d8035ea-da0f-4081-bdcf-3fa4d66daaa7" providerId="ADAL" clId="{4722C113-FF9D-495D-9E47-6ECF48CC02B8}" dt="2025-10-20T19:15:49.310" v="847" actId="478"/>
          <ac:spMkLst>
            <pc:docMk/>
            <pc:sldMk cId="0" sldId="363"/>
            <ac:spMk id="45061" creationId="{6CC658B4-46C4-49E0-8B6E-A025D97F1EF1}"/>
          </ac:spMkLst>
        </pc:spChg>
        <pc:spChg chg="del">
          <ac:chgData name="Elisa Zuliani" userId="5d8035ea-da0f-4081-bdcf-3fa4d66daaa7" providerId="ADAL" clId="{4722C113-FF9D-495D-9E47-6ECF48CC02B8}" dt="2025-10-21T04:31:41.192" v="2065" actId="478"/>
          <ac:spMkLst>
            <pc:docMk/>
            <pc:sldMk cId="0" sldId="363"/>
            <ac:spMk id="45063" creationId="{B8D8D04A-4F67-43CF-A7AE-F2E59815935B}"/>
          </ac:spMkLst>
        </pc:spChg>
        <pc:grpChg chg="mod">
          <ac:chgData name="Elisa Zuliani" userId="5d8035ea-da0f-4081-bdcf-3fa4d66daaa7" providerId="ADAL" clId="{4722C113-FF9D-495D-9E47-6ECF48CC02B8}" dt="2025-10-20T19:16:21.199" v="849" actId="207"/>
          <ac:grpSpMkLst>
            <pc:docMk/>
            <pc:sldMk cId="0" sldId="363"/>
            <ac:grpSpMk id="6" creationId="{BB605E68-AA9C-4A9C-A274-C5D04EC89CAA}"/>
          </ac:grpSpMkLst>
        </pc:grpChg>
      </pc:sldChg>
      <pc:sldChg chg="addSp delSp modSp add mod modClrScheme chgLayout">
        <pc:chgData name="Elisa Zuliani" userId="5d8035ea-da0f-4081-bdcf-3fa4d66daaa7" providerId="ADAL" clId="{4722C113-FF9D-495D-9E47-6ECF48CC02B8}" dt="2025-10-21T04:31:36.500" v="2064" actId="478"/>
        <pc:sldMkLst>
          <pc:docMk/>
          <pc:sldMk cId="0" sldId="364"/>
        </pc:sldMkLst>
        <pc:spChg chg="add mod ord">
          <ac:chgData name="Elisa Zuliani" userId="5d8035ea-da0f-4081-bdcf-3fa4d66daaa7" providerId="ADAL" clId="{4722C113-FF9D-495D-9E47-6ECF48CC02B8}" dt="2025-10-20T19:17:28.632" v="893" actId="20577"/>
          <ac:spMkLst>
            <pc:docMk/>
            <pc:sldMk cId="0" sldId="364"/>
            <ac:spMk id="2" creationId="{C63199AC-9B2E-EDAE-8BEB-B1F8A9CFA4E6}"/>
          </ac:spMkLst>
        </pc:spChg>
        <pc:spChg chg="mod">
          <ac:chgData name="Elisa Zuliani" userId="5d8035ea-da0f-4081-bdcf-3fa4d66daaa7" providerId="ADAL" clId="{4722C113-FF9D-495D-9E47-6ECF48CC02B8}" dt="2025-10-20T19:19:10.686" v="907" actId="2711"/>
          <ac:spMkLst>
            <pc:docMk/>
            <pc:sldMk cId="0" sldId="364"/>
            <ac:spMk id="43010" creationId="{AC21A9E4-62F8-4C25-AC05-6DE4A4F00D94}"/>
          </ac:spMkLst>
        </pc:spChg>
        <pc:spChg chg="mod">
          <ac:chgData name="Elisa Zuliani" userId="5d8035ea-da0f-4081-bdcf-3fa4d66daaa7" providerId="ADAL" clId="{4722C113-FF9D-495D-9E47-6ECF48CC02B8}" dt="2025-10-20T19:18:45.352" v="903" actId="1582"/>
          <ac:spMkLst>
            <pc:docMk/>
            <pc:sldMk cId="0" sldId="364"/>
            <ac:spMk id="43019" creationId="{58780973-E50F-4FC7-BBBB-5380E3D1D728}"/>
          </ac:spMkLst>
        </pc:spChg>
        <pc:spChg chg="mod">
          <ac:chgData name="Elisa Zuliani" userId="5d8035ea-da0f-4081-bdcf-3fa4d66daaa7" providerId="ADAL" clId="{4722C113-FF9D-495D-9E47-6ECF48CC02B8}" dt="2025-10-20T19:17:53.402" v="896" actId="108"/>
          <ac:spMkLst>
            <pc:docMk/>
            <pc:sldMk cId="0" sldId="364"/>
            <ac:spMk id="43026" creationId="{C667B464-BF85-4E69-A292-5E0D3A53588B}"/>
          </ac:spMkLst>
        </pc:spChg>
        <pc:spChg chg="mod">
          <ac:chgData name="Elisa Zuliani" userId="5d8035ea-da0f-4081-bdcf-3fa4d66daaa7" providerId="ADAL" clId="{4722C113-FF9D-495D-9E47-6ECF48CC02B8}" dt="2025-10-20T19:18:50.789" v="904" actId="2711"/>
          <ac:spMkLst>
            <pc:docMk/>
            <pc:sldMk cId="0" sldId="364"/>
            <ac:spMk id="43030" creationId="{72F4F9FF-1147-4284-9EDA-64BD1E405159}"/>
          </ac:spMkLst>
        </pc:spChg>
        <pc:spChg chg="del mod">
          <ac:chgData name="Elisa Zuliani" userId="5d8035ea-da0f-4081-bdcf-3fa4d66daaa7" providerId="ADAL" clId="{4722C113-FF9D-495D-9E47-6ECF48CC02B8}" dt="2025-10-20T19:18:28.996" v="901" actId="478"/>
          <ac:spMkLst>
            <pc:docMk/>
            <pc:sldMk cId="0" sldId="364"/>
            <ac:spMk id="47114" creationId="{C7DD6C83-EDC5-4E59-9476-2E0355EDE5B3}"/>
          </ac:spMkLst>
        </pc:spChg>
        <pc:spChg chg="del mod ord">
          <ac:chgData name="Elisa Zuliani" userId="5d8035ea-da0f-4081-bdcf-3fa4d66daaa7" providerId="ADAL" clId="{4722C113-FF9D-495D-9E47-6ECF48CC02B8}" dt="2025-10-20T19:17:31.832" v="894" actId="478"/>
          <ac:spMkLst>
            <pc:docMk/>
            <pc:sldMk cId="0" sldId="364"/>
            <ac:spMk id="47116" creationId="{DC7243C4-6D5E-461C-802E-6090D9434521}"/>
          </ac:spMkLst>
        </pc:spChg>
        <pc:spChg chg="del">
          <ac:chgData name="Elisa Zuliani" userId="5d8035ea-da0f-4081-bdcf-3fa4d66daaa7" providerId="ADAL" clId="{4722C113-FF9D-495D-9E47-6ECF48CC02B8}" dt="2025-10-21T04:31:36.500" v="2064" actId="478"/>
          <ac:spMkLst>
            <pc:docMk/>
            <pc:sldMk cId="0" sldId="364"/>
            <ac:spMk id="47118" creationId="{47F5A866-018C-4C02-B0B9-386A4578D683}"/>
          </ac:spMkLst>
        </pc:spChg>
        <pc:spChg chg="mod">
          <ac:chgData name="Elisa Zuliani" userId="5d8035ea-da0f-4081-bdcf-3fa4d66daaa7" providerId="ADAL" clId="{4722C113-FF9D-495D-9E47-6ECF48CC02B8}" dt="2025-10-20T19:17:53.402" v="896" actId="108"/>
          <ac:spMkLst>
            <pc:docMk/>
            <pc:sldMk cId="0" sldId="364"/>
            <ac:spMk id="47121" creationId="{77EBE352-C686-41CE-B3CE-62B35486171F}"/>
          </ac:spMkLst>
        </pc:spChg>
        <pc:spChg chg="mod">
          <ac:chgData name="Elisa Zuliani" userId="5d8035ea-da0f-4081-bdcf-3fa4d66daaa7" providerId="ADAL" clId="{4722C113-FF9D-495D-9E47-6ECF48CC02B8}" dt="2025-10-20T19:18:00.920" v="897" actId="207"/>
          <ac:spMkLst>
            <pc:docMk/>
            <pc:sldMk cId="0" sldId="364"/>
            <ac:spMk id="47122" creationId="{D0734446-33CA-427F-B448-202D45678297}"/>
          </ac:spMkLst>
        </pc:spChg>
        <pc:grpChg chg="mod">
          <ac:chgData name="Elisa Zuliani" userId="5d8035ea-da0f-4081-bdcf-3fa4d66daaa7" providerId="ADAL" clId="{4722C113-FF9D-495D-9E47-6ECF48CC02B8}" dt="2025-10-20T19:17:53.402" v="896" actId="108"/>
          <ac:grpSpMkLst>
            <pc:docMk/>
            <pc:sldMk cId="0" sldId="364"/>
            <ac:grpSpMk id="47111" creationId="{3BB6BDB3-78FC-4D48-A71E-27CFECE4F672}"/>
          </ac:grpSpMkLst>
        </pc:grpChg>
        <pc:grpChg chg="mod">
          <ac:chgData name="Elisa Zuliani" userId="5d8035ea-da0f-4081-bdcf-3fa4d66daaa7" providerId="ADAL" clId="{4722C113-FF9D-495D-9E47-6ECF48CC02B8}" dt="2025-10-20T19:17:53.402" v="896" actId="108"/>
          <ac:grpSpMkLst>
            <pc:docMk/>
            <pc:sldMk cId="0" sldId="364"/>
            <ac:grpSpMk id="47119" creationId="{9A966162-73AA-49B2-8981-6B471E735AC3}"/>
          </ac:grpSpMkLst>
        </pc:grpChg>
        <pc:picChg chg="add del">
          <ac:chgData name="Elisa Zuliani" userId="5d8035ea-da0f-4081-bdcf-3fa4d66daaa7" providerId="ADAL" clId="{4722C113-FF9D-495D-9E47-6ECF48CC02B8}" dt="2025-10-20T19:18:59.979" v="906" actId="478"/>
          <ac:picMkLst>
            <pc:docMk/>
            <pc:sldMk cId="0" sldId="364"/>
            <ac:picMk id="43017" creationId="{8C69ED84-1431-4C4D-8ED5-2A58F079ABF0}"/>
          </ac:picMkLst>
        </pc:picChg>
      </pc:sldChg>
      <pc:sldChg chg="addSp delSp modSp add mod modClrScheme chgLayout">
        <pc:chgData name="Elisa Zuliani" userId="5d8035ea-da0f-4081-bdcf-3fa4d66daaa7" providerId="ADAL" clId="{4722C113-FF9D-495D-9E47-6ECF48CC02B8}" dt="2025-10-21T04:34:21.720" v="2093" actId="2711"/>
        <pc:sldMkLst>
          <pc:docMk/>
          <pc:sldMk cId="0" sldId="365"/>
        </pc:sldMkLst>
        <pc:spChg chg="add mod ord">
          <ac:chgData name="Elisa Zuliani" userId="5d8035ea-da0f-4081-bdcf-3fa4d66daaa7" providerId="ADAL" clId="{4722C113-FF9D-495D-9E47-6ECF48CC02B8}" dt="2025-10-20T19:19:43.741" v="956" actId="20577"/>
          <ac:spMkLst>
            <pc:docMk/>
            <pc:sldMk cId="0" sldId="365"/>
            <ac:spMk id="2" creationId="{C8B12C86-D792-DDCA-FD44-D426D8488402}"/>
          </ac:spMkLst>
        </pc:spChg>
        <pc:spChg chg="mod">
          <ac:chgData name="Elisa Zuliani" userId="5d8035ea-da0f-4081-bdcf-3fa4d66daaa7" providerId="ADAL" clId="{4722C113-FF9D-495D-9E47-6ECF48CC02B8}" dt="2025-10-21T04:32:49.695" v="2077" actId="207"/>
          <ac:spMkLst>
            <pc:docMk/>
            <pc:sldMk cId="0" sldId="365"/>
            <ac:spMk id="25" creationId="{3AEDE78B-D8B5-4B10-A200-B1B64CDB9190}"/>
          </ac:spMkLst>
        </pc:spChg>
        <pc:spChg chg="mod">
          <ac:chgData name="Elisa Zuliani" userId="5d8035ea-da0f-4081-bdcf-3fa4d66daaa7" providerId="ADAL" clId="{4722C113-FF9D-495D-9E47-6ECF48CC02B8}" dt="2025-10-21T04:32:44.664" v="2076" actId="207"/>
          <ac:spMkLst>
            <pc:docMk/>
            <pc:sldMk cId="0" sldId="365"/>
            <ac:spMk id="45057" creationId="{D8179680-1524-4511-893B-8526C93DEDD6}"/>
          </ac:spMkLst>
        </pc:spChg>
        <pc:spChg chg="mod">
          <ac:chgData name="Elisa Zuliani" userId="5d8035ea-da0f-4081-bdcf-3fa4d66daaa7" providerId="ADAL" clId="{4722C113-FF9D-495D-9E47-6ECF48CC02B8}" dt="2025-10-20T19:20:05.778" v="960" actId="2711"/>
          <ac:spMkLst>
            <pc:docMk/>
            <pc:sldMk cId="0" sldId="365"/>
            <ac:spMk id="45075" creationId="{7A962F36-4816-4F6C-8A82-06EE83285622}"/>
          </ac:spMkLst>
        </pc:spChg>
        <pc:spChg chg="mod">
          <ac:chgData name="Elisa Zuliani" userId="5d8035ea-da0f-4081-bdcf-3fa4d66daaa7" providerId="ADAL" clId="{4722C113-FF9D-495D-9E47-6ECF48CC02B8}" dt="2025-10-21T04:34:21.720" v="2093" actId="2711"/>
          <ac:spMkLst>
            <pc:docMk/>
            <pc:sldMk cId="0" sldId="365"/>
            <ac:spMk id="49154" creationId="{F4B4FB4E-EB2E-4A26-B90F-724FEE4DBDF5}"/>
          </ac:spMkLst>
        </pc:spChg>
        <pc:spChg chg="del mod ord">
          <ac:chgData name="Elisa Zuliani" userId="5d8035ea-da0f-4081-bdcf-3fa4d66daaa7" providerId="ADAL" clId="{4722C113-FF9D-495D-9E47-6ECF48CC02B8}" dt="2025-10-20T19:19:46.691" v="957" actId="478"/>
          <ac:spMkLst>
            <pc:docMk/>
            <pc:sldMk cId="0" sldId="365"/>
            <ac:spMk id="49172" creationId="{C21CE6C7-48BE-467B-97AB-868ADA2C02F6}"/>
          </ac:spMkLst>
        </pc:spChg>
        <pc:spChg chg="del">
          <ac:chgData name="Elisa Zuliani" userId="5d8035ea-da0f-4081-bdcf-3fa4d66daaa7" providerId="ADAL" clId="{4722C113-FF9D-495D-9E47-6ECF48CC02B8}" dt="2025-10-21T04:32:31.132" v="2075" actId="478"/>
          <ac:spMkLst>
            <pc:docMk/>
            <pc:sldMk cId="0" sldId="365"/>
            <ac:spMk id="49174" creationId="{35689D46-4710-4E75-8ABB-137A47C244C8}"/>
          </ac:spMkLst>
        </pc:spChg>
      </pc:sldChg>
      <pc:sldChg chg="addSp delSp modSp add mod modClrScheme chgLayout">
        <pc:chgData name="Elisa Zuliani" userId="5d8035ea-da0f-4081-bdcf-3fa4d66daaa7" providerId="ADAL" clId="{4722C113-FF9D-495D-9E47-6ECF48CC02B8}" dt="2025-10-21T04:34:06.765" v="2092" actId="20577"/>
        <pc:sldMkLst>
          <pc:docMk/>
          <pc:sldMk cId="0" sldId="366"/>
        </pc:sldMkLst>
        <pc:spChg chg="add mod ord">
          <ac:chgData name="Elisa Zuliani" userId="5d8035ea-da0f-4081-bdcf-3fa4d66daaa7" providerId="ADAL" clId="{4722C113-FF9D-495D-9E47-6ECF48CC02B8}" dt="2025-10-21T04:34:06.765" v="2092" actId="20577"/>
          <ac:spMkLst>
            <pc:docMk/>
            <pc:sldMk cId="0" sldId="366"/>
            <ac:spMk id="2" creationId="{DFDC7C81-406C-4635-BB5F-D6A117769A53}"/>
          </ac:spMkLst>
        </pc:spChg>
        <pc:spChg chg="mod">
          <ac:chgData name="Elisa Zuliani" userId="5d8035ea-da0f-4081-bdcf-3fa4d66daaa7" providerId="ADAL" clId="{4722C113-FF9D-495D-9E47-6ECF48CC02B8}" dt="2025-10-20T19:21:31.443" v="996" actId="1076"/>
          <ac:spMkLst>
            <pc:docMk/>
            <pc:sldMk cId="0" sldId="366"/>
            <ac:spMk id="30" creationId="{49D1EAF3-2E78-4C05-BA73-B2B76EA08612}"/>
          </ac:spMkLst>
        </pc:spChg>
        <pc:spChg chg="mod">
          <ac:chgData name="Elisa Zuliani" userId="5d8035ea-da0f-4081-bdcf-3fa4d66daaa7" providerId="ADAL" clId="{4722C113-FF9D-495D-9E47-6ECF48CC02B8}" dt="2025-10-20T19:21:08.661" v="993" actId="208"/>
          <ac:spMkLst>
            <pc:docMk/>
            <pc:sldMk cId="0" sldId="366"/>
            <ac:spMk id="31" creationId="{37373C17-0492-4D91-BB7A-3C8941B05F44}"/>
          </ac:spMkLst>
        </pc:spChg>
        <pc:spChg chg="mod">
          <ac:chgData name="Elisa Zuliani" userId="5d8035ea-da0f-4081-bdcf-3fa4d66daaa7" providerId="ADAL" clId="{4722C113-FF9D-495D-9E47-6ECF48CC02B8}" dt="2025-10-21T04:33:25.925" v="2081" actId="2711"/>
          <ac:spMkLst>
            <pc:docMk/>
            <pc:sldMk cId="0" sldId="366"/>
            <ac:spMk id="47105" creationId="{374B74B8-FDEF-44F9-8C86-7F2105F75070}"/>
          </ac:spMkLst>
        </pc:spChg>
        <pc:spChg chg="mod">
          <ac:chgData name="Elisa Zuliani" userId="5d8035ea-da0f-4081-bdcf-3fa4d66daaa7" providerId="ADAL" clId="{4722C113-FF9D-495D-9E47-6ECF48CC02B8}" dt="2025-10-21T04:33:31.278" v="2082" actId="2711"/>
          <ac:spMkLst>
            <pc:docMk/>
            <pc:sldMk cId="0" sldId="366"/>
            <ac:spMk id="47106" creationId="{20A58FEB-08DF-4D4D-B4A3-1924220DDE19}"/>
          </ac:spMkLst>
        </pc:spChg>
        <pc:spChg chg="mod">
          <ac:chgData name="Elisa Zuliani" userId="5d8035ea-da0f-4081-bdcf-3fa4d66daaa7" providerId="ADAL" clId="{4722C113-FF9D-495D-9E47-6ECF48CC02B8}" dt="2025-10-21T04:33:37.406" v="2083" actId="2711"/>
          <ac:spMkLst>
            <pc:docMk/>
            <pc:sldMk cId="0" sldId="366"/>
            <ac:spMk id="47123" creationId="{74D24143-BFC8-4078-A747-B08F71B8EB4A}"/>
          </ac:spMkLst>
        </pc:spChg>
        <pc:spChg chg="mod">
          <ac:chgData name="Elisa Zuliani" userId="5d8035ea-da0f-4081-bdcf-3fa4d66daaa7" providerId="ADAL" clId="{4722C113-FF9D-495D-9E47-6ECF48CC02B8}" dt="2025-10-21T04:33:19.660" v="2080" actId="2711"/>
          <ac:spMkLst>
            <pc:docMk/>
            <pc:sldMk cId="0" sldId="366"/>
            <ac:spMk id="47124" creationId="{068B6C1F-4F03-4FD4-A5DF-1692E3317CB1}"/>
          </ac:spMkLst>
        </pc:spChg>
        <pc:spChg chg="mod">
          <ac:chgData name="Elisa Zuliani" userId="5d8035ea-da0f-4081-bdcf-3fa4d66daaa7" providerId="ADAL" clId="{4722C113-FF9D-495D-9E47-6ECF48CC02B8}" dt="2025-10-21T04:33:53.628" v="2084" actId="2711"/>
          <ac:spMkLst>
            <pc:docMk/>
            <pc:sldMk cId="0" sldId="366"/>
            <ac:spMk id="51203" creationId="{D64477C0-6D80-42DE-BB6B-3E19107E2323}"/>
          </ac:spMkLst>
        </pc:spChg>
        <pc:spChg chg="del mod ord">
          <ac:chgData name="Elisa Zuliani" userId="5d8035ea-da0f-4081-bdcf-3fa4d66daaa7" providerId="ADAL" clId="{4722C113-FF9D-495D-9E47-6ECF48CC02B8}" dt="2025-10-20T19:20:34.188" v="989" actId="478"/>
          <ac:spMkLst>
            <pc:docMk/>
            <pc:sldMk cId="0" sldId="366"/>
            <ac:spMk id="51223" creationId="{8A15078F-7062-47BF-B24D-2B473C7EDE29}"/>
          </ac:spMkLst>
        </pc:spChg>
        <pc:spChg chg="del">
          <ac:chgData name="Elisa Zuliani" userId="5d8035ea-da0f-4081-bdcf-3fa4d66daaa7" providerId="ADAL" clId="{4722C113-FF9D-495D-9E47-6ECF48CC02B8}" dt="2025-10-21T04:32:55.239" v="2078" actId="478"/>
          <ac:spMkLst>
            <pc:docMk/>
            <pc:sldMk cId="0" sldId="366"/>
            <ac:spMk id="51225" creationId="{17E74F62-E9CB-4CFE-B65B-E67734044798}"/>
          </ac:spMkLst>
        </pc:spChg>
      </pc:sldChg>
      <pc:sldChg chg="addSp delSp modSp add mod modClrScheme chgLayout">
        <pc:chgData name="Elisa Zuliani" userId="5d8035ea-da0f-4081-bdcf-3fa4d66daaa7" providerId="ADAL" clId="{4722C113-FF9D-495D-9E47-6ECF48CC02B8}" dt="2025-10-21T04:39:28.798" v="2208" actId="478"/>
        <pc:sldMkLst>
          <pc:docMk/>
          <pc:sldMk cId="0" sldId="367"/>
        </pc:sldMkLst>
        <pc:spChg chg="add mod ord">
          <ac:chgData name="Elisa Zuliani" userId="5d8035ea-da0f-4081-bdcf-3fa4d66daaa7" providerId="ADAL" clId="{4722C113-FF9D-495D-9E47-6ECF48CC02B8}" dt="2025-10-20T19:22:14.877" v="1045" actId="20577"/>
          <ac:spMkLst>
            <pc:docMk/>
            <pc:sldMk cId="0" sldId="367"/>
            <ac:spMk id="2" creationId="{84A66F7E-3757-A0EE-3E82-3BFDB2A65551}"/>
          </ac:spMkLst>
        </pc:spChg>
        <pc:spChg chg="mod">
          <ac:chgData name="Elisa Zuliani" userId="5d8035ea-da0f-4081-bdcf-3fa4d66daaa7" providerId="ADAL" clId="{4722C113-FF9D-495D-9E47-6ECF48CC02B8}" dt="2025-10-21T04:35:00.435" v="2096" actId="207"/>
          <ac:spMkLst>
            <pc:docMk/>
            <pc:sldMk cId="0" sldId="367"/>
            <ac:spMk id="28" creationId="{5E7FF757-919F-4F82-97BE-CEE3CDF04013}"/>
          </ac:spMkLst>
        </pc:spChg>
        <pc:spChg chg="mod">
          <ac:chgData name="Elisa Zuliani" userId="5d8035ea-da0f-4081-bdcf-3fa4d66daaa7" providerId="ADAL" clId="{4722C113-FF9D-495D-9E47-6ECF48CC02B8}" dt="2025-10-21T04:34:55.998" v="2095" actId="207"/>
          <ac:spMkLst>
            <pc:docMk/>
            <pc:sldMk cId="0" sldId="367"/>
            <ac:spMk id="49153" creationId="{CD3BC27F-F3BA-4127-A53B-F220C982B974}"/>
          </ac:spMkLst>
        </pc:spChg>
        <pc:spChg chg="mod">
          <ac:chgData name="Elisa Zuliani" userId="5d8035ea-da0f-4081-bdcf-3fa4d66daaa7" providerId="ADAL" clId="{4722C113-FF9D-495D-9E47-6ECF48CC02B8}" dt="2025-10-20T19:23:25.543" v="1052" actId="2711"/>
          <ac:spMkLst>
            <pc:docMk/>
            <pc:sldMk cId="0" sldId="367"/>
            <ac:spMk id="49171" creationId="{8476B21E-89F5-44AC-92BB-A8DDEA1316D5}"/>
          </ac:spMkLst>
        </pc:spChg>
        <pc:spChg chg="mod">
          <ac:chgData name="Elisa Zuliani" userId="5d8035ea-da0f-4081-bdcf-3fa4d66daaa7" providerId="ADAL" clId="{4722C113-FF9D-495D-9E47-6ECF48CC02B8}" dt="2025-10-20T19:22:48.375" v="1048" actId="207"/>
          <ac:spMkLst>
            <pc:docMk/>
            <pc:sldMk cId="0" sldId="367"/>
            <ac:spMk id="49172" creationId="{74945B17-638F-4AFA-ADAD-5E0B64E39B41}"/>
          </ac:spMkLst>
        </pc:spChg>
        <pc:spChg chg="mod">
          <ac:chgData name="Elisa Zuliani" userId="5d8035ea-da0f-4081-bdcf-3fa4d66daaa7" providerId="ADAL" clId="{4722C113-FF9D-495D-9E47-6ECF48CC02B8}" dt="2025-10-21T04:34:45.738" v="2094" actId="2711"/>
          <ac:spMkLst>
            <pc:docMk/>
            <pc:sldMk cId="0" sldId="367"/>
            <ac:spMk id="53250" creationId="{2DBE926C-4A3F-4E71-83B9-A142D6951747}"/>
          </ac:spMkLst>
        </pc:spChg>
        <pc:spChg chg="del mod ord">
          <ac:chgData name="Elisa Zuliani" userId="5d8035ea-da0f-4081-bdcf-3fa4d66daaa7" providerId="ADAL" clId="{4722C113-FF9D-495D-9E47-6ECF48CC02B8}" dt="2025-10-20T19:22:18.067" v="1046" actId="478"/>
          <ac:spMkLst>
            <pc:docMk/>
            <pc:sldMk cId="0" sldId="367"/>
            <ac:spMk id="53269" creationId="{536597A7-98D2-44C1-9D9F-E0C9FD75A966}"/>
          </ac:spMkLst>
        </pc:spChg>
        <pc:spChg chg="del mod">
          <ac:chgData name="Elisa Zuliani" userId="5d8035ea-da0f-4081-bdcf-3fa4d66daaa7" providerId="ADAL" clId="{4722C113-FF9D-495D-9E47-6ECF48CC02B8}" dt="2025-10-21T04:39:28.798" v="2208" actId="478"/>
          <ac:spMkLst>
            <pc:docMk/>
            <pc:sldMk cId="0" sldId="367"/>
            <ac:spMk id="53272" creationId="{D418885E-8CDA-45A1-9E48-B9D64B8EBDDA}"/>
          </ac:spMkLst>
        </pc:spChg>
      </pc:sldChg>
      <pc:sldChg chg="addSp delSp modSp add mod modClrScheme chgLayout">
        <pc:chgData name="Elisa Zuliani" userId="5d8035ea-da0f-4081-bdcf-3fa4d66daaa7" providerId="ADAL" clId="{4722C113-FF9D-495D-9E47-6ECF48CC02B8}" dt="2025-10-21T04:39:21.683" v="2206" actId="6549"/>
        <pc:sldMkLst>
          <pc:docMk/>
          <pc:sldMk cId="0" sldId="368"/>
        </pc:sldMkLst>
        <pc:spChg chg="add mod ord">
          <ac:chgData name="Elisa Zuliani" userId="5d8035ea-da0f-4081-bdcf-3fa4d66daaa7" providerId="ADAL" clId="{4722C113-FF9D-495D-9E47-6ECF48CC02B8}" dt="2025-10-20T19:24:25.364" v="1097" actId="20577"/>
          <ac:spMkLst>
            <pc:docMk/>
            <pc:sldMk cId="0" sldId="368"/>
            <ac:spMk id="2" creationId="{699129D0-F457-8EDE-E284-B6E527752D27}"/>
          </ac:spMkLst>
        </pc:spChg>
        <pc:spChg chg="mod">
          <ac:chgData name="Elisa Zuliani" userId="5d8035ea-da0f-4081-bdcf-3fa4d66daaa7" providerId="ADAL" clId="{4722C113-FF9D-495D-9E47-6ECF48CC02B8}" dt="2025-10-21T04:36:06.568" v="2105" actId="207"/>
          <ac:spMkLst>
            <pc:docMk/>
            <pc:sldMk cId="0" sldId="368"/>
            <ac:spMk id="28" creationId="{2249890A-E489-4291-813A-45BF99219CE1}"/>
          </ac:spMkLst>
        </pc:spChg>
        <pc:spChg chg="mod">
          <ac:chgData name="Elisa Zuliani" userId="5d8035ea-da0f-4081-bdcf-3fa4d66daaa7" providerId="ADAL" clId="{4722C113-FF9D-495D-9E47-6ECF48CC02B8}" dt="2025-10-20T19:24:43.835" v="1101" actId="208"/>
          <ac:spMkLst>
            <pc:docMk/>
            <pc:sldMk cId="0" sldId="368"/>
            <ac:spMk id="44" creationId="{E3EEECE3-A349-4CD1-A0B5-BA47E8E87CDC}"/>
          </ac:spMkLst>
        </pc:spChg>
        <pc:spChg chg="mod">
          <ac:chgData name="Elisa Zuliani" userId="5d8035ea-da0f-4081-bdcf-3fa4d66daaa7" providerId="ADAL" clId="{4722C113-FF9D-495D-9E47-6ECF48CC02B8}" dt="2025-10-21T04:36:02.439" v="2104" actId="207"/>
          <ac:spMkLst>
            <pc:docMk/>
            <pc:sldMk cId="0" sldId="368"/>
            <ac:spMk id="51202" creationId="{339F62B5-DD25-46BC-B861-B18145DB4C61}"/>
          </ac:spMkLst>
        </pc:spChg>
        <pc:spChg chg="mod">
          <ac:chgData name="Elisa Zuliani" userId="5d8035ea-da0f-4081-bdcf-3fa4d66daaa7" providerId="ADAL" clId="{4722C113-FF9D-495D-9E47-6ECF48CC02B8}" dt="2025-10-21T04:35:40.102" v="2101" actId="2711"/>
          <ac:spMkLst>
            <pc:docMk/>
            <pc:sldMk cId="0" sldId="368"/>
            <ac:spMk id="51220" creationId="{48A8C450-8387-413E-9EFF-E5678BD977D8}"/>
          </ac:spMkLst>
        </pc:spChg>
        <pc:spChg chg="mod">
          <ac:chgData name="Elisa Zuliani" userId="5d8035ea-da0f-4081-bdcf-3fa4d66daaa7" providerId="ADAL" clId="{4722C113-FF9D-495D-9E47-6ECF48CC02B8}" dt="2025-10-21T04:35:10.924" v="2097" actId="2711"/>
          <ac:spMkLst>
            <pc:docMk/>
            <pc:sldMk cId="0" sldId="368"/>
            <ac:spMk id="51221" creationId="{A04CA063-71AD-4BF2-9DB7-3913051F8EC3}"/>
          </ac:spMkLst>
        </pc:spChg>
        <pc:spChg chg="mod">
          <ac:chgData name="Elisa Zuliani" userId="5d8035ea-da0f-4081-bdcf-3fa4d66daaa7" providerId="ADAL" clId="{4722C113-FF9D-495D-9E47-6ECF48CC02B8}" dt="2025-10-21T04:35:23.003" v="2098" actId="2711"/>
          <ac:spMkLst>
            <pc:docMk/>
            <pc:sldMk cId="0" sldId="368"/>
            <ac:spMk id="55299" creationId="{BD0363F5-ECAE-461C-B57B-D652D3CF7A80}"/>
          </ac:spMkLst>
        </pc:spChg>
        <pc:spChg chg="del mod ord">
          <ac:chgData name="Elisa Zuliani" userId="5d8035ea-da0f-4081-bdcf-3fa4d66daaa7" providerId="ADAL" clId="{4722C113-FF9D-495D-9E47-6ECF48CC02B8}" dt="2025-10-20T19:24:28.293" v="1098" actId="478"/>
          <ac:spMkLst>
            <pc:docMk/>
            <pc:sldMk cId="0" sldId="368"/>
            <ac:spMk id="55317" creationId="{A0B5DA02-4895-4C4A-90A9-C34154950A06}"/>
          </ac:spMkLst>
        </pc:spChg>
        <pc:spChg chg="mod">
          <ac:chgData name="Elisa Zuliani" userId="5d8035ea-da0f-4081-bdcf-3fa4d66daaa7" providerId="ADAL" clId="{4722C113-FF9D-495D-9E47-6ECF48CC02B8}" dt="2025-10-21T04:39:21.683" v="2206" actId="6549"/>
          <ac:spMkLst>
            <pc:docMk/>
            <pc:sldMk cId="0" sldId="368"/>
            <ac:spMk id="55320" creationId="{6E8D5404-0C87-4B53-97A7-BDC2806F3051}"/>
          </ac:spMkLst>
        </pc:spChg>
      </pc:sldChg>
      <pc:sldChg chg="addSp delSp modSp add mod modClrScheme chgLayout">
        <pc:chgData name="Elisa Zuliani" userId="5d8035ea-da0f-4081-bdcf-3fa4d66daaa7" providerId="ADAL" clId="{4722C113-FF9D-495D-9E47-6ECF48CC02B8}" dt="2025-10-21T04:39:16.788" v="2205" actId="478"/>
        <pc:sldMkLst>
          <pc:docMk/>
          <pc:sldMk cId="0" sldId="369"/>
        </pc:sldMkLst>
        <pc:spChg chg="add mod ord">
          <ac:chgData name="Elisa Zuliani" userId="5d8035ea-da0f-4081-bdcf-3fa4d66daaa7" providerId="ADAL" clId="{4722C113-FF9D-495D-9E47-6ECF48CC02B8}" dt="2025-10-20T19:25:19.652" v="1143" actId="20577"/>
          <ac:spMkLst>
            <pc:docMk/>
            <pc:sldMk cId="0" sldId="369"/>
            <ac:spMk id="2" creationId="{B0588DBB-1D63-BCEE-CE05-CF97C06F8D3D}"/>
          </ac:spMkLst>
        </pc:spChg>
        <pc:spChg chg="mod">
          <ac:chgData name="Elisa Zuliani" userId="5d8035ea-da0f-4081-bdcf-3fa4d66daaa7" providerId="ADAL" clId="{4722C113-FF9D-495D-9E47-6ECF48CC02B8}" dt="2025-10-21T04:35:54.345" v="2103" actId="207"/>
          <ac:spMkLst>
            <pc:docMk/>
            <pc:sldMk cId="0" sldId="369"/>
            <ac:spMk id="27" creationId="{02E1B3C6-1CDB-4257-B4FC-CD14563B3BD9}"/>
          </ac:spMkLst>
        </pc:spChg>
        <pc:spChg chg="mod">
          <ac:chgData name="Elisa Zuliani" userId="5d8035ea-da0f-4081-bdcf-3fa4d66daaa7" providerId="ADAL" clId="{4722C113-FF9D-495D-9E47-6ECF48CC02B8}" dt="2025-10-20T19:25:39.424" v="1147" actId="208"/>
          <ac:spMkLst>
            <pc:docMk/>
            <pc:sldMk cId="0" sldId="369"/>
            <ac:spMk id="36" creationId="{5B9C2F08-74D6-4A7F-9466-DF5CB435C14A}"/>
          </ac:spMkLst>
        </pc:spChg>
        <pc:spChg chg="mod">
          <ac:chgData name="Elisa Zuliani" userId="5d8035ea-da0f-4081-bdcf-3fa4d66daaa7" providerId="ADAL" clId="{4722C113-FF9D-495D-9E47-6ECF48CC02B8}" dt="2025-10-20T19:25:48.727" v="1149" actId="207"/>
          <ac:spMkLst>
            <pc:docMk/>
            <pc:sldMk cId="0" sldId="369"/>
            <ac:spMk id="37" creationId="{94EF544D-AA70-4DF5-8EFC-762B51CD4D69}"/>
          </ac:spMkLst>
        </pc:spChg>
        <pc:spChg chg="mod">
          <ac:chgData name="Elisa Zuliani" userId="5d8035ea-da0f-4081-bdcf-3fa4d66daaa7" providerId="ADAL" clId="{4722C113-FF9D-495D-9E47-6ECF48CC02B8}" dt="2025-10-21T04:35:50.207" v="2102" actId="207"/>
          <ac:spMkLst>
            <pc:docMk/>
            <pc:sldMk cId="0" sldId="369"/>
            <ac:spMk id="53251" creationId="{8172408F-46B8-4A0F-8B4C-FA6B444D6992}"/>
          </ac:spMkLst>
        </pc:spChg>
        <pc:spChg chg="mod">
          <ac:chgData name="Elisa Zuliani" userId="5d8035ea-da0f-4081-bdcf-3fa4d66daaa7" providerId="ADAL" clId="{4722C113-FF9D-495D-9E47-6ECF48CC02B8}" dt="2025-10-20T19:26:26.123" v="1158" actId="2711"/>
          <ac:spMkLst>
            <pc:docMk/>
            <pc:sldMk cId="0" sldId="369"/>
            <ac:spMk id="53269" creationId="{6709ABB3-05BB-4E88-B484-60CE17545EAB}"/>
          </ac:spMkLst>
        </pc:spChg>
        <pc:spChg chg="mod">
          <ac:chgData name="Elisa Zuliani" userId="5d8035ea-da0f-4081-bdcf-3fa4d66daaa7" providerId="ADAL" clId="{4722C113-FF9D-495D-9E47-6ECF48CC02B8}" dt="2025-10-20T19:26:35.668" v="1159" actId="2711"/>
          <ac:spMkLst>
            <pc:docMk/>
            <pc:sldMk cId="0" sldId="369"/>
            <ac:spMk id="53270" creationId="{140C105D-7FE1-4EC7-9546-3C514602C636}"/>
          </ac:spMkLst>
        </pc:spChg>
        <pc:spChg chg="mod">
          <ac:chgData name="Elisa Zuliani" userId="5d8035ea-da0f-4081-bdcf-3fa4d66daaa7" providerId="ADAL" clId="{4722C113-FF9D-495D-9E47-6ECF48CC02B8}" dt="2025-10-20T19:27:07.251" v="1161" actId="2711"/>
          <ac:spMkLst>
            <pc:docMk/>
            <pc:sldMk cId="0" sldId="369"/>
            <ac:spMk id="57348" creationId="{E6A70E49-BFE1-4B4C-9A21-B2C95AB29B65}"/>
          </ac:spMkLst>
        </pc:spChg>
        <pc:spChg chg="del mod ord">
          <ac:chgData name="Elisa Zuliani" userId="5d8035ea-da0f-4081-bdcf-3fa4d66daaa7" providerId="ADAL" clId="{4722C113-FF9D-495D-9E47-6ECF48CC02B8}" dt="2025-10-20T19:25:23.121" v="1144" actId="478"/>
          <ac:spMkLst>
            <pc:docMk/>
            <pc:sldMk cId="0" sldId="369"/>
            <ac:spMk id="57366" creationId="{44F55033-5E92-4F58-8458-572A17603880}"/>
          </ac:spMkLst>
        </pc:spChg>
        <pc:spChg chg="del">
          <ac:chgData name="Elisa Zuliani" userId="5d8035ea-da0f-4081-bdcf-3fa4d66daaa7" providerId="ADAL" clId="{4722C113-FF9D-495D-9E47-6ECF48CC02B8}" dt="2025-10-21T04:39:16.788" v="2205" actId="478"/>
          <ac:spMkLst>
            <pc:docMk/>
            <pc:sldMk cId="0" sldId="369"/>
            <ac:spMk id="57369" creationId="{384951E5-AC5F-45F6-B31D-344A531032D4}"/>
          </ac:spMkLst>
        </pc:spChg>
      </pc:sldChg>
      <pc:sldChg chg="addSp delSp modSp add mod modClrScheme chgLayout">
        <pc:chgData name="Elisa Zuliani" userId="5d8035ea-da0f-4081-bdcf-3fa4d66daaa7" providerId="ADAL" clId="{4722C113-FF9D-495D-9E47-6ECF48CC02B8}" dt="2025-10-21T04:39:11.527" v="2204" actId="478"/>
        <pc:sldMkLst>
          <pc:docMk/>
          <pc:sldMk cId="0" sldId="370"/>
        </pc:sldMkLst>
        <pc:spChg chg="add mod ord">
          <ac:chgData name="Elisa Zuliani" userId="5d8035ea-da0f-4081-bdcf-3fa4d66daaa7" providerId="ADAL" clId="{4722C113-FF9D-495D-9E47-6ECF48CC02B8}" dt="2025-10-20T19:27:56.590" v="1218" actId="20577"/>
          <ac:spMkLst>
            <pc:docMk/>
            <pc:sldMk cId="0" sldId="370"/>
            <ac:spMk id="2" creationId="{FCEE183B-1108-06C8-E371-BF6B22702859}"/>
          </ac:spMkLst>
        </pc:spChg>
        <pc:spChg chg="add mod">
          <ac:chgData name="Elisa Zuliani" userId="5d8035ea-da0f-4081-bdcf-3fa4d66daaa7" providerId="ADAL" clId="{4722C113-FF9D-495D-9E47-6ECF48CC02B8}" dt="2025-10-21T04:38:51.026" v="2200" actId="207"/>
          <ac:spMkLst>
            <pc:docMk/>
            <pc:sldMk cId="0" sldId="370"/>
            <ac:spMk id="4" creationId="{2DAD1156-2BD2-4D4D-CAA1-D5A34F970679}"/>
          </ac:spMkLst>
        </pc:spChg>
        <pc:spChg chg="mod">
          <ac:chgData name="Elisa Zuliani" userId="5d8035ea-da0f-4081-bdcf-3fa4d66daaa7" providerId="ADAL" clId="{4722C113-FF9D-495D-9E47-6ECF48CC02B8}" dt="2025-10-21T04:39:00.959" v="2202" actId="207"/>
          <ac:spMkLst>
            <pc:docMk/>
            <pc:sldMk cId="0" sldId="370"/>
            <ac:spMk id="25" creationId="{DDF7D40C-C313-40E3-A909-E1E88DF287FF}"/>
          </ac:spMkLst>
        </pc:spChg>
        <pc:spChg chg="mod">
          <ac:chgData name="Elisa Zuliani" userId="5d8035ea-da0f-4081-bdcf-3fa4d66daaa7" providerId="ADAL" clId="{4722C113-FF9D-495D-9E47-6ECF48CC02B8}" dt="2025-10-21T04:38:56.708" v="2201" actId="207"/>
          <ac:spMkLst>
            <pc:docMk/>
            <pc:sldMk cId="0" sldId="370"/>
            <ac:spMk id="55297" creationId="{190C86FD-3FD6-4C81-9947-C62F455B1634}"/>
          </ac:spMkLst>
        </pc:spChg>
        <pc:spChg chg="mod">
          <ac:chgData name="Elisa Zuliani" userId="5d8035ea-da0f-4081-bdcf-3fa4d66daaa7" providerId="ADAL" clId="{4722C113-FF9D-495D-9E47-6ECF48CC02B8}" dt="2025-10-20T19:30:51.168" v="1239" actId="2711"/>
          <ac:spMkLst>
            <pc:docMk/>
            <pc:sldMk cId="0" sldId="370"/>
            <ac:spMk id="55315" creationId="{9C2A412D-8FB8-45EA-822A-720F74979341}"/>
          </ac:spMkLst>
        </pc:spChg>
        <pc:spChg chg="del mod">
          <ac:chgData name="Elisa Zuliani" userId="5d8035ea-da0f-4081-bdcf-3fa4d66daaa7" providerId="ADAL" clId="{4722C113-FF9D-495D-9E47-6ECF48CC02B8}" dt="2025-10-21T04:37:27.574" v="2184" actId="478"/>
          <ac:spMkLst>
            <pc:docMk/>
            <pc:sldMk cId="0" sldId="370"/>
            <ac:spMk id="59394" creationId="{600E352A-6BCD-4E15-94FA-88EEBE0EA9E1}"/>
          </ac:spMkLst>
        </pc:spChg>
        <pc:spChg chg="del mod ord">
          <ac:chgData name="Elisa Zuliani" userId="5d8035ea-da0f-4081-bdcf-3fa4d66daaa7" providerId="ADAL" clId="{4722C113-FF9D-495D-9E47-6ECF48CC02B8}" dt="2025-10-20T19:28:00.170" v="1219" actId="478"/>
          <ac:spMkLst>
            <pc:docMk/>
            <pc:sldMk cId="0" sldId="370"/>
            <ac:spMk id="59413" creationId="{D1F42DE7-AC27-40D4-A904-5A605A5892F2}"/>
          </ac:spMkLst>
        </pc:spChg>
        <pc:spChg chg="del mod">
          <ac:chgData name="Elisa Zuliani" userId="5d8035ea-da0f-4081-bdcf-3fa4d66daaa7" providerId="ADAL" clId="{4722C113-FF9D-495D-9E47-6ECF48CC02B8}" dt="2025-10-21T04:39:11.527" v="2204" actId="478"/>
          <ac:spMkLst>
            <pc:docMk/>
            <pc:sldMk cId="0" sldId="370"/>
            <ac:spMk id="59415" creationId="{6184FF54-15C3-4DE2-9FDC-71CDE409B4B3}"/>
          </ac:spMkLst>
        </pc:spChg>
        <pc:spChg chg="mod">
          <ac:chgData name="Elisa Zuliani" userId="5d8035ea-da0f-4081-bdcf-3fa4d66daaa7" providerId="ADAL" clId="{4722C113-FF9D-495D-9E47-6ECF48CC02B8}" dt="2025-10-21T04:38:26.348" v="2196" actId="207"/>
          <ac:spMkLst>
            <pc:docMk/>
            <pc:sldMk cId="0" sldId="370"/>
            <ac:spMk id="950295" creationId="{7ACD341A-CDC1-487A-8072-79C73172BF12}"/>
          </ac:spMkLst>
        </pc:spChg>
      </pc:sldChg>
      <pc:sldChg chg="addSp delSp modSp add mod modClrScheme chgLayout">
        <pc:chgData name="Elisa Zuliani" userId="5d8035ea-da0f-4081-bdcf-3fa4d66daaa7" providerId="ADAL" clId="{4722C113-FF9D-495D-9E47-6ECF48CC02B8}" dt="2025-10-21T04:41:16.905" v="2222" actId="478"/>
        <pc:sldMkLst>
          <pc:docMk/>
          <pc:sldMk cId="0" sldId="372"/>
        </pc:sldMkLst>
        <pc:spChg chg="add mod ord">
          <ac:chgData name="Elisa Zuliani" userId="5d8035ea-da0f-4081-bdcf-3fa4d66daaa7" providerId="ADAL" clId="{4722C113-FF9D-495D-9E47-6ECF48CC02B8}" dt="2025-10-20T19:33:45.987" v="1318" actId="20577"/>
          <ac:spMkLst>
            <pc:docMk/>
            <pc:sldMk cId="0" sldId="372"/>
            <ac:spMk id="5" creationId="{6BE1BB49-140F-2877-CCEA-C986D093A5B6}"/>
          </ac:spMkLst>
        </pc:spChg>
        <pc:spChg chg="mod">
          <ac:chgData name="Elisa Zuliani" userId="5d8035ea-da0f-4081-bdcf-3fa4d66daaa7" providerId="ADAL" clId="{4722C113-FF9D-495D-9E47-6ECF48CC02B8}" dt="2025-10-21T04:40:44.984" v="2216" actId="2711"/>
          <ac:spMkLst>
            <pc:docMk/>
            <pc:sldMk cId="0" sldId="372"/>
            <ac:spMk id="59405" creationId="{4BD33703-F9CB-4C37-8C48-0058EB700327}"/>
          </ac:spMkLst>
        </pc:spChg>
        <pc:spChg chg="mod">
          <ac:chgData name="Elisa Zuliani" userId="5d8035ea-da0f-4081-bdcf-3fa4d66daaa7" providerId="ADAL" clId="{4722C113-FF9D-495D-9E47-6ECF48CC02B8}" dt="2025-10-21T04:40:38.775" v="2215" actId="2711"/>
          <ac:spMkLst>
            <pc:docMk/>
            <pc:sldMk cId="0" sldId="372"/>
            <ac:spMk id="59406" creationId="{88704108-B09F-4F62-BB39-8BA00FFD6E62}"/>
          </ac:spMkLst>
        </pc:spChg>
        <pc:spChg chg="mod">
          <ac:chgData name="Elisa Zuliani" userId="5d8035ea-da0f-4081-bdcf-3fa4d66daaa7" providerId="ADAL" clId="{4722C113-FF9D-495D-9E47-6ECF48CC02B8}" dt="2025-10-21T04:40:32.913" v="2214" actId="2711"/>
          <ac:spMkLst>
            <pc:docMk/>
            <pc:sldMk cId="0" sldId="372"/>
            <ac:spMk id="59409" creationId="{D0B71ED5-63E6-46D2-BD37-B6F5B5CF05B4}"/>
          </ac:spMkLst>
        </pc:spChg>
        <pc:spChg chg="mod">
          <ac:chgData name="Elisa Zuliani" userId="5d8035ea-da0f-4081-bdcf-3fa4d66daaa7" providerId="ADAL" clId="{4722C113-FF9D-495D-9E47-6ECF48CC02B8}" dt="2025-10-21T04:40:55.879" v="2217" actId="1076"/>
          <ac:spMkLst>
            <pc:docMk/>
            <pc:sldMk cId="0" sldId="372"/>
            <ac:spMk id="63492" creationId="{37345275-D939-4441-A4DF-568039864328}"/>
          </ac:spMkLst>
        </pc:spChg>
        <pc:spChg chg="mod">
          <ac:chgData name="Elisa Zuliani" userId="5d8035ea-da0f-4081-bdcf-3fa4d66daaa7" providerId="ADAL" clId="{4722C113-FF9D-495D-9E47-6ECF48CC02B8}" dt="2025-10-21T04:40:58.729" v="2218" actId="1076"/>
          <ac:spMkLst>
            <pc:docMk/>
            <pc:sldMk cId="0" sldId="372"/>
            <ac:spMk id="63493" creationId="{3A300C2F-F9C3-4708-98BD-943D1F0A33BF}"/>
          </ac:spMkLst>
        </pc:spChg>
        <pc:spChg chg="mod">
          <ac:chgData name="Elisa Zuliani" userId="5d8035ea-da0f-4081-bdcf-3fa4d66daaa7" providerId="ADAL" clId="{4722C113-FF9D-495D-9E47-6ECF48CC02B8}" dt="2025-10-21T04:41:03" v="2219" actId="1076"/>
          <ac:spMkLst>
            <pc:docMk/>
            <pc:sldMk cId="0" sldId="372"/>
            <ac:spMk id="63494" creationId="{589CB899-8C13-4CEE-BAC4-E11ED3B935F0}"/>
          </ac:spMkLst>
        </pc:spChg>
        <pc:spChg chg="mod">
          <ac:chgData name="Elisa Zuliani" userId="5d8035ea-da0f-4081-bdcf-3fa4d66daaa7" providerId="ADAL" clId="{4722C113-FF9D-495D-9E47-6ECF48CC02B8}" dt="2025-10-21T04:41:05.577" v="2220" actId="1076"/>
          <ac:spMkLst>
            <pc:docMk/>
            <pc:sldMk cId="0" sldId="372"/>
            <ac:spMk id="63495" creationId="{31CFBE65-D7F5-4EB7-8559-FBA2932D8F5B}"/>
          </ac:spMkLst>
        </pc:spChg>
        <pc:spChg chg="del mod ord">
          <ac:chgData name="Elisa Zuliani" userId="5d8035ea-da0f-4081-bdcf-3fa4d66daaa7" providerId="ADAL" clId="{4722C113-FF9D-495D-9E47-6ECF48CC02B8}" dt="2025-10-20T19:33:49.479" v="1319" actId="478"/>
          <ac:spMkLst>
            <pc:docMk/>
            <pc:sldMk cId="0" sldId="372"/>
            <ac:spMk id="63496" creationId="{E3212EF1-89B5-4E17-AF16-B545690A9E09}"/>
          </ac:spMkLst>
        </pc:spChg>
        <pc:spChg chg="del">
          <ac:chgData name="Elisa Zuliani" userId="5d8035ea-da0f-4081-bdcf-3fa4d66daaa7" providerId="ADAL" clId="{4722C113-FF9D-495D-9E47-6ECF48CC02B8}" dt="2025-10-21T04:41:16.905" v="2222" actId="478"/>
          <ac:spMkLst>
            <pc:docMk/>
            <pc:sldMk cId="0" sldId="372"/>
            <ac:spMk id="63499" creationId="{CB3375F4-2382-4525-A29C-0B63CB02758B}"/>
          </ac:spMkLst>
        </pc:spChg>
        <pc:spChg chg="mod">
          <ac:chgData name="Elisa Zuliani" userId="5d8035ea-da0f-4081-bdcf-3fa4d66daaa7" providerId="ADAL" clId="{4722C113-FF9D-495D-9E47-6ECF48CC02B8}" dt="2025-10-20T19:35:07.882" v="1329" actId="207"/>
          <ac:spMkLst>
            <pc:docMk/>
            <pc:sldMk cId="0" sldId="372"/>
            <ac:spMk id="63500" creationId="{249B6A6A-EB63-45F2-9276-EE8A47553A47}"/>
          </ac:spMkLst>
        </pc:spChg>
        <pc:spChg chg="mod">
          <ac:chgData name="Elisa Zuliani" userId="5d8035ea-da0f-4081-bdcf-3fa4d66daaa7" providerId="ADAL" clId="{4722C113-FF9D-495D-9E47-6ECF48CC02B8}" dt="2025-10-20T19:35:42.603" v="1332" actId="207"/>
          <ac:spMkLst>
            <pc:docMk/>
            <pc:sldMk cId="0" sldId="372"/>
            <ac:spMk id="63503" creationId="{E5E0E8D1-286F-4A54-B7AB-84EA697C73AB}"/>
          </ac:spMkLst>
        </pc:spChg>
        <pc:spChg chg="mod">
          <ac:chgData name="Elisa Zuliani" userId="5d8035ea-da0f-4081-bdcf-3fa4d66daaa7" providerId="ADAL" clId="{4722C113-FF9D-495D-9E47-6ECF48CC02B8}" dt="2025-10-20T19:35:35.338" v="1331" actId="207"/>
          <ac:spMkLst>
            <pc:docMk/>
            <pc:sldMk cId="0" sldId="372"/>
            <ac:spMk id="63504" creationId="{053817FF-5EC1-41ED-BA2F-1718FAC631AA}"/>
          </ac:spMkLst>
        </pc:spChg>
        <pc:spChg chg="mod">
          <ac:chgData name="Elisa Zuliani" userId="5d8035ea-da0f-4081-bdcf-3fa4d66daaa7" providerId="ADAL" clId="{4722C113-FF9D-495D-9E47-6ECF48CC02B8}" dt="2025-10-21T04:41:11.400" v="2221" actId="1076"/>
          <ac:spMkLst>
            <pc:docMk/>
            <pc:sldMk cId="0" sldId="372"/>
            <ac:spMk id="703490" creationId="{A3A087FA-88CB-40DB-A5F6-F6DEA554E3F8}"/>
          </ac:spMkLst>
        </pc:spChg>
      </pc:sldChg>
      <pc:sldChg chg="addSp delSp modSp add mod modClrScheme chgLayout">
        <pc:chgData name="Elisa Zuliani" userId="5d8035ea-da0f-4081-bdcf-3fa4d66daaa7" providerId="ADAL" clId="{4722C113-FF9D-495D-9E47-6ECF48CC02B8}" dt="2025-10-21T04:41:32.566" v="2223" actId="478"/>
        <pc:sldMkLst>
          <pc:docMk/>
          <pc:sldMk cId="0" sldId="373"/>
        </pc:sldMkLst>
        <pc:spChg chg="add mod ord">
          <ac:chgData name="Elisa Zuliani" userId="5d8035ea-da0f-4081-bdcf-3fa4d66daaa7" providerId="ADAL" clId="{4722C113-FF9D-495D-9E47-6ECF48CC02B8}" dt="2025-10-20T19:36:18.778" v="1367" actId="20577"/>
          <ac:spMkLst>
            <pc:docMk/>
            <pc:sldMk cId="0" sldId="373"/>
            <ac:spMk id="2" creationId="{220FAE0B-90EC-067A-323B-587BAE69759E}"/>
          </ac:spMkLst>
        </pc:spChg>
        <pc:spChg chg="mod">
          <ac:chgData name="Elisa Zuliani" userId="5d8035ea-da0f-4081-bdcf-3fa4d66daaa7" providerId="ADAL" clId="{4722C113-FF9D-495D-9E47-6ECF48CC02B8}" dt="2025-10-20T19:37:49.104" v="1380" actId="207"/>
          <ac:spMkLst>
            <pc:docMk/>
            <pc:sldMk cId="0" sldId="373"/>
            <ac:spMk id="61443" creationId="{44C54F4F-CCBD-429C-949E-D2199E9C838D}"/>
          </ac:spMkLst>
        </pc:spChg>
        <pc:spChg chg="mod">
          <ac:chgData name="Elisa Zuliani" userId="5d8035ea-da0f-4081-bdcf-3fa4d66daaa7" providerId="ADAL" clId="{4722C113-FF9D-495D-9E47-6ECF48CC02B8}" dt="2025-10-20T19:37:57.819" v="1382" actId="207"/>
          <ac:spMkLst>
            <pc:docMk/>
            <pc:sldMk cId="0" sldId="373"/>
            <ac:spMk id="61444" creationId="{B579FD72-0E13-41F6-A53C-188DF48E4774}"/>
          </ac:spMkLst>
        </pc:spChg>
        <pc:spChg chg="mod">
          <ac:chgData name="Elisa Zuliani" userId="5d8035ea-da0f-4081-bdcf-3fa4d66daaa7" providerId="ADAL" clId="{4722C113-FF9D-495D-9E47-6ECF48CC02B8}" dt="2025-10-20T19:37:41.630" v="1378" actId="207"/>
          <ac:spMkLst>
            <pc:docMk/>
            <pc:sldMk cId="0" sldId="373"/>
            <ac:spMk id="61456" creationId="{0F4E466E-4161-411E-9675-1478AA046D5A}"/>
          </ac:spMkLst>
        </pc:spChg>
        <pc:spChg chg="mod">
          <ac:chgData name="Elisa Zuliani" userId="5d8035ea-da0f-4081-bdcf-3fa4d66daaa7" providerId="ADAL" clId="{4722C113-FF9D-495D-9E47-6ECF48CC02B8}" dt="2025-10-20T19:36:44.552" v="1370" actId="2711"/>
          <ac:spMkLst>
            <pc:docMk/>
            <pc:sldMk cId="0" sldId="373"/>
            <ac:spMk id="65537" creationId="{D4B8CF20-413F-46E6-96F2-6F42C15D160E}"/>
          </ac:spMkLst>
        </pc:spChg>
        <pc:spChg chg="mod">
          <ac:chgData name="Elisa Zuliani" userId="5d8035ea-da0f-4081-bdcf-3fa4d66daaa7" providerId="ADAL" clId="{4722C113-FF9D-495D-9E47-6ECF48CC02B8}" dt="2025-10-20T19:37:03.814" v="1373" actId="207"/>
          <ac:spMkLst>
            <pc:docMk/>
            <pc:sldMk cId="0" sldId="373"/>
            <ac:spMk id="65538" creationId="{E27B8FAF-E604-407F-A792-29FAA73B8C51}"/>
          </ac:spMkLst>
        </pc:spChg>
        <pc:spChg chg="mod">
          <ac:chgData name="Elisa Zuliani" userId="5d8035ea-da0f-4081-bdcf-3fa4d66daaa7" providerId="ADAL" clId="{4722C113-FF9D-495D-9E47-6ECF48CC02B8}" dt="2025-10-20T19:37:15.186" v="1374" actId="207"/>
          <ac:spMkLst>
            <pc:docMk/>
            <pc:sldMk cId="0" sldId="373"/>
            <ac:spMk id="65541" creationId="{2B44C018-0823-43D6-B8F6-046C7AA00864}"/>
          </ac:spMkLst>
        </pc:spChg>
        <pc:spChg chg="mod">
          <ac:chgData name="Elisa Zuliani" userId="5d8035ea-da0f-4081-bdcf-3fa4d66daaa7" providerId="ADAL" clId="{4722C113-FF9D-495D-9E47-6ECF48CC02B8}" dt="2025-10-20T19:36:31.257" v="1369" actId="2711"/>
          <ac:spMkLst>
            <pc:docMk/>
            <pc:sldMk cId="0" sldId="373"/>
            <ac:spMk id="65542" creationId="{A371738D-09BA-4CA0-BC0F-3DE326B3CF61}"/>
          </ac:spMkLst>
        </pc:spChg>
        <pc:spChg chg="del mod ord">
          <ac:chgData name="Elisa Zuliani" userId="5d8035ea-da0f-4081-bdcf-3fa4d66daaa7" providerId="ADAL" clId="{4722C113-FF9D-495D-9E47-6ECF48CC02B8}" dt="2025-10-20T19:36:21.805" v="1368" actId="478"/>
          <ac:spMkLst>
            <pc:docMk/>
            <pc:sldMk cId="0" sldId="373"/>
            <ac:spMk id="65548" creationId="{EA5E9D98-EFA0-40E9-933B-13E341B56812}"/>
          </ac:spMkLst>
        </pc:spChg>
        <pc:spChg chg="del">
          <ac:chgData name="Elisa Zuliani" userId="5d8035ea-da0f-4081-bdcf-3fa4d66daaa7" providerId="ADAL" clId="{4722C113-FF9D-495D-9E47-6ECF48CC02B8}" dt="2025-10-21T04:41:32.566" v="2223" actId="478"/>
          <ac:spMkLst>
            <pc:docMk/>
            <pc:sldMk cId="0" sldId="373"/>
            <ac:spMk id="65550" creationId="{35DC65B3-2AE5-4705-83AD-4B43A37F4F23}"/>
          </ac:spMkLst>
        </pc:spChg>
        <pc:spChg chg="mod">
          <ac:chgData name="Elisa Zuliani" userId="5d8035ea-da0f-4081-bdcf-3fa4d66daaa7" providerId="ADAL" clId="{4722C113-FF9D-495D-9E47-6ECF48CC02B8}" dt="2025-10-20T19:38:16.426" v="1383" actId="207"/>
          <ac:spMkLst>
            <pc:docMk/>
            <pc:sldMk cId="0" sldId="373"/>
            <ac:spMk id="65551" creationId="{FEA51F81-6BDF-4A03-92DA-AB910A5BBB8D}"/>
          </ac:spMkLst>
        </pc:spChg>
        <pc:grpChg chg="mod">
          <ac:chgData name="Elisa Zuliani" userId="5d8035ea-da0f-4081-bdcf-3fa4d66daaa7" providerId="ADAL" clId="{4722C113-FF9D-495D-9E47-6ECF48CC02B8}" dt="2025-10-20T19:37:26.136" v="1376" actId="207"/>
          <ac:grpSpMkLst>
            <pc:docMk/>
            <pc:sldMk cId="0" sldId="373"/>
            <ac:grpSpMk id="65547" creationId="{2118E65F-DA27-4E5F-8F4B-489DB86DE379}"/>
          </ac:grpSpMkLst>
        </pc:grpChg>
      </pc:sldChg>
      <pc:sldChg chg="addSp delSp modSp add mod modClrScheme chgLayout">
        <pc:chgData name="Elisa Zuliani" userId="5d8035ea-da0f-4081-bdcf-3fa4d66daaa7" providerId="ADAL" clId="{4722C113-FF9D-495D-9E47-6ECF48CC02B8}" dt="2025-10-21T04:41:39.131" v="2224" actId="478"/>
        <pc:sldMkLst>
          <pc:docMk/>
          <pc:sldMk cId="0" sldId="374"/>
        </pc:sldMkLst>
        <pc:spChg chg="add mod ord">
          <ac:chgData name="Elisa Zuliani" userId="5d8035ea-da0f-4081-bdcf-3fa4d66daaa7" providerId="ADAL" clId="{4722C113-FF9D-495D-9E47-6ECF48CC02B8}" dt="2025-10-20T19:38:42.485" v="1415" actId="20577"/>
          <ac:spMkLst>
            <pc:docMk/>
            <pc:sldMk cId="0" sldId="374"/>
            <ac:spMk id="2" creationId="{3D93D677-DC47-A0AC-2AB1-80B3239A1368}"/>
          </ac:spMkLst>
        </pc:spChg>
        <pc:spChg chg="mod">
          <ac:chgData name="Elisa Zuliani" userId="5d8035ea-da0f-4081-bdcf-3fa4d66daaa7" providerId="ADAL" clId="{4722C113-FF9D-495D-9E47-6ECF48CC02B8}" dt="2025-10-20T19:40:06.221" v="1426" actId="207"/>
          <ac:spMkLst>
            <pc:docMk/>
            <pc:sldMk cId="0" sldId="374"/>
            <ac:spMk id="63491" creationId="{48E7032B-B704-47E5-B92B-9492FD4EDFFC}"/>
          </ac:spMkLst>
        </pc:spChg>
        <pc:spChg chg="mod">
          <ac:chgData name="Elisa Zuliani" userId="5d8035ea-da0f-4081-bdcf-3fa4d66daaa7" providerId="ADAL" clId="{4722C113-FF9D-495D-9E47-6ECF48CC02B8}" dt="2025-10-20T19:40:19.102" v="1427" actId="207"/>
          <ac:spMkLst>
            <pc:docMk/>
            <pc:sldMk cId="0" sldId="374"/>
            <ac:spMk id="63492" creationId="{7E1D1DF5-D584-4463-82DC-9397B53FA136}"/>
          </ac:spMkLst>
        </pc:spChg>
        <pc:spChg chg="mod">
          <ac:chgData name="Elisa Zuliani" userId="5d8035ea-da0f-4081-bdcf-3fa4d66daaa7" providerId="ADAL" clId="{4722C113-FF9D-495D-9E47-6ECF48CC02B8}" dt="2025-10-20T19:40:26.996" v="1428" actId="207"/>
          <ac:spMkLst>
            <pc:docMk/>
            <pc:sldMk cId="0" sldId="374"/>
            <ac:spMk id="63504" creationId="{34895867-CF93-4231-88B0-1113BBE8E99B}"/>
          </ac:spMkLst>
        </pc:spChg>
        <pc:spChg chg="mod">
          <ac:chgData name="Elisa Zuliani" userId="5d8035ea-da0f-4081-bdcf-3fa4d66daaa7" providerId="ADAL" clId="{4722C113-FF9D-495D-9E47-6ECF48CC02B8}" dt="2025-10-20T19:40:57.288" v="1430" actId="2711"/>
          <ac:spMkLst>
            <pc:docMk/>
            <pc:sldMk cId="0" sldId="374"/>
            <ac:spMk id="63506" creationId="{79DBFC74-708B-4B62-800C-6579C5AE02FD}"/>
          </ac:spMkLst>
        </pc:spChg>
        <pc:spChg chg="mod">
          <ac:chgData name="Elisa Zuliani" userId="5d8035ea-da0f-4081-bdcf-3fa4d66daaa7" providerId="ADAL" clId="{4722C113-FF9D-495D-9E47-6ECF48CC02B8}" dt="2025-10-20T19:39:36.185" v="1420" actId="207"/>
          <ac:spMkLst>
            <pc:docMk/>
            <pc:sldMk cId="0" sldId="374"/>
            <ac:spMk id="67585" creationId="{43A5711E-7860-4EBF-ACD7-E96F57F064B6}"/>
          </ac:spMkLst>
        </pc:spChg>
        <pc:spChg chg="mod">
          <ac:chgData name="Elisa Zuliani" userId="5d8035ea-da0f-4081-bdcf-3fa4d66daaa7" providerId="ADAL" clId="{4722C113-FF9D-495D-9E47-6ECF48CC02B8}" dt="2025-10-20T19:39:42.372" v="1421" actId="207"/>
          <ac:spMkLst>
            <pc:docMk/>
            <pc:sldMk cId="0" sldId="374"/>
            <ac:spMk id="67586" creationId="{85E3CE4A-9BAB-46A1-BF39-543E7ED017F7}"/>
          </ac:spMkLst>
        </pc:spChg>
        <pc:spChg chg="mod">
          <ac:chgData name="Elisa Zuliani" userId="5d8035ea-da0f-4081-bdcf-3fa4d66daaa7" providerId="ADAL" clId="{4722C113-FF9D-495D-9E47-6ECF48CC02B8}" dt="2025-10-20T19:39:46.786" v="1422" actId="207"/>
          <ac:spMkLst>
            <pc:docMk/>
            <pc:sldMk cId="0" sldId="374"/>
            <ac:spMk id="67589" creationId="{47BA0F11-EBD5-4531-A681-A0EA5F0AFD38}"/>
          </ac:spMkLst>
        </pc:spChg>
        <pc:spChg chg="mod">
          <ac:chgData name="Elisa Zuliani" userId="5d8035ea-da0f-4081-bdcf-3fa4d66daaa7" providerId="ADAL" clId="{4722C113-FF9D-495D-9E47-6ECF48CC02B8}" dt="2025-10-20T19:40:48.412" v="1429" actId="2711"/>
          <ac:spMkLst>
            <pc:docMk/>
            <pc:sldMk cId="0" sldId="374"/>
            <ac:spMk id="67590" creationId="{69D1069D-5CE5-4E94-9BA4-631732AB998E}"/>
          </ac:spMkLst>
        </pc:spChg>
        <pc:spChg chg="del mod ord">
          <ac:chgData name="Elisa Zuliani" userId="5d8035ea-da0f-4081-bdcf-3fa4d66daaa7" providerId="ADAL" clId="{4722C113-FF9D-495D-9E47-6ECF48CC02B8}" dt="2025-10-20T19:38:45.564" v="1416" actId="478"/>
          <ac:spMkLst>
            <pc:docMk/>
            <pc:sldMk cId="0" sldId="374"/>
            <ac:spMk id="67596" creationId="{A537819E-D3AA-41EB-8EE2-F00532343BB2}"/>
          </ac:spMkLst>
        </pc:spChg>
        <pc:spChg chg="del">
          <ac:chgData name="Elisa Zuliani" userId="5d8035ea-da0f-4081-bdcf-3fa4d66daaa7" providerId="ADAL" clId="{4722C113-FF9D-495D-9E47-6ECF48CC02B8}" dt="2025-10-21T04:41:39.131" v="2224" actId="478"/>
          <ac:spMkLst>
            <pc:docMk/>
            <pc:sldMk cId="0" sldId="374"/>
            <ac:spMk id="67598" creationId="{F4FDEEE6-1AA9-4C67-97E3-C71D82C56E74}"/>
          </ac:spMkLst>
        </pc:spChg>
        <pc:spChg chg="mod">
          <ac:chgData name="Elisa Zuliani" userId="5d8035ea-da0f-4081-bdcf-3fa4d66daaa7" providerId="ADAL" clId="{4722C113-FF9D-495D-9E47-6ECF48CC02B8}" dt="2025-10-20T19:40:02.445" v="1425" actId="207"/>
          <ac:spMkLst>
            <pc:docMk/>
            <pc:sldMk cId="0" sldId="374"/>
            <ac:spMk id="67599" creationId="{033FAE5F-4F26-4460-BD9F-2C5422E23CBB}"/>
          </ac:spMkLst>
        </pc:spChg>
        <pc:grpChg chg="mod">
          <ac:chgData name="Elisa Zuliani" userId="5d8035ea-da0f-4081-bdcf-3fa4d66daaa7" providerId="ADAL" clId="{4722C113-FF9D-495D-9E47-6ECF48CC02B8}" dt="2025-10-20T19:39:55.869" v="1424" actId="207"/>
          <ac:grpSpMkLst>
            <pc:docMk/>
            <pc:sldMk cId="0" sldId="374"/>
            <ac:grpSpMk id="67595" creationId="{B336125C-20B6-44F4-B026-67C315BEC852}"/>
          </ac:grpSpMkLst>
        </pc:grpChg>
      </pc:sldChg>
      <pc:sldChg chg="addSp delSp modSp add mod modClrScheme chgLayout">
        <pc:chgData name="Elisa Zuliani" userId="5d8035ea-da0f-4081-bdcf-3fa4d66daaa7" providerId="ADAL" clId="{4722C113-FF9D-495D-9E47-6ECF48CC02B8}" dt="2025-10-21T04:42:19.001" v="2229" actId="478"/>
        <pc:sldMkLst>
          <pc:docMk/>
          <pc:sldMk cId="0" sldId="375"/>
        </pc:sldMkLst>
        <pc:spChg chg="add mod">
          <ac:chgData name="Elisa Zuliani" userId="5d8035ea-da0f-4081-bdcf-3fa4d66daaa7" providerId="ADAL" clId="{4722C113-FF9D-495D-9E47-6ECF48CC02B8}" dt="2025-10-21T04:42:15.861" v="2228" actId="1076"/>
          <ac:spMkLst>
            <pc:docMk/>
            <pc:sldMk cId="0" sldId="375"/>
            <ac:spMk id="2" creationId="{5BD0FBAB-216C-38F0-B996-6F71BF8ABCF9}"/>
          </ac:spMkLst>
        </pc:spChg>
        <pc:spChg chg="del mod ord">
          <ac:chgData name="Elisa Zuliani" userId="5d8035ea-da0f-4081-bdcf-3fa4d66daaa7" providerId="ADAL" clId="{4722C113-FF9D-495D-9E47-6ECF48CC02B8}" dt="2025-10-20T19:42:32.853" v="1468" actId="478"/>
          <ac:spMkLst>
            <pc:docMk/>
            <pc:sldMk cId="0" sldId="375"/>
            <ac:spMk id="69633" creationId="{50A3E62C-F1D7-434F-9BFC-2255FBC61130}"/>
          </ac:spMkLst>
        </pc:spChg>
        <pc:spChg chg="mod ord">
          <ac:chgData name="Elisa Zuliani" userId="5d8035ea-da0f-4081-bdcf-3fa4d66daaa7" providerId="ADAL" clId="{4722C113-FF9D-495D-9E47-6ECF48CC02B8}" dt="2025-10-20T19:45:36.004" v="1512" actId="6549"/>
          <ac:spMkLst>
            <pc:docMk/>
            <pc:sldMk cId="0" sldId="375"/>
            <ac:spMk id="69634" creationId="{5E0E5D90-0112-4778-8CE1-6FFED3470FE8}"/>
          </ac:spMkLst>
        </pc:spChg>
        <pc:spChg chg="del">
          <ac:chgData name="Elisa Zuliani" userId="5d8035ea-da0f-4081-bdcf-3fa4d66daaa7" providerId="ADAL" clId="{4722C113-FF9D-495D-9E47-6ECF48CC02B8}" dt="2025-10-21T04:42:19.001" v="2229" actId="478"/>
          <ac:spMkLst>
            <pc:docMk/>
            <pc:sldMk cId="0" sldId="375"/>
            <ac:spMk id="69636" creationId="{AA972ED6-6C6F-4045-8843-B361A7D6A681}"/>
          </ac:spMkLst>
        </pc:spChg>
      </pc:sldChg>
      <pc:sldChg chg="addSp delSp modSp add mod modClrScheme chgLayout">
        <pc:chgData name="Elisa Zuliani" userId="5d8035ea-da0f-4081-bdcf-3fa4d66daaa7" providerId="ADAL" clId="{4722C113-FF9D-495D-9E47-6ECF48CC02B8}" dt="2025-10-21T04:43:13.691" v="2237" actId="255"/>
        <pc:sldMkLst>
          <pc:docMk/>
          <pc:sldMk cId="0" sldId="376"/>
        </pc:sldMkLst>
        <pc:spChg chg="add mod ord">
          <ac:chgData name="Elisa Zuliani" userId="5d8035ea-da0f-4081-bdcf-3fa4d66daaa7" providerId="ADAL" clId="{4722C113-FF9D-495D-9E47-6ECF48CC02B8}" dt="2025-10-20T19:49:04.204" v="1648" actId="20577"/>
          <ac:spMkLst>
            <pc:docMk/>
            <pc:sldMk cId="0" sldId="376"/>
            <ac:spMk id="2" creationId="{D7FC29CF-2CBF-8F5A-A964-66672DD57E99}"/>
          </ac:spMkLst>
        </pc:spChg>
        <pc:spChg chg="mod">
          <ac:chgData name="Elisa Zuliani" userId="5d8035ea-da0f-4081-bdcf-3fa4d66daaa7" providerId="ADAL" clId="{4722C113-FF9D-495D-9E47-6ECF48CC02B8}" dt="2025-10-21T04:43:13.691" v="2237" actId="255"/>
          <ac:spMkLst>
            <pc:docMk/>
            <pc:sldMk cId="0" sldId="376"/>
            <ac:spMk id="69634" creationId="{065172E2-A538-4789-87D8-551788888164}"/>
          </ac:spMkLst>
        </pc:spChg>
        <pc:spChg chg="del mod ord">
          <ac:chgData name="Elisa Zuliani" userId="5d8035ea-da0f-4081-bdcf-3fa4d66daaa7" providerId="ADAL" clId="{4722C113-FF9D-495D-9E47-6ECF48CC02B8}" dt="2025-10-20T19:49:09.736" v="1649" actId="478"/>
          <ac:spMkLst>
            <pc:docMk/>
            <pc:sldMk cId="0" sldId="376"/>
            <ac:spMk id="73729" creationId="{D171C0E9-F0BE-4DE8-99D0-762EE9613684}"/>
          </ac:spMkLst>
        </pc:spChg>
        <pc:spChg chg="del">
          <ac:chgData name="Elisa Zuliani" userId="5d8035ea-da0f-4081-bdcf-3fa4d66daaa7" providerId="ADAL" clId="{4722C113-FF9D-495D-9E47-6ECF48CC02B8}" dt="2025-10-21T04:42:37.966" v="2231" actId="478"/>
          <ac:spMkLst>
            <pc:docMk/>
            <pc:sldMk cId="0" sldId="376"/>
            <ac:spMk id="73733" creationId="{B5BDD73D-5A4D-4305-B547-0207A25C8D39}"/>
          </ac:spMkLst>
        </pc:spChg>
        <pc:spChg chg="del">
          <ac:chgData name="Elisa Zuliani" userId="5d8035ea-da0f-4081-bdcf-3fa4d66daaa7" providerId="ADAL" clId="{4722C113-FF9D-495D-9E47-6ECF48CC02B8}" dt="2025-10-20T19:49:13.354" v="1650" actId="478"/>
          <ac:spMkLst>
            <pc:docMk/>
            <pc:sldMk cId="0" sldId="376"/>
            <ac:spMk id="715789" creationId="{BFC22DC7-8EE0-41D1-BDEF-20FE32FE5A19}"/>
          </ac:spMkLst>
        </pc:spChg>
      </pc:sldChg>
      <pc:sldChg chg="addSp delSp modSp add mod modClrScheme chgLayout">
        <pc:chgData name="Elisa Zuliani" userId="5d8035ea-da0f-4081-bdcf-3fa4d66daaa7" providerId="ADAL" clId="{4722C113-FF9D-495D-9E47-6ECF48CC02B8}" dt="2025-10-21T04:43:20.952" v="2238" actId="255"/>
        <pc:sldMkLst>
          <pc:docMk/>
          <pc:sldMk cId="0" sldId="384"/>
        </pc:sldMkLst>
        <pc:spChg chg="add mod ord">
          <ac:chgData name="Elisa Zuliani" userId="5d8035ea-da0f-4081-bdcf-3fa4d66daaa7" providerId="ADAL" clId="{4722C113-FF9D-495D-9E47-6ECF48CC02B8}" dt="2025-10-20T19:49:52.162" v="1685" actId="20577"/>
          <ac:spMkLst>
            <pc:docMk/>
            <pc:sldMk cId="0" sldId="384"/>
            <ac:spMk id="2" creationId="{B125470E-5C7D-36FC-4C1C-FB30B9D24F87}"/>
          </ac:spMkLst>
        </pc:spChg>
        <pc:spChg chg="del mod ord">
          <ac:chgData name="Elisa Zuliani" userId="5d8035ea-da0f-4081-bdcf-3fa4d66daaa7" providerId="ADAL" clId="{4722C113-FF9D-495D-9E47-6ECF48CC02B8}" dt="2025-10-20T19:49:54.890" v="1686" actId="478"/>
          <ac:spMkLst>
            <pc:docMk/>
            <pc:sldMk cId="0" sldId="384"/>
            <ac:spMk id="71681" creationId="{6BEC6924-7115-4229-AB09-C9EF9E1FBE0A}"/>
          </ac:spMkLst>
        </pc:spChg>
        <pc:spChg chg="mod">
          <ac:chgData name="Elisa Zuliani" userId="5d8035ea-da0f-4081-bdcf-3fa4d66daaa7" providerId="ADAL" clId="{4722C113-FF9D-495D-9E47-6ECF48CC02B8}" dt="2025-10-21T04:43:20.952" v="2238" actId="255"/>
          <ac:spMkLst>
            <pc:docMk/>
            <pc:sldMk cId="0" sldId="384"/>
            <ac:spMk id="71682" creationId="{3A128017-EE8F-4BB0-AB03-8CF5322B0FCD}"/>
          </ac:spMkLst>
        </pc:spChg>
        <pc:spChg chg="del">
          <ac:chgData name="Elisa Zuliani" userId="5d8035ea-da0f-4081-bdcf-3fa4d66daaa7" providerId="ADAL" clId="{4722C113-FF9D-495D-9E47-6ECF48CC02B8}" dt="2025-10-21T04:42:29.356" v="2230" actId="478"/>
          <ac:spMkLst>
            <pc:docMk/>
            <pc:sldMk cId="0" sldId="384"/>
            <ac:spMk id="71684" creationId="{BD039664-CACE-40E0-AD1E-81F3B51CB744}"/>
          </ac:spMkLst>
        </pc:spChg>
      </pc:sldChg>
      <pc:sldChg chg="addSp delSp modSp add mod modClrScheme chgLayout">
        <pc:chgData name="Elisa Zuliani" userId="5d8035ea-da0f-4081-bdcf-3fa4d66daaa7" providerId="ADAL" clId="{4722C113-FF9D-495D-9E47-6ECF48CC02B8}" dt="2025-10-21T04:45:00.424" v="2252" actId="20577"/>
        <pc:sldMkLst>
          <pc:docMk/>
          <pc:sldMk cId="0" sldId="389"/>
        </pc:sldMkLst>
        <pc:spChg chg="add mod">
          <ac:chgData name="Elisa Zuliani" userId="5d8035ea-da0f-4081-bdcf-3fa4d66daaa7" providerId="ADAL" clId="{4722C113-FF9D-495D-9E47-6ECF48CC02B8}" dt="2025-10-20T19:54:03.997" v="1729" actId="20577"/>
          <ac:spMkLst>
            <pc:docMk/>
            <pc:sldMk cId="0" sldId="389"/>
            <ac:spMk id="2" creationId="{5BF06E23-9DB3-8E6E-1552-F786FADF2A8A}"/>
          </ac:spMkLst>
        </pc:spChg>
        <pc:spChg chg="mod ord">
          <ac:chgData name="Elisa Zuliani" userId="5d8035ea-da0f-4081-bdcf-3fa4d66daaa7" providerId="ADAL" clId="{4722C113-FF9D-495D-9E47-6ECF48CC02B8}" dt="2025-10-21T04:45:00.424" v="2252" actId="20577"/>
          <ac:spMkLst>
            <pc:docMk/>
            <pc:sldMk cId="0" sldId="389"/>
            <ac:spMk id="98305" creationId="{6C1EC95D-545F-4F50-B72C-E0ED32AFF222}"/>
          </ac:spMkLst>
        </pc:spChg>
        <pc:spChg chg="del mod ord">
          <ac:chgData name="Elisa Zuliani" userId="5d8035ea-da0f-4081-bdcf-3fa4d66daaa7" providerId="ADAL" clId="{4722C113-FF9D-495D-9E47-6ECF48CC02B8}" dt="2025-10-20T19:54:08.188" v="1730" actId="478"/>
          <ac:spMkLst>
            <pc:docMk/>
            <pc:sldMk cId="0" sldId="389"/>
            <ac:spMk id="98306" creationId="{14589DF2-4B0B-4853-9831-EB264564A6E6}"/>
          </ac:spMkLst>
        </pc:spChg>
        <pc:spChg chg="add del">
          <ac:chgData name="Elisa Zuliani" userId="5d8035ea-da0f-4081-bdcf-3fa4d66daaa7" providerId="ADAL" clId="{4722C113-FF9D-495D-9E47-6ECF48CC02B8}" dt="2025-10-21T04:43:46.460" v="2241" actId="478"/>
          <ac:spMkLst>
            <pc:docMk/>
            <pc:sldMk cId="0" sldId="389"/>
            <ac:spMk id="98308" creationId="{53DF98D5-563D-4E55-9A25-0030AF7DD188}"/>
          </ac:spMkLst>
        </pc:spChg>
      </pc:sldChg>
      <pc:sldChg chg="addSp delSp modSp add mod modClrScheme chgLayout">
        <pc:chgData name="Elisa Zuliani" userId="5d8035ea-da0f-4081-bdcf-3fa4d66daaa7" providerId="ADAL" clId="{4722C113-FF9D-495D-9E47-6ECF48CC02B8}" dt="2025-10-21T04:45:09.474" v="2253" actId="478"/>
        <pc:sldMkLst>
          <pc:docMk/>
          <pc:sldMk cId="0" sldId="390"/>
        </pc:sldMkLst>
        <pc:spChg chg="add mod ord">
          <ac:chgData name="Elisa Zuliani" userId="5d8035ea-da0f-4081-bdcf-3fa4d66daaa7" providerId="ADAL" clId="{4722C113-FF9D-495D-9E47-6ECF48CC02B8}" dt="2025-10-20T19:54:39.688" v="1763" actId="20577"/>
          <ac:spMkLst>
            <pc:docMk/>
            <pc:sldMk cId="0" sldId="390"/>
            <ac:spMk id="5" creationId="{A8F8EC98-67EB-D8E5-B0D9-D85DA9B41C1D}"/>
          </ac:spMkLst>
        </pc:spChg>
        <pc:spChg chg="mod">
          <ac:chgData name="Elisa Zuliani" userId="5d8035ea-da0f-4081-bdcf-3fa4d66daaa7" providerId="ADAL" clId="{4722C113-FF9D-495D-9E47-6ECF48CC02B8}" dt="2025-10-20T19:55:46.157" v="1773" actId="207"/>
          <ac:spMkLst>
            <pc:docMk/>
            <pc:sldMk cId="0" sldId="390"/>
            <ac:spMk id="94221" creationId="{B0B7E186-CB7D-4DB0-A052-1FEBB1DE3283}"/>
          </ac:spMkLst>
        </pc:spChg>
        <pc:spChg chg="mod">
          <ac:chgData name="Elisa Zuliani" userId="5d8035ea-da0f-4081-bdcf-3fa4d66daaa7" providerId="ADAL" clId="{4722C113-FF9D-495D-9E47-6ECF48CC02B8}" dt="2025-10-20T19:56:30.120" v="1782" actId="108"/>
          <ac:spMkLst>
            <pc:docMk/>
            <pc:sldMk cId="0" sldId="390"/>
            <ac:spMk id="94222" creationId="{563D4B8D-844E-4B1C-ADF4-45224CF6EC8F}"/>
          </ac:spMkLst>
        </pc:spChg>
        <pc:spChg chg="mod">
          <ac:chgData name="Elisa Zuliani" userId="5d8035ea-da0f-4081-bdcf-3fa4d66daaa7" providerId="ADAL" clId="{4722C113-FF9D-495D-9E47-6ECF48CC02B8}" dt="2025-10-20T19:55:30.316" v="1769" actId="207"/>
          <ac:spMkLst>
            <pc:docMk/>
            <pc:sldMk cId="0" sldId="390"/>
            <ac:spMk id="94225" creationId="{2FB197AD-DFD6-47BB-969C-B48F73E407D1}"/>
          </ac:spMkLst>
        </pc:spChg>
        <pc:spChg chg="mod">
          <ac:chgData name="Elisa Zuliani" userId="5d8035ea-da0f-4081-bdcf-3fa4d66daaa7" providerId="ADAL" clId="{4722C113-FF9D-495D-9E47-6ECF48CC02B8}" dt="2025-10-20T19:54:52.155" v="1765" actId="2711"/>
          <ac:spMkLst>
            <pc:docMk/>
            <pc:sldMk cId="0" sldId="390"/>
            <ac:spMk id="100356" creationId="{E8A139B9-4E52-49C5-9099-62BD8E67E2CB}"/>
          </ac:spMkLst>
        </pc:spChg>
        <pc:spChg chg="del mod ord">
          <ac:chgData name="Elisa Zuliani" userId="5d8035ea-da0f-4081-bdcf-3fa4d66daaa7" providerId="ADAL" clId="{4722C113-FF9D-495D-9E47-6ECF48CC02B8}" dt="2025-10-20T19:54:42.632" v="1764" actId="478"/>
          <ac:spMkLst>
            <pc:docMk/>
            <pc:sldMk cId="0" sldId="390"/>
            <ac:spMk id="100361" creationId="{67E98E60-FD93-4F7D-975E-02BB4C103061}"/>
          </ac:spMkLst>
        </pc:spChg>
        <pc:spChg chg="del">
          <ac:chgData name="Elisa Zuliani" userId="5d8035ea-da0f-4081-bdcf-3fa4d66daaa7" providerId="ADAL" clId="{4722C113-FF9D-495D-9E47-6ECF48CC02B8}" dt="2025-10-21T04:45:09.474" v="2253" actId="478"/>
          <ac:spMkLst>
            <pc:docMk/>
            <pc:sldMk cId="0" sldId="390"/>
            <ac:spMk id="100363" creationId="{3B16500E-51A6-449A-8BE8-39305C8DC9C2}"/>
          </ac:spMkLst>
        </pc:spChg>
        <pc:spChg chg="mod">
          <ac:chgData name="Elisa Zuliani" userId="5d8035ea-da0f-4081-bdcf-3fa4d66daaa7" providerId="ADAL" clId="{4722C113-FF9D-495D-9E47-6ECF48CC02B8}" dt="2025-10-20T19:56:12.387" v="1778" actId="208"/>
          <ac:spMkLst>
            <pc:docMk/>
            <pc:sldMk cId="0" sldId="390"/>
            <ac:spMk id="100364" creationId="{3A435B69-C0C3-45F1-B9FD-AA0B1D1E8275}"/>
          </ac:spMkLst>
        </pc:spChg>
        <pc:spChg chg="mod">
          <ac:chgData name="Elisa Zuliani" userId="5d8035ea-da0f-4081-bdcf-3fa4d66daaa7" providerId="ADAL" clId="{4722C113-FF9D-495D-9E47-6ECF48CC02B8}" dt="2025-10-20T19:56:39.182" v="1784" actId="208"/>
          <ac:spMkLst>
            <pc:docMk/>
            <pc:sldMk cId="0" sldId="390"/>
            <ac:spMk id="100367" creationId="{91490B17-4BCF-4242-AC94-50694AD24CD9}"/>
          </ac:spMkLst>
        </pc:spChg>
        <pc:spChg chg="mod">
          <ac:chgData name="Elisa Zuliani" userId="5d8035ea-da0f-4081-bdcf-3fa4d66daaa7" providerId="ADAL" clId="{4722C113-FF9D-495D-9E47-6ECF48CC02B8}" dt="2025-10-20T19:56:20.908" v="1780" actId="208"/>
          <ac:spMkLst>
            <pc:docMk/>
            <pc:sldMk cId="0" sldId="390"/>
            <ac:spMk id="100368" creationId="{821CEC2A-3CF5-4274-9A60-6A215D4CA137}"/>
          </ac:spMkLst>
        </pc:spChg>
        <pc:spChg chg="mod">
          <ac:chgData name="Elisa Zuliani" userId="5d8035ea-da0f-4081-bdcf-3fa4d66daaa7" providerId="ADAL" clId="{4722C113-FF9D-495D-9E47-6ECF48CC02B8}" dt="2025-10-20T19:55:18.730" v="1767" actId="207"/>
          <ac:spMkLst>
            <pc:docMk/>
            <pc:sldMk cId="0" sldId="390"/>
            <ac:spMk id="740354" creationId="{AFECF202-7A95-4A03-BE00-041D95B6481F}"/>
          </ac:spMkLst>
        </pc:spChg>
      </pc:sldChg>
      <pc:sldChg chg="addSp delSp modSp add mod modClrScheme chgLayout">
        <pc:chgData name="Elisa Zuliani" userId="5d8035ea-da0f-4081-bdcf-3fa4d66daaa7" providerId="ADAL" clId="{4722C113-FF9D-495D-9E47-6ECF48CC02B8}" dt="2025-10-21T04:45:16.400" v="2254" actId="478"/>
        <pc:sldMkLst>
          <pc:docMk/>
          <pc:sldMk cId="0" sldId="391"/>
        </pc:sldMkLst>
        <pc:spChg chg="mod ord">
          <ac:chgData name="Elisa Zuliani" userId="5d8035ea-da0f-4081-bdcf-3fa4d66daaa7" providerId="ADAL" clId="{4722C113-FF9D-495D-9E47-6ECF48CC02B8}" dt="2025-10-20T19:57:10.414" v="1785" actId="700"/>
          <ac:spMkLst>
            <pc:docMk/>
            <pc:sldMk cId="0" sldId="391"/>
            <ac:spMk id="2" creationId="{FA2D9178-0F8A-3EBA-0EF4-B62314AAFA4C}"/>
          </ac:spMkLst>
        </pc:spChg>
        <pc:spChg chg="add mod ord">
          <ac:chgData name="Elisa Zuliani" userId="5d8035ea-da0f-4081-bdcf-3fa4d66daaa7" providerId="ADAL" clId="{4722C113-FF9D-495D-9E47-6ECF48CC02B8}" dt="2025-10-20T19:57:22.435" v="1816" actId="20577"/>
          <ac:spMkLst>
            <pc:docMk/>
            <pc:sldMk cId="0" sldId="391"/>
            <ac:spMk id="3" creationId="{2051C6CC-50F3-BAB9-71B1-34EC6E10C1B8}"/>
          </ac:spMkLst>
        </pc:spChg>
        <pc:spChg chg="mod">
          <ac:chgData name="Elisa Zuliani" userId="5d8035ea-da0f-4081-bdcf-3fa4d66daaa7" providerId="ADAL" clId="{4722C113-FF9D-495D-9E47-6ECF48CC02B8}" dt="2025-10-20T19:58:50.043" v="1833" actId="2711"/>
          <ac:spMkLst>
            <pc:docMk/>
            <pc:sldMk cId="0" sldId="391"/>
            <ac:spMk id="96270" creationId="{F470A03D-234C-43DE-B15D-D38AD11191B9}"/>
          </ac:spMkLst>
        </pc:spChg>
        <pc:spChg chg="mod">
          <ac:chgData name="Elisa Zuliani" userId="5d8035ea-da0f-4081-bdcf-3fa4d66daaa7" providerId="ADAL" clId="{4722C113-FF9D-495D-9E47-6ECF48CC02B8}" dt="2025-10-20T19:58:42.820" v="1831" actId="207"/>
          <ac:spMkLst>
            <pc:docMk/>
            <pc:sldMk cId="0" sldId="391"/>
            <ac:spMk id="96271" creationId="{C732C969-C3C7-457E-9871-63CF2EA36945}"/>
          </ac:spMkLst>
        </pc:spChg>
        <pc:spChg chg="mod">
          <ac:chgData name="Elisa Zuliani" userId="5d8035ea-da0f-4081-bdcf-3fa4d66daaa7" providerId="ADAL" clId="{4722C113-FF9D-495D-9E47-6ECF48CC02B8}" dt="2025-10-20T19:58:34.492" v="1829" actId="207"/>
          <ac:spMkLst>
            <pc:docMk/>
            <pc:sldMk cId="0" sldId="391"/>
            <ac:spMk id="96274" creationId="{953341BF-2EF4-4ED5-A918-ABA158FED95B}"/>
          </ac:spMkLst>
        </pc:spChg>
        <pc:spChg chg="mod">
          <ac:chgData name="Elisa Zuliani" userId="5d8035ea-da0f-4081-bdcf-3fa4d66daaa7" providerId="ADAL" clId="{4722C113-FF9D-495D-9E47-6ECF48CC02B8}" dt="2025-10-20T19:59:01.341" v="1834" actId="207"/>
          <ac:spMkLst>
            <pc:docMk/>
            <pc:sldMk cId="0" sldId="391"/>
            <ac:spMk id="102401" creationId="{9E8E9390-14C7-4C7B-A168-204E5D22389B}"/>
          </ac:spMkLst>
        </pc:spChg>
        <pc:spChg chg="mod">
          <ac:chgData name="Elisa Zuliani" userId="5d8035ea-da0f-4081-bdcf-3fa4d66daaa7" providerId="ADAL" clId="{4722C113-FF9D-495D-9E47-6ECF48CC02B8}" dt="2025-10-20T19:57:35.123" v="1818" actId="2711"/>
          <ac:spMkLst>
            <pc:docMk/>
            <pc:sldMk cId="0" sldId="391"/>
            <ac:spMk id="102402" creationId="{238242B7-D445-43CA-B665-B298AD1809FA}"/>
          </ac:spMkLst>
        </pc:spChg>
        <pc:spChg chg="del mod ord">
          <ac:chgData name="Elisa Zuliani" userId="5d8035ea-da0f-4081-bdcf-3fa4d66daaa7" providerId="ADAL" clId="{4722C113-FF9D-495D-9E47-6ECF48CC02B8}" dt="2025-10-20T19:57:25.296" v="1817" actId="478"/>
          <ac:spMkLst>
            <pc:docMk/>
            <pc:sldMk cId="0" sldId="391"/>
            <ac:spMk id="102410" creationId="{30C090EF-8F6C-4BD9-AFCF-26B4D8FF51A5}"/>
          </ac:spMkLst>
        </pc:spChg>
        <pc:spChg chg="del">
          <ac:chgData name="Elisa Zuliani" userId="5d8035ea-da0f-4081-bdcf-3fa4d66daaa7" providerId="ADAL" clId="{4722C113-FF9D-495D-9E47-6ECF48CC02B8}" dt="2025-10-21T04:45:16.400" v="2254" actId="478"/>
          <ac:spMkLst>
            <pc:docMk/>
            <pc:sldMk cId="0" sldId="391"/>
            <ac:spMk id="102412" creationId="{49FC210F-6C2D-4214-9CC7-FE8E05E5E6E9}"/>
          </ac:spMkLst>
        </pc:spChg>
        <pc:spChg chg="mod">
          <ac:chgData name="Elisa Zuliani" userId="5d8035ea-da0f-4081-bdcf-3fa4d66daaa7" providerId="ADAL" clId="{4722C113-FF9D-495D-9E47-6ECF48CC02B8}" dt="2025-10-20T19:58:24.473" v="1827" actId="207"/>
          <ac:spMkLst>
            <pc:docMk/>
            <pc:sldMk cId="0" sldId="391"/>
            <ac:spMk id="102413" creationId="{0E87A900-F3BB-4153-AAA9-BD678E641941}"/>
          </ac:spMkLst>
        </pc:spChg>
        <pc:spChg chg="mod">
          <ac:chgData name="Elisa Zuliani" userId="5d8035ea-da0f-4081-bdcf-3fa4d66daaa7" providerId="ADAL" clId="{4722C113-FF9D-495D-9E47-6ECF48CC02B8}" dt="2025-10-20T19:58:12.922" v="1824" actId="208"/>
          <ac:spMkLst>
            <pc:docMk/>
            <pc:sldMk cId="0" sldId="391"/>
            <ac:spMk id="102416" creationId="{16F40FD3-D92B-4C36-A135-9E7820D3119B}"/>
          </ac:spMkLst>
        </pc:spChg>
        <pc:spChg chg="mod">
          <ac:chgData name="Elisa Zuliani" userId="5d8035ea-da0f-4081-bdcf-3fa4d66daaa7" providerId="ADAL" clId="{4722C113-FF9D-495D-9E47-6ECF48CC02B8}" dt="2025-10-20T19:58:04.935" v="1822" actId="208"/>
          <ac:spMkLst>
            <pc:docMk/>
            <pc:sldMk cId="0" sldId="391"/>
            <ac:spMk id="102417" creationId="{2B15F22A-722F-4CD4-B490-51ECADC8052B}"/>
          </ac:spMkLst>
        </pc:spChg>
      </pc:sldChg>
      <pc:sldChg chg="addSp delSp modSp add mod modClrScheme chgLayout">
        <pc:chgData name="Elisa Zuliani" userId="5d8035ea-da0f-4081-bdcf-3fa4d66daaa7" providerId="ADAL" clId="{4722C113-FF9D-495D-9E47-6ECF48CC02B8}" dt="2025-10-21T04:45:30.102" v="2255" actId="478"/>
        <pc:sldMkLst>
          <pc:docMk/>
          <pc:sldMk cId="0" sldId="392"/>
        </pc:sldMkLst>
        <pc:spChg chg="mod">
          <ac:chgData name="Elisa Zuliani" userId="5d8035ea-da0f-4081-bdcf-3fa4d66daaa7" providerId="ADAL" clId="{4722C113-FF9D-495D-9E47-6ECF48CC02B8}" dt="2025-10-20T19:59:56.392" v="1875" actId="2711"/>
          <ac:spMkLst>
            <pc:docMk/>
            <pc:sldMk cId="0" sldId="392"/>
            <ac:spMk id="2" creationId="{F8FD53BA-DB6A-AB88-39C4-901F0CEE43A0}"/>
          </ac:spMkLst>
        </pc:spChg>
        <pc:spChg chg="mod ord">
          <ac:chgData name="Elisa Zuliani" userId="5d8035ea-da0f-4081-bdcf-3fa4d66daaa7" providerId="ADAL" clId="{4722C113-FF9D-495D-9E47-6ECF48CC02B8}" dt="2025-10-20T19:59:11.624" v="1835" actId="700"/>
          <ac:spMkLst>
            <pc:docMk/>
            <pc:sldMk cId="0" sldId="392"/>
            <ac:spMk id="4" creationId="{354EC55E-4DF2-D2C4-79B5-A513B86E8A0E}"/>
          </ac:spMkLst>
        </pc:spChg>
        <pc:spChg chg="add mod ord">
          <ac:chgData name="Elisa Zuliani" userId="5d8035ea-da0f-4081-bdcf-3fa4d66daaa7" providerId="ADAL" clId="{4722C113-FF9D-495D-9E47-6ECF48CC02B8}" dt="2025-10-20T19:59:24.133" v="1871" actId="20577"/>
          <ac:spMkLst>
            <pc:docMk/>
            <pc:sldMk cId="0" sldId="392"/>
            <ac:spMk id="6" creationId="{ED4563C7-C49C-0AA6-FAD4-DF74D45DD89D}"/>
          </ac:spMkLst>
        </pc:spChg>
        <pc:spChg chg="mod">
          <ac:chgData name="Elisa Zuliani" userId="5d8035ea-da0f-4081-bdcf-3fa4d66daaa7" providerId="ADAL" clId="{4722C113-FF9D-495D-9E47-6ECF48CC02B8}" dt="2025-10-20T20:01:03.482" v="1888" actId="207"/>
          <ac:spMkLst>
            <pc:docMk/>
            <pc:sldMk cId="0" sldId="392"/>
            <ac:spMk id="98318" creationId="{82447D93-1F5C-4054-9113-B9B749091F76}"/>
          </ac:spMkLst>
        </pc:spChg>
        <pc:spChg chg="mod">
          <ac:chgData name="Elisa Zuliani" userId="5d8035ea-da0f-4081-bdcf-3fa4d66daaa7" providerId="ADAL" clId="{4722C113-FF9D-495D-9E47-6ECF48CC02B8}" dt="2025-10-20T20:01:13.792" v="1890" actId="2711"/>
          <ac:spMkLst>
            <pc:docMk/>
            <pc:sldMk cId="0" sldId="392"/>
            <ac:spMk id="98319" creationId="{E8451366-A63E-49E4-9A21-E8A0CBDCD178}"/>
          </ac:spMkLst>
        </pc:spChg>
        <pc:spChg chg="mod">
          <ac:chgData name="Elisa Zuliani" userId="5d8035ea-da0f-4081-bdcf-3fa4d66daaa7" providerId="ADAL" clId="{4722C113-FF9D-495D-9E47-6ECF48CC02B8}" dt="2025-10-20T20:01:08.242" v="1889" actId="2711"/>
          <ac:spMkLst>
            <pc:docMk/>
            <pc:sldMk cId="0" sldId="392"/>
            <ac:spMk id="98322" creationId="{B1565EEA-866D-4FC0-BD22-37911F66FC40}"/>
          </ac:spMkLst>
        </pc:spChg>
        <pc:spChg chg="mod">
          <ac:chgData name="Elisa Zuliani" userId="5d8035ea-da0f-4081-bdcf-3fa4d66daaa7" providerId="ADAL" clId="{4722C113-FF9D-495D-9E47-6ECF48CC02B8}" dt="2025-10-20T20:00:01.633" v="1876" actId="207"/>
          <ac:spMkLst>
            <pc:docMk/>
            <pc:sldMk cId="0" sldId="392"/>
            <ac:spMk id="104449" creationId="{4619FE95-931F-4091-8593-D8025FF61DA1}"/>
          </ac:spMkLst>
        </pc:spChg>
        <pc:spChg chg="mod">
          <ac:chgData name="Elisa Zuliani" userId="5d8035ea-da0f-4081-bdcf-3fa4d66daaa7" providerId="ADAL" clId="{4722C113-FF9D-495D-9E47-6ECF48CC02B8}" dt="2025-10-20T19:59:36.029" v="1873" actId="2711"/>
          <ac:spMkLst>
            <pc:docMk/>
            <pc:sldMk cId="0" sldId="392"/>
            <ac:spMk id="104450" creationId="{26C5D40B-0DE3-4F8A-A72D-AD021E36D99E}"/>
          </ac:spMkLst>
        </pc:spChg>
        <pc:spChg chg="del mod ord">
          <ac:chgData name="Elisa Zuliani" userId="5d8035ea-da0f-4081-bdcf-3fa4d66daaa7" providerId="ADAL" clId="{4722C113-FF9D-495D-9E47-6ECF48CC02B8}" dt="2025-10-20T19:59:26.915" v="1872" actId="478"/>
          <ac:spMkLst>
            <pc:docMk/>
            <pc:sldMk cId="0" sldId="392"/>
            <ac:spMk id="104458" creationId="{515D229A-5E15-43D3-A8C0-6E615D9A0786}"/>
          </ac:spMkLst>
        </pc:spChg>
        <pc:spChg chg="del">
          <ac:chgData name="Elisa Zuliani" userId="5d8035ea-da0f-4081-bdcf-3fa4d66daaa7" providerId="ADAL" clId="{4722C113-FF9D-495D-9E47-6ECF48CC02B8}" dt="2025-10-21T04:45:30.102" v="2255" actId="478"/>
          <ac:spMkLst>
            <pc:docMk/>
            <pc:sldMk cId="0" sldId="392"/>
            <ac:spMk id="104460" creationId="{C8800E1E-F7EB-4686-807A-672C8E65B209}"/>
          </ac:spMkLst>
        </pc:spChg>
        <pc:spChg chg="mod">
          <ac:chgData name="Elisa Zuliani" userId="5d8035ea-da0f-4081-bdcf-3fa4d66daaa7" providerId="ADAL" clId="{4722C113-FF9D-495D-9E47-6ECF48CC02B8}" dt="2025-10-20T20:01:26.180" v="1892" actId="208"/>
          <ac:spMkLst>
            <pc:docMk/>
            <pc:sldMk cId="0" sldId="392"/>
            <ac:spMk id="104461" creationId="{975E1F08-D35D-48DD-9CB2-AF24AF29382F}"/>
          </ac:spMkLst>
        </pc:spChg>
        <pc:spChg chg="mod">
          <ac:chgData name="Elisa Zuliani" userId="5d8035ea-da0f-4081-bdcf-3fa4d66daaa7" providerId="ADAL" clId="{4722C113-FF9D-495D-9E47-6ECF48CC02B8}" dt="2025-10-20T20:00:43.810" v="1884" actId="208"/>
          <ac:spMkLst>
            <pc:docMk/>
            <pc:sldMk cId="0" sldId="392"/>
            <ac:spMk id="104464" creationId="{C58DF63A-6097-4996-AA08-12F64603CCEE}"/>
          </ac:spMkLst>
        </pc:spChg>
        <pc:spChg chg="mod">
          <ac:chgData name="Elisa Zuliani" userId="5d8035ea-da0f-4081-bdcf-3fa4d66daaa7" providerId="ADAL" clId="{4722C113-FF9D-495D-9E47-6ECF48CC02B8}" dt="2025-10-20T20:00:34.907" v="1882" actId="207"/>
          <ac:spMkLst>
            <pc:docMk/>
            <pc:sldMk cId="0" sldId="392"/>
            <ac:spMk id="104465" creationId="{21C81E41-8FC3-40CD-A182-F7414FA2B37A}"/>
          </ac:spMkLst>
        </pc:spChg>
      </pc:sldChg>
      <pc:sldChg chg="addSp delSp modSp add mod modClrScheme chgLayout">
        <pc:chgData name="Elisa Zuliani" userId="5d8035ea-da0f-4081-bdcf-3fa4d66daaa7" providerId="ADAL" clId="{4722C113-FF9D-495D-9E47-6ECF48CC02B8}" dt="2025-10-21T04:45:43.193" v="2258" actId="478"/>
        <pc:sldMkLst>
          <pc:docMk/>
          <pc:sldMk cId="0" sldId="393"/>
        </pc:sldMkLst>
        <pc:spChg chg="mod ord">
          <ac:chgData name="Elisa Zuliani" userId="5d8035ea-da0f-4081-bdcf-3fa4d66daaa7" providerId="ADAL" clId="{4722C113-FF9D-495D-9E47-6ECF48CC02B8}" dt="2025-10-20T20:04:19.651" v="1958" actId="700"/>
          <ac:spMkLst>
            <pc:docMk/>
            <pc:sldMk cId="0" sldId="393"/>
            <ac:spMk id="2" creationId="{5B0F2BF8-4C86-B858-8DD2-8806C38E4DDC}"/>
          </ac:spMkLst>
        </pc:spChg>
        <pc:spChg chg="add mod">
          <ac:chgData name="Elisa Zuliani" userId="5d8035ea-da0f-4081-bdcf-3fa4d66daaa7" providerId="ADAL" clId="{4722C113-FF9D-495D-9E47-6ECF48CC02B8}" dt="2025-10-20T20:05:29.938" v="1992" actId="20577"/>
          <ac:spMkLst>
            <pc:docMk/>
            <pc:sldMk cId="0" sldId="393"/>
            <ac:spMk id="3" creationId="{D0DBF300-DE10-A580-C724-B3510F0F652A}"/>
          </ac:spMkLst>
        </pc:spChg>
        <pc:spChg chg="del mod ord">
          <ac:chgData name="Elisa Zuliani" userId="5d8035ea-da0f-4081-bdcf-3fa4d66daaa7" providerId="ADAL" clId="{4722C113-FF9D-495D-9E47-6ECF48CC02B8}" dt="2025-10-20T20:05:33.449" v="1993" actId="478"/>
          <ac:spMkLst>
            <pc:docMk/>
            <pc:sldMk cId="0" sldId="393"/>
            <ac:spMk id="106497" creationId="{82B4187C-33C0-4347-B08E-45EFEC444B00}"/>
          </ac:spMkLst>
        </pc:spChg>
        <pc:spChg chg="mod ord">
          <ac:chgData name="Elisa Zuliani" userId="5d8035ea-da0f-4081-bdcf-3fa4d66daaa7" providerId="ADAL" clId="{4722C113-FF9D-495D-9E47-6ECF48CC02B8}" dt="2025-10-20T20:05:50.152" v="1996" actId="1076"/>
          <ac:spMkLst>
            <pc:docMk/>
            <pc:sldMk cId="0" sldId="393"/>
            <ac:spMk id="106498" creationId="{8A144A38-5B52-4487-9279-DA218C3A1410}"/>
          </ac:spMkLst>
        </pc:spChg>
        <pc:spChg chg="del">
          <ac:chgData name="Elisa Zuliani" userId="5d8035ea-da0f-4081-bdcf-3fa4d66daaa7" providerId="ADAL" clId="{4722C113-FF9D-495D-9E47-6ECF48CC02B8}" dt="2025-10-21T04:45:43.193" v="2258" actId="478"/>
          <ac:spMkLst>
            <pc:docMk/>
            <pc:sldMk cId="0" sldId="393"/>
            <ac:spMk id="106500" creationId="{DEC7D246-7BCF-4EEA-BA53-C6EBC04AA293}"/>
          </ac:spMkLst>
        </pc:spChg>
      </pc:sldChg>
      <pc:sldChg chg="addSp delSp modSp add mod modClrScheme chgLayout">
        <pc:chgData name="Elisa Zuliani" userId="5d8035ea-da0f-4081-bdcf-3fa4d66daaa7" providerId="ADAL" clId="{4722C113-FF9D-495D-9E47-6ECF48CC02B8}" dt="2025-10-21T04:45:57.683" v="2261" actId="478"/>
        <pc:sldMkLst>
          <pc:docMk/>
          <pc:sldMk cId="0" sldId="402"/>
        </pc:sldMkLst>
        <pc:spChg chg="mod ord">
          <ac:chgData name="Elisa Zuliani" userId="5d8035ea-da0f-4081-bdcf-3fa4d66daaa7" providerId="ADAL" clId="{4722C113-FF9D-495D-9E47-6ECF48CC02B8}" dt="2025-10-20T20:07:31.636" v="1997" actId="700"/>
          <ac:spMkLst>
            <pc:docMk/>
            <pc:sldMk cId="0" sldId="402"/>
            <ac:spMk id="2" creationId="{A2951C59-E895-7045-E675-AA086968B330}"/>
          </ac:spMkLst>
        </pc:spChg>
        <pc:spChg chg="add mod">
          <ac:chgData name="Elisa Zuliani" userId="5d8035ea-da0f-4081-bdcf-3fa4d66daaa7" providerId="ADAL" clId="{4722C113-FF9D-495D-9E47-6ECF48CC02B8}" dt="2025-10-20T20:08:31.784" v="2062" actId="20577"/>
          <ac:spMkLst>
            <pc:docMk/>
            <pc:sldMk cId="0" sldId="402"/>
            <ac:spMk id="3" creationId="{65D09BC2-800A-6FAA-4DF7-F2FBF21E3BBF}"/>
          </ac:spMkLst>
        </pc:spChg>
        <pc:spChg chg="mod ord">
          <ac:chgData name="Elisa Zuliani" userId="5d8035ea-da0f-4081-bdcf-3fa4d66daaa7" providerId="ADAL" clId="{4722C113-FF9D-495D-9E47-6ECF48CC02B8}" dt="2025-10-21T04:45:54.714" v="2260" actId="12"/>
          <ac:spMkLst>
            <pc:docMk/>
            <pc:sldMk cId="0" sldId="402"/>
            <ac:spMk id="120833" creationId="{26478F02-8A5A-430D-9DAC-738FCD8DD27D}"/>
          </ac:spMkLst>
        </pc:spChg>
        <pc:spChg chg="del mod ord">
          <ac:chgData name="Elisa Zuliani" userId="5d8035ea-da0f-4081-bdcf-3fa4d66daaa7" providerId="ADAL" clId="{4722C113-FF9D-495D-9E47-6ECF48CC02B8}" dt="2025-10-20T20:08:35.493" v="2063" actId="478"/>
          <ac:spMkLst>
            <pc:docMk/>
            <pc:sldMk cId="0" sldId="402"/>
            <ac:spMk id="120834" creationId="{A16E8139-1D72-4E0A-A00E-247E03105462}"/>
          </ac:spMkLst>
        </pc:spChg>
        <pc:spChg chg="del">
          <ac:chgData name="Elisa Zuliani" userId="5d8035ea-da0f-4081-bdcf-3fa4d66daaa7" providerId="ADAL" clId="{4722C113-FF9D-495D-9E47-6ECF48CC02B8}" dt="2025-10-21T04:45:57.683" v="2261" actId="478"/>
          <ac:spMkLst>
            <pc:docMk/>
            <pc:sldMk cId="0" sldId="402"/>
            <ac:spMk id="120836" creationId="{0FE53582-65A7-4514-BDFB-B2434A3AF524}"/>
          </ac:spMkLst>
        </pc:spChg>
      </pc:sldChg>
      <pc:sldChg chg="addSp delSp modSp add mod modClrScheme chgLayout">
        <pc:chgData name="Elisa Zuliani" userId="5d8035ea-da0f-4081-bdcf-3fa4d66daaa7" providerId="ADAL" clId="{4722C113-FF9D-495D-9E47-6ECF48CC02B8}" dt="2025-10-21T04:49:23.751" v="2343" actId="478"/>
        <pc:sldMkLst>
          <pc:docMk/>
          <pc:sldMk cId="0" sldId="403"/>
        </pc:sldMkLst>
        <pc:spChg chg="mod ord">
          <ac:chgData name="Elisa Zuliani" userId="5d8035ea-da0f-4081-bdcf-3fa4d66daaa7" providerId="ADAL" clId="{4722C113-FF9D-495D-9E47-6ECF48CC02B8}" dt="2025-10-21T04:46:42.096" v="2267" actId="700"/>
          <ac:spMkLst>
            <pc:docMk/>
            <pc:sldMk cId="0" sldId="403"/>
            <ac:spMk id="5" creationId="{6F20A98B-4D52-878A-2B15-40A0BF7ACD79}"/>
          </ac:spMkLst>
        </pc:spChg>
        <pc:spChg chg="add del mod ord">
          <ac:chgData name="Elisa Zuliani" userId="5d8035ea-da0f-4081-bdcf-3fa4d66daaa7" providerId="ADAL" clId="{4722C113-FF9D-495D-9E47-6ECF48CC02B8}" dt="2025-10-21T04:46:57.863" v="2320" actId="20577"/>
          <ac:spMkLst>
            <pc:docMk/>
            <pc:sldMk cId="0" sldId="403"/>
            <ac:spMk id="6" creationId="{CBAA5995-C255-A00C-040B-85C2D6CD26FB}"/>
          </ac:spMkLst>
        </pc:spChg>
        <pc:spChg chg="mod">
          <ac:chgData name="Elisa Zuliani" userId="5d8035ea-da0f-4081-bdcf-3fa4d66daaa7" providerId="ADAL" clId="{4722C113-FF9D-495D-9E47-6ECF48CC02B8}" dt="2025-10-21T04:49:14.737" v="2342" actId="207"/>
          <ac:spMkLst>
            <pc:docMk/>
            <pc:sldMk cId="0" sldId="403"/>
            <ac:spMk id="116749" creationId="{162795D7-E6F2-4181-8576-8632EA0BD6F8}"/>
          </ac:spMkLst>
        </pc:spChg>
        <pc:spChg chg="mod">
          <ac:chgData name="Elisa Zuliani" userId="5d8035ea-da0f-4081-bdcf-3fa4d66daaa7" providerId="ADAL" clId="{4722C113-FF9D-495D-9E47-6ECF48CC02B8}" dt="2025-10-21T04:48:52.955" v="2338" actId="207"/>
          <ac:spMkLst>
            <pc:docMk/>
            <pc:sldMk cId="0" sldId="403"/>
            <ac:spMk id="116750" creationId="{E106C176-E9D9-47F2-A210-9DB244C108F9}"/>
          </ac:spMkLst>
        </pc:spChg>
        <pc:spChg chg="mod">
          <ac:chgData name="Elisa Zuliani" userId="5d8035ea-da0f-4081-bdcf-3fa4d66daaa7" providerId="ADAL" clId="{4722C113-FF9D-495D-9E47-6ECF48CC02B8}" dt="2025-10-21T04:48:43.752" v="2336" actId="2711"/>
          <ac:spMkLst>
            <pc:docMk/>
            <pc:sldMk cId="0" sldId="403"/>
            <ac:spMk id="116753" creationId="{8D78731D-477E-4C29-9B41-5B3699A59A0B}"/>
          </ac:spMkLst>
        </pc:spChg>
        <pc:spChg chg="mod">
          <ac:chgData name="Elisa Zuliani" userId="5d8035ea-da0f-4081-bdcf-3fa4d66daaa7" providerId="ADAL" clId="{4722C113-FF9D-495D-9E47-6ECF48CC02B8}" dt="2025-10-21T04:47:40.501" v="2327" actId="2711"/>
          <ac:spMkLst>
            <pc:docMk/>
            <pc:sldMk cId="0" sldId="403"/>
            <ac:spMk id="122884" creationId="{F0A1B9DB-029B-4561-92F3-497D32E9510C}"/>
          </ac:spMkLst>
        </pc:spChg>
        <pc:spChg chg="mod">
          <ac:chgData name="Elisa Zuliani" userId="5d8035ea-da0f-4081-bdcf-3fa4d66daaa7" providerId="ADAL" clId="{4722C113-FF9D-495D-9E47-6ECF48CC02B8}" dt="2025-10-21T04:47:16.109" v="2323" actId="1076"/>
          <ac:spMkLst>
            <pc:docMk/>
            <pc:sldMk cId="0" sldId="403"/>
            <ac:spMk id="122885" creationId="{32103BF6-6327-418A-B29E-1AE0AE393EBC}"/>
          </ac:spMkLst>
        </pc:spChg>
        <pc:spChg chg="mod">
          <ac:chgData name="Elisa Zuliani" userId="5d8035ea-da0f-4081-bdcf-3fa4d66daaa7" providerId="ADAL" clId="{4722C113-FF9D-495D-9E47-6ECF48CC02B8}" dt="2025-10-21T04:47:19.737" v="2324" actId="1076"/>
          <ac:spMkLst>
            <pc:docMk/>
            <pc:sldMk cId="0" sldId="403"/>
            <ac:spMk id="122886" creationId="{4D831BDD-513D-4DE7-A46E-B64FD2BE3D54}"/>
          </ac:spMkLst>
        </pc:spChg>
        <pc:spChg chg="mod">
          <ac:chgData name="Elisa Zuliani" userId="5d8035ea-da0f-4081-bdcf-3fa4d66daaa7" providerId="ADAL" clId="{4722C113-FF9D-495D-9E47-6ECF48CC02B8}" dt="2025-10-21T04:47:23.992" v="2325" actId="1076"/>
          <ac:spMkLst>
            <pc:docMk/>
            <pc:sldMk cId="0" sldId="403"/>
            <ac:spMk id="122887" creationId="{2B837DC0-2C12-46EE-B9B7-E5FF2082AA28}"/>
          </ac:spMkLst>
        </pc:spChg>
        <pc:spChg chg="del mod ord">
          <ac:chgData name="Elisa Zuliani" userId="5d8035ea-da0f-4081-bdcf-3fa4d66daaa7" providerId="ADAL" clId="{4722C113-FF9D-495D-9E47-6ECF48CC02B8}" dt="2025-10-21T04:47:07.989" v="2321" actId="478"/>
          <ac:spMkLst>
            <pc:docMk/>
            <pc:sldMk cId="0" sldId="403"/>
            <ac:spMk id="122888" creationId="{4E304129-E2B4-4297-A63C-989D23199223}"/>
          </ac:spMkLst>
        </pc:spChg>
        <pc:spChg chg="del">
          <ac:chgData name="Elisa Zuliani" userId="5d8035ea-da0f-4081-bdcf-3fa4d66daaa7" providerId="ADAL" clId="{4722C113-FF9D-495D-9E47-6ECF48CC02B8}" dt="2025-10-21T04:49:23.751" v="2343" actId="478"/>
          <ac:spMkLst>
            <pc:docMk/>
            <pc:sldMk cId="0" sldId="403"/>
            <ac:spMk id="122891" creationId="{F6104682-7A65-40E8-8BAE-69519809BC0C}"/>
          </ac:spMkLst>
        </pc:spChg>
        <pc:spChg chg="mod">
          <ac:chgData name="Elisa Zuliani" userId="5d8035ea-da0f-4081-bdcf-3fa4d66daaa7" providerId="ADAL" clId="{4722C113-FF9D-495D-9E47-6ECF48CC02B8}" dt="2025-10-21T04:49:05.258" v="2340" actId="208"/>
          <ac:spMkLst>
            <pc:docMk/>
            <pc:sldMk cId="0" sldId="403"/>
            <ac:spMk id="122892" creationId="{2CEA167D-0BAE-4E3C-9486-C8BF179197BA}"/>
          </ac:spMkLst>
        </pc:spChg>
        <pc:spChg chg="mod">
          <ac:chgData name="Elisa Zuliani" userId="5d8035ea-da0f-4081-bdcf-3fa4d66daaa7" providerId="ADAL" clId="{4722C113-FF9D-495D-9E47-6ECF48CC02B8}" dt="2025-10-21T04:48:30.976" v="2334" actId="208"/>
          <ac:spMkLst>
            <pc:docMk/>
            <pc:sldMk cId="0" sldId="403"/>
            <ac:spMk id="122895" creationId="{6BBCDC54-5F09-4D9E-8DA4-60E43589E9F8}"/>
          </ac:spMkLst>
        </pc:spChg>
        <pc:spChg chg="mod">
          <ac:chgData name="Elisa Zuliani" userId="5d8035ea-da0f-4081-bdcf-3fa4d66daaa7" providerId="ADAL" clId="{4722C113-FF9D-495D-9E47-6ECF48CC02B8}" dt="2025-10-21T04:48:21.793" v="2332" actId="208"/>
          <ac:spMkLst>
            <pc:docMk/>
            <pc:sldMk cId="0" sldId="403"/>
            <ac:spMk id="122896" creationId="{B7B3C366-46D4-4AEF-AD58-B06BF86B039C}"/>
          </ac:spMkLst>
        </pc:spChg>
        <pc:spChg chg="mod">
          <ac:chgData name="Elisa Zuliani" userId="5d8035ea-da0f-4081-bdcf-3fa4d66daaa7" providerId="ADAL" clId="{4722C113-FF9D-495D-9E47-6ECF48CC02B8}" dt="2025-10-21T04:47:58.285" v="2329" actId="207"/>
          <ac:spMkLst>
            <pc:docMk/>
            <pc:sldMk cId="0" sldId="403"/>
            <ac:spMk id="766978" creationId="{D9CFAF60-D9C4-4451-979D-6E1B753AD7F0}"/>
          </ac:spMkLst>
        </pc:spChg>
      </pc:sldChg>
      <pc:sldChg chg="addSp delSp modSp add mod modClrScheme chgLayout">
        <pc:chgData name="Elisa Zuliani" userId="5d8035ea-da0f-4081-bdcf-3fa4d66daaa7" providerId="ADAL" clId="{4722C113-FF9D-495D-9E47-6ECF48CC02B8}" dt="2025-10-21T04:56:24.148" v="2537" actId="478"/>
        <pc:sldMkLst>
          <pc:docMk/>
          <pc:sldMk cId="0" sldId="406"/>
        </pc:sldMkLst>
        <pc:spChg chg="mod ord">
          <ac:chgData name="Elisa Zuliani" userId="5d8035ea-da0f-4081-bdcf-3fa4d66daaa7" providerId="ADAL" clId="{4722C113-FF9D-495D-9E47-6ECF48CC02B8}" dt="2025-10-21T04:54:43.265" v="2500" actId="700"/>
          <ac:spMkLst>
            <pc:docMk/>
            <pc:sldMk cId="0" sldId="406"/>
            <ac:spMk id="2" creationId="{9F952346-E2F9-9D75-3D68-7600B2E39607}"/>
          </ac:spMkLst>
        </pc:spChg>
        <pc:spChg chg="add mod">
          <ac:chgData name="Elisa Zuliani" userId="5d8035ea-da0f-4081-bdcf-3fa4d66daaa7" providerId="ADAL" clId="{4722C113-FF9D-495D-9E47-6ECF48CC02B8}" dt="2025-10-21T04:55:35.087" v="2529" actId="20577"/>
          <ac:spMkLst>
            <pc:docMk/>
            <pc:sldMk cId="0" sldId="406"/>
            <ac:spMk id="3" creationId="{FAB99C83-F7DF-FF1F-8AE3-6FE0FBD10542}"/>
          </ac:spMkLst>
        </pc:spChg>
        <pc:spChg chg="del mod ord">
          <ac:chgData name="Elisa Zuliani" userId="5d8035ea-da0f-4081-bdcf-3fa4d66daaa7" providerId="ADAL" clId="{4722C113-FF9D-495D-9E47-6ECF48CC02B8}" dt="2025-10-21T04:55:39.256" v="2530" actId="478"/>
          <ac:spMkLst>
            <pc:docMk/>
            <pc:sldMk cId="0" sldId="406"/>
            <ac:spMk id="129025" creationId="{25EBA234-B1B2-45FD-8059-5AF9B0767E18}"/>
          </ac:spMkLst>
        </pc:spChg>
        <pc:spChg chg="mod ord">
          <ac:chgData name="Elisa Zuliani" userId="5d8035ea-da0f-4081-bdcf-3fa4d66daaa7" providerId="ADAL" clId="{4722C113-FF9D-495D-9E47-6ECF48CC02B8}" dt="2025-10-21T04:56:13.264" v="2535" actId="120"/>
          <ac:spMkLst>
            <pc:docMk/>
            <pc:sldMk cId="0" sldId="406"/>
            <ac:spMk id="129026" creationId="{0DD903F3-B7D3-45BB-A024-0ACB2BE95526}"/>
          </ac:spMkLst>
        </pc:spChg>
        <pc:spChg chg="del mod">
          <ac:chgData name="Elisa Zuliani" userId="5d8035ea-da0f-4081-bdcf-3fa4d66daaa7" providerId="ADAL" clId="{4722C113-FF9D-495D-9E47-6ECF48CC02B8}" dt="2025-10-21T04:56:24.148" v="2537" actId="478"/>
          <ac:spMkLst>
            <pc:docMk/>
            <pc:sldMk cId="0" sldId="406"/>
            <ac:spMk id="129028" creationId="{D5407A4B-8727-4111-9B4D-24D07C0EE66C}"/>
          </ac:spMkLst>
        </pc:spChg>
      </pc:sldChg>
      <pc:sldChg chg="add del">
        <pc:chgData name="Elisa Zuliani" userId="5d8035ea-da0f-4081-bdcf-3fa4d66daaa7" providerId="ADAL" clId="{4722C113-FF9D-495D-9E47-6ECF48CC02B8}" dt="2025-10-21T04:46:16.828" v="2262" actId="47"/>
        <pc:sldMkLst>
          <pc:docMk/>
          <pc:sldMk cId="0" sldId="407"/>
        </pc:sldMkLst>
      </pc:sldChg>
      <pc:sldChg chg="modSp add mod">
        <pc:chgData name="Elisa Zuliani" userId="5d8035ea-da0f-4081-bdcf-3fa4d66daaa7" providerId="ADAL" clId="{4722C113-FF9D-495D-9E47-6ECF48CC02B8}" dt="2025-10-21T04:59:28.781" v="2598" actId="27636"/>
        <pc:sldMkLst>
          <pc:docMk/>
          <pc:sldMk cId="0" sldId="413"/>
        </pc:sldMkLst>
        <pc:spChg chg="mod">
          <ac:chgData name="Elisa Zuliani" userId="5d8035ea-da0f-4081-bdcf-3fa4d66daaa7" providerId="ADAL" clId="{4722C113-FF9D-495D-9E47-6ECF48CC02B8}" dt="2025-10-21T04:59:28.781" v="2598" actId="27636"/>
          <ac:spMkLst>
            <pc:docMk/>
            <pc:sldMk cId="0" sldId="413"/>
            <ac:spMk id="147457" creationId="{98F19968-97F4-48AE-A1FC-08F85CB60679}"/>
          </ac:spMkLst>
        </pc:spChg>
      </pc:sldChg>
      <pc:sldChg chg="modSp add mod">
        <pc:chgData name="Elisa Zuliani" userId="5d8035ea-da0f-4081-bdcf-3fa4d66daaa7" providerId="ADAL" clId="{4722C113-FF9D-495D-9E47-6ECF48CC02B8}" dt="2025-10-21T04:59:28.806" v="2599" actId="27636"/>
        <pc:sldMkLst>
          <pc:docMk/>
          <pc:sldMk cId="0" sldId="414"/>
        </pc:sldMkLst>
        <pc:spChg chg="mod">
          <ac:chgData name="Elisa Zuliani" userId="5d8035ea-da0f-4081-bdcf-3fa4d66daaa7" providerId="ADAL" clId="{4722C113-FF9D-495D-9E47-6ECF48CC02B8}" dt="2025-10-21T04:59:28.806" v="2599" actId="27636"/>
          <ac:spMkLst>
            <pc:docMk/>
            <pc:sldMk cId="0" sldId="414"/>
            <ac:spMk id="151554" creationId="{5962B759-D152-45D5-AC9B-58C04C7D6E67}"/>
          </ac:spMkLst>
        </pc:spChg>
      </pc:sldChg>
      <pc:sldChg chg="modSp add mod">
        <pc:chgData name="Elisa Zuliani" userId="5d8035ea-da0f-4081-bdcf-3fa4d66daaa7" providerId="ADAL" clId="{4722C113-FF9D-495D-9E47-6ECF48CC02B8}" dt="2025-10-21T04:59:28.813" v="2600" actId="27636"/>
        <pc:sldMkLst>
          <pc:docMk/>
          <pc:sldMk cId="0" sldId="415"/>
        </pc:sldMkLst>
        <pc:spChg chg="mod">
          <ac:chgData name="Elisa Zuliani" userId="5d8035ea-da0f-4081-bdcf-3fa4d66daaa7" providerId="ADAL" clId="{4722C113-FF9D-495D-9E47-6ECF48CC02B8}" dt="2025-10-21T04:59:28.813" v="2600" actId="27636"/>
          <ac:spMkLst>
            <pc:docMk/>
            <pc:sldMk cId="0" sldId="415"/>
            <ac:spMk id="153601" creationId="{14B3E49D-9063-46D0-8C47-48A37BA124C5}"/>
          </ac:spMkLst>
        </pc:spChg>
      </pc:sldChg>
      <pc:sldChg chg="add">
        <pc:chgData name="Elisa Zuliani" userId="5d8035ea-da0f-4081-bdcf-3fa4d66daaa7" providerId="ADAL" clId="{4722C113-FF9D-495D-9E47-6ECF48CC02B8}" dt="2025-10-21T04:59:28.642" v="2596"/>
        <pc:sldMkLst>
          <pc:docMk/>
          <pc:sldMk cId="0" sldId="416"/>
        </pc:sldMkLst>
      </pc:sldChg>
      <pc:sldChg chg="modSp add mod">
        <pc:chgData name="Elisa Zuliani" userId="5d8035ea-da0f-4081-bdcf-3fa4d66daaa7" providerId="ADAL" clId="{4722C113-FF9D-495D-9E47-6ECF48CC02B8}" dt="2025-10-21T04:59:28.813" v="2602" actId="27636"/>
        <pc:sldMkLst>
          <pc:docMk/>
          <pc:sldMk cId="0" sldId="417"/>
        </pc:sldMkLst>
        <pc:spChg chg="mod">
          <ac:chgData name="Elisa Zuliani" userId="5d8035ea-da0f-4081-bdcf-3fa4d66daaa7" providerId="ADAL" clId="{4722C113-FF9D-495D-9E47-6ECF48CC02B8}" dt="2025-10-21T04:59:28.813" v="2602" actId="27636"/>
          <ac:spMkLst>
            <pc:docMk/>
            <pc:sldMk cId="0" sldId="417"/>
            <ac:spMk id="162817" creationId="{14DCA5D1-7B90-4858-8A07-BF749D1AF3E4}"/>
          </ac:spMkLst>
        </pc:spChg>
      </pc:sldChg>
      <pc:sldChg chg="modSp add mod setBg">
        <pc:chgData name="Elisa Zuliani" userId="5d8035ea-da0f-4081-bdcf-3fa4d66daaa7" providerId="ADAL" clId="{4722C113-FF9D-495D-9E47-6ECF48CC02B8}" dt="2025-10-21T04:59:28.829" v="2603" actId="27636"/>
        <pc:sldMkLst>
          <pc:docMk/>
          <pc:sldMk cId="0" sldId="418"/>
        </pc:sldMkLst>
        <pc:spChg chg="mod">
          <ac:chgData name="Elisa Zuliani" userId="5d8035ea-da0f-4081-bdcf-3fa4d66daaa7" providerId="ADAL" clId="{4722C113-FF9D-495D-9E47-6ECF48CC02B8}" dt="2025-10-21T04:59:28.829" v="2603" actId="27636"/>
          <ac:spMkLst>
            <pc:docMk/>
            <pc:sldMk cId="0" sldId="418"/>
            <ac:spMk id="164869" creationId="{97B15444-AB1C-474B-A10E-DB529FD1D255}"/>
          </ac:spMkLst>
        </pc:spChg>
      </pc:sldChg>
      <pc:sldChg chg="modSp add mod">
        <pc:chgData name="Elisa Zuliani" userId="5d8035ea-da0f-4081-bdcf-3fa4d66daaa7" providerId="ADAL" clId="{4722C113-FF9D-495D-9E47-6ECF48CC02B8}" dt="2025-10-21T04:59:28.831" v="2606" actId="27636"/>
        <pc:sldMkLst>
          <pc:docMk/>
          <pc:sldMk cId="0" sldId="421"/>
        </pc:sldMkLst>
        <pc:spChg chg="mod">
          <ac:chgData name="Elisa Zuliani" userId="5d8035ea-da0f-4081-bdcf-3fa4d66daaa7" providerId="ADAL" clId="{4722C113-FF9D-495D-9E47-6ECF48CC02B8}" dt="2025-10-21T04:59:28.831" v="2606" actId="27636"/>
          <ac:spMkLst>
            <pc:docMk/>
            <pc:sldMk cId="0" sldId="421"/>
            <ac:spMk id="171010" creationId="{BBBD1BBA-F34D-4CD4-9279-ADCB2C88BEDA}"/>
          </ac:spMkLst>
        </pc:spChg>
      </pc:sldChg>
      <pc:sldChg chg="modSp add mod">
        <pc:chgData name="Elisa Zuliani" userId="5d8035ea-da0f-4081-bdcf-3fa4d66daaa7" providerId="ADAL" clId="{4722C113-FF9D-495D-9E47-6ECF48CC02B8}" dt="2025-10-21T04:59:28.845" v="2607" actId="27636"/>
        <pc:sldMkLst>
          <pc:docMk/>
          <pc:sldMk cId="0" sldId="423"/>
        </pc:sldMkLst>
        <pc:spChg chg="mod">
          <ac:chgData name="Elisa Zuliani" userId="5d8035ea-da0f-4081-bdcf-3fa4d66daaa7" providerId="ADAL" clId="{4722C113-FF9D-495D-9E47-6ECF48CC02B8}" dt="2025-10-21T04:59:28.845" v="2607" actId="27636"/>
          <ac:spMkLst>
            <pc:docMk/>
            <pc:sldMk cId="0" sldId="423"/>
            <ac:spMk id="173057" creationId="{C33BEBC0-505A-4330-B9B0-AF3EAC652E63}"/>
          </ac:spMkLst>
        </pc:spChg>
      </pc:sldChg>
      <pc:sldChg chg="modSp add mod">
        <pc:chgData name="Elisa Zuliani" userId="5d8035ea-da0f-4081-bdcf-3fa4d66daaa7" providerId="ADAL" clId="{4722C113-FF9D-495D-9E47-6ECF48CC02B8}" dt="2025-10-21T04:59:28.853" v="2608" actId="27636"/>
        <pc:sldMkLst>
          <pc:docMk/>
          <pc:sldMk cId="0" sldId="425"/>
        </pc:sldMkLst>
        <pc:spChg chg="mod">
          <ac:chgData name="Elisa Zuliani" userId="5d8035ea-da0f-4081-bdcf-3fa4d66daaa7" providerId="ADAL" clId="{4722C113-FF9D-495D-9E47-6ECF48CC02B8}" dt="2025-10-21T04:59:28.853" v="2608" actId="27636"/>
          <ac:spMkLst>
            <pc:docMk/>
            <pc:sldMk cId="0" sldId="425"/>
            <ac:spMk id="175108" creationId="{C9AB44F5-60E0-4B02-87F0-FD39A67F63B5}"/>
          </ac:spMkLst>
        </pc:spChg>
      </pc:sldChg>
      <pc:sldChg chg="modSp add mod">
        <pc:chgData name="Elisa Zuliani" userId="5d8035ea-da0f-4081-bdcf-3fa4d66daaa7" providerId="ADAL" clId="{4722C113-FF9D-495D-9E47-6ECF48CC02B8}" dt="2025-10-21T04:59:28.855" v="2609" actId="27636"/>
        <pc:sldMkLst>
          <pc:docMk/>
          <pc:sldMk cId="0" sldId="426"/>
        </pc:sldMkLst>
        <pc:spChg chg="mod">
          <ac:chgData name="Elisa Zuliani" userId="5d8035ea-da0f-4081-bdcf-3fa4d66daaa7" providerId="ADAL" clId="{4722C113-FF9D-495D-9E47-6ECF48CC02B8}" dt="2025-10-21T04:59:28.855" v="2609" actId="27636"/>
          <ac:spMkLst>
            <pc:docMk/>
            <pc:sldMk cId="0" sldId="426"/>
            <ac:spMk id="177157" creationId="{D17260C8-D1C6-47F2-93E1-A2EA3901B4CF}"/>
          </ac:spMkLst>
        </pc:spChg>
      </pc:sldChg>
      <pc:sldChg chg="addSp delSp modSp add mod ord modClrScheme chgLayout">
        <pc:chgData name="Elisa Zuliani" userId="5d8035ea-da0f-4081-bdcf-3fa4d66daaa7" providerId="ADAL" clId="{4722C113-FF9D-495D-9E47-6ECF48CC02B8}" dt="2025-10-21T04:32:02.135" v="2069" actId="478"/>
        <pc:sldMkLst>
          <pc:docMk/>
          <pc:sldMk cId="0" sldId="455"/>
        </pc:sldMkLst>
        <pc:spChg chg="add mod ord">
          <ac:chgData name="Elisa Zuliani" userId="5d8035ea-da0f-4081-bdcf-3fa4d66daaa7" providerId="ADAL" clId="{4722C113-FF9D-495D-9E47-6ECF48CC02B8}" dt="2025-10-20T19:10:44.225" v="690" actId="20577"/>
          <ac:spMkLst>
            <pc:docMk/>
            <pc:sldMk cId="0" sldId="455"/>
            <ac:spMk id="2" creationId="{0778A4DF-FF78-62A7-A4DC-E12A3EC20D09}"/>
          </ac:spMkLst>
        </pc:spChg>
        <pc:spChg chg="del mod ord">
          <ac:chgData name="Elisa Zuliani" userId="5d8035ea-da0f-4081-bdcf-3fa4d66daaa7" providerId="ADAL" clId="{4722C113-FF9D-495D-9E47-6ECF48CC02B8}" dt="2025-10-20T19:10:46.911" v="691" actId="478"/>
          <ac:spMkLst>
            <pc:docMk/>
            <pc:sldMk cId="0" sldId="455"/>
            <ac:spMk id="28673" creationId="{7B5D7EF0-5E58-4CFC-A1CE-D6541A895B6E}"/>
          </ac:spMkLst>
        </pc:spChg>
        <pc:spChg chg="del">
          <ac:chgData name="Elisa Zuliani" userId="5d8035ea-da0f-4081-bdcf-3fa4d66daaa7" providerId="ADAL" clId="{4722C113-FF9D-495D-9E47-6ECF48CC02B8}" dt="2025-10-21T04:32:02.135" v="2069" actId="478"/>
          <ac:spMkLst>
            <pc:docMk/>
            <pc:sldMk cId="0" sldId="455"/>
            <ac:spMk id="28677" creationId="{ED430EFD-CEB6-4E21-B58B-2A31BB3C0B58}"/>
          </ac:spMkLst>
        </pc:spChg>
      </pc:sldChg>
      <pc:sldChg chg="addSp delSp modSp add mod modClrScheme chgLayout">
        <pc:chgData name="Elisa Zuliani" userId="5d8035ea-da0f-4081-bdcf-3fa4d66daaa7" providerId="ADAL" clId="{4722C113-FF9D-495D-9E47-6ECF48CC02B8}" dt="2025-10-21T04:39:55.523" v="2211" actId="478"/>
        <pc:sldMkLst>
          <pc:docMk/>
          <pc:sldMk cId="0" sldId="456"/>
        </pc:sldMkLst>
        <pc:spChg chg="add mod">
          <ac:chgData name="Elisa Zuliani" userId="5d8035ea-da0f-4081-bdcf-3fa4d66daaa7" providerId="ADAL" clId="{4722C113-FF9D-495D-9E47-6ECF48CC02B8}" dt="2025-10-20T19:32:46.224" v="1273" actId="20577"/>
          <ac:spMkLst>
            <pc:docMk/>
            <pc:sldMk cId="0" sldId="456"/>
            <ac:spMk id="2" creationId="{3E686334-BD02-2447-6052-FFD3CFFCF46C}"/>
          </ac:spMkLst>
        </pc:spChg>
        <pc:spChg chg="del mod ord">
          <ac:chgData name="Elisa Zuliani" userId="5d8035ea-da0f-4081-bdcf-3fa4d66daaa7" providerId="ADAL" clId="{4722C113-FF9D-495D-9E47-6ECF48CC02B8}" dt="2025-10-20T19:32:50.104" v="1274" actId="478"/>
          <ac:spMkLst>
            <pc:docMk/>
            <pc:sldMk cId="0" sldId="456"/>
            <ac:spMk id="61441" creationId="{A7659456-27CB-4CC1-B126-7D00AF7F615C}"/>
          </ac:spMkLst>
        </pc:spChg>
        <pc:spChg chg="mod ord">
          <ac:chgData name="Elisa Zuliani" userId="5d8035ea-da0f-4081-bdcf-3fa4d66daaa7" providerId="ADAL" clId="{4722C113-FF9D-495D-9E47-6ECF48CC02B8}" dt="2025-10-21T04:39:44.566" v="2210" actId="12"/>
          <ac:spMkLst>
            <pc:docMk/>
            <pc:sldMk cId="0" sldId="456"/>
            <ac:spMk id="61442" creationId="{F6EFF00C-A2B1-4CDB-AFC5-56B00DB7B3FE}"/>
          </ac:spMkLst>
        </pc:spChg>
        <pc:spChg chg="del">
          <ac:chgData name="Elisa Zuliani" userId="5d8035ea-da0f-4081-bdcf-3fa4d66daaa7" providerId="ADAL" clId="{4722C113-FF9D-495D-9E47-6ECF48CC02B8}" dt="2025-10-21T04:39:55.523" v="2211" actId="478"/>
          <ac:spMkLst>
            <pc:docMk/>
            <pc:sldMk cId="0" sldId="456"/>
            <ac:spMk id="61444" creationId="{AF50E249-3E8C-44C2-B998-CEEFCD48FBE2}"/>
          </ac:spMkLst>
        </pc:spChg>
      </pc:sldChg>
      <pc:sldChg chg="modSp add mod">
        <pc:chgData name="Elisa Zuliani" userId="5d8035ea-da0f-4081-bdcf-3fa4d66daaa7" providerId="ADAL" clId="{4722C113-FF9D-495D-9E47-6ECF48CC02B8}" dt="2025-10-21T04:59:28.768" v="2597" actId="27636"/>
        <pc:sldMkLst>
          <pc:docMk/>
          <pc:sldMk cId="0" sldId="457"/>
        </pc:sldMkLst>
        <pc:spChg chg="mod">
          <ac:chgData name="Elisa Zuliani" userId="5d8035ea-da0f-4081-bdcf-3fa4d66daaa7" providerId="ADAL" clId="{4722C113-FF9D-495D-9E47-6ECF48CC02B8}" dt="2025-10-21T04:59:28.768" v="2597" actId="27636"/>
          <ac:spMkLst>
            <pc:docMk/>
            <pc:sldMk cId="0" sldId="457"/>
            <ac:spMk id="145410" creationId="{123510F2-2513-461C-AD34-A968E905E99D}"/>
          </ac:spMkLst>
        </pc:spChg>
      </pc:sldChg>
      <pc:sldChg chg="add">
        <pc:chgData name="Elisa Zuliani" userId="5d8035ea-da0f-4081-bdcf-3fa4d66daaa7" providerId="ADAL" clId="{4722C113-FF9D-495D-9E47-6ECF48CC02B8}" dt="2025-10-21T04:59:28.642" v="2596"/>
        <pc:sldMkLst>
          <pc:docMk/>
          <pc:sldMk cId="0" sldId="458"/>
        </pc:sldMkLst>
      </pc:sldChg>
      <pc:sldChg chg="add">
        <pc:chgData name="Elisa Zuliani" userId="5d8035ea-da0f-4081-bdcf-3fa4d66daaa7" providerId="ADAL" clId="{4722C113-FF9D-495D-9E47-6ECF48CC02B8}" dt="2025-10-21T04:59:28.642" v="2596"/>
        <pc:sldMkLst>
          <pc:docMk/>
          <pc:sldMk cId="0" sldId="460"/>
        </pc:sldMkLst>
      </pc:sldChg>
      <pc:sldChg chg="modSp add mod">
        <pc:chgData name="Elisa Zuliani" userId="5d8035ea-da0f-4081-bdcf-3fa4d66daaa7" providerId="ADAL" clId="{4722C113-FF9D-495D-9E47-6ECF48CC02B8}" dt="2025-10-21T04:59:28.857" v="2610" actId="27636"/>
        <pc:sldMkLst>
          <pc:docMk/>
          <pc:sldMk cId="0" sldId="461"/>
        </pc:sldMkLst>
        <pc:spChg chg="mod">
          <ac:chgData name="Elisa Zuliani" userId="5d8035ea-da0f-4081-bdcf-3fa4d66daaa7" providerId="ADAL" clId="{4722C113-FF9D-495D-9E47-6ECF48CC02B8}" dt="2025-10-21T04:59:28.857" v="2610" actId="27636"/>
          <ac:spMkLst>
            <pc:docMk/>
            <pc:sldMk cId="0" sldId="461"/>
            <ac:spMk id="179201" creationId="{582B0732-8631-4068-8817-07C374691307}"/>
          </ac:spMkLst>
        </pc:spChg>
      </pc:sldChg>
      <pc:sldChg chg="addSp delSp modSp add mod modTransition modClrScheme chgLayout">
        <pc:chgData name="Elisa Zuliani" userId="5d8035ea-da0f-4081-bdcf-3fa4d66daaa7" providerId="ADAL" clId="{4722C113-FF9D-495D-9E47-6ECF48CC02B8}" dt="2025-10-21T04:58:12.614" v="2595" actId="478"/>
        <pc:sldMkLst>
          <pc:docMk/>
          <pc:sldMk cId="0" sldId="490"/>
        </pc:sldMkLst>
        <pc:spChg chg="mod ord">
          <ac:chgData name="Elisa Zuliani" userId="5d8035ea-da0f-4081-bdcf-3fa4d66daaa7" providerId="ADAL" clId="{4722C113-FF9D-495D-9E47-6ECF48CC02B8}" dt="2025-10-21T04:56:32.462" v="2538" actId="700"/>
          <ac:spMkLst>
            <pc:docMk/>
            <pc:sldMk cId="0" sldId="490"/>
            <ac:spMk id="2" creationId="{2A612F62-BFD3-9088-7B38-2EFFEBE040B6}"/>
          </ac:spMkLst>
        </pc:spChg>
        <pc:spChg chg="add mod">
          <ac:chgData name="Elisa Zuliani" userId="5d8035ea-da0f-4081-bdcf-3fa4d66daaa7" providerId="ADAL" clId="{4722C113-FF9D-495D-9E47-6ECF48CC02B8}" dt="2025-10-21T04:57:14.154" v="2583" actId="20577"/>
          <ac:spMkLst>
            <pc:docMk/>
            <pc:sldMk cId="0" sldId="490"/>
            <ac:spMk id="3" creationId="{8B4E9A31-E831-7964-5D18-E53D9956314D}"/>
          </ac:spMkLst>
        </pc:spChg>
        <pc:spChg chg="del mod ord">
          <ac:chgData name="Elisa Zuliani" userId="5d8035ea-da0f-4081-bdcf-3fa4d66daaa7" providerId="ADAL" clId="{4722C113-FF9D-495D-9E47-6ECF48CC02B8}" dt="2025-10-21T04:57:33.283" v="2586" actId="478"/>
          <ac:spMkLst>
            <pc:docMk/>
            <pc:sldMk cId="0" sldId="490"/>
            <ac:spMk id="132097" creationId="{A537F73F-4D87-4914-B748-7A02BC709FD6}"/>
          </ac:spMkLst>
        </pc:spChg>
        <pc:spChg chg="mod ord">
          <ac:chgData name="Elisa Zuliani" userId="5d8035ea-da0f-4081-bdcf-3fa4d66daaa7" providerId="ADAL" clId="{4722C113-FF9D-495D-9E47-6ECF48CC02B8}" dt="2025-10-21T04:58:07.065" v="2594" actId="5793"/>
          <ac:spMkLst>
            <pc:docMk/>
            <pc:sldMk cId="0" sldId="490"/>
            <ac:spMk id="132098" creationId="{1EE1062F-E9D0-47EE-A3E5-97C7365FEB19}"/>
          </ac:spMkLst>
        </pc:spChg>
        <pc:spChg chg="del">
          <ac:chgData name="Elisa Zuliani" userId="5d8035ea-da0f-4081-bdcf-3fa4d66daaa7" providerId="ADAL" clId="{4722C113-FF9D-495D-9E47-6ECF48CC02B8}" dt="2025-10-21T04:58:12.614" v="2595" actId="478"/>
          <ac:spMkLst>
            <pc:docMk/>
            <pc:sldMk cId="0" sldId="490"/>
            <ac:spMk id="132100" creationId="{32830B8A-52CE-4EAA-8039-29A5A5E3FEED}"/>
          </ac:spMkLst>
        </pc:spChg>
      </pc:sldChg>
      <pc:sldChg chg="modSp add mod">
        <pc:chgData name="Elisa Zuliani" userId="5d8035ea-da0f-4081-bdcf-3fa4d66daaa7" providerId="ADAL" clId="{4722C113-FF9D-495D-9E47-6ECF48CC02B8}" dt="2025-10-21T04:59:28.813" v="2601" actId="27636"/>
        <pc:sldMkLst>
          <pc:docMk/>
          <pc:sldMk cId="0" sldId="491"/>
        </pc:sldMkLst>
        <pc:spChg chg="mod">
          <ac:chgData name="Elisa Zuliani" userId="5d8035ea-da0f-4081-bdcf-3fa4d66daaa7" providerId="ADAL" clId="{4722C113-FF9D-495D-9E47-6ECF48CC02B8}" dt="2025-10-21T04:59:28.813" v="2601" actId="27636"/>
          <ac:spMkLst>
            <pc:docMk/>
            <pc:sldMk cId="0" sldId="491"/>
            <ac:spMk id="155649" creationId="{5BA8D594-2E61-4E8A-9671-E017059EA03E}"/>
          </ac:spMkLst>
        </pc:spChg>
      </pc:sldChg>
      <pc:sldChg chg="add">
        <pc:chgData name="Elisa Zuliani" userId="5d8035ea-da0f-4081-bdcf-3fa4d66daaa7" providerId="ADAL" clId="{4722C113-FF9D-495D-9E47-6ECF48CC02B8}" dt="2025-10-21T04:59:28.642" v="2596"/>
        <pc:sldMkLst>
          <pc:docMk/>
          <pc:sldMk cId="0" sldId="492"/>
        </pc:sldMkLst>
      </pc:sldChg>
      <pc:sldChg chg="addSp delSp modSp add mod modClrScheme chgLayout">
        <pc:chgData name="Elisa Zuliani" userId="5d8035ea-da0f-4081-bdcf-3fa4d66daaa7" providerId="ADAL" clId="{4722C113-FF9D-495D-9E47-6ECF48CC02B8}" dt="2025-10-21T04:52:12.085" v="2424" actId="478"/>
        <pc:sldMkLst>
          <pc:docMk/>
          <pc:sldMk cId="0" sldId="498"/>
        </pc:sldMkLst>
        <pc:spChg chg="mod ord">
          <ac:chgData name="Elisa Zuliani" userId="5d8035ea-da0f-4081-bdcf-3fa4d66daaa7" providerId="ADAL" clId="{4722C113-FF9D-495D-9E47-6ECF48CC02B8}" dt="2025-10-21T04:49:34.845" v="2344" actId="700"/>
          <ac:spMkLst>
            <pc:docMk/>
            <pc:sldMk cId="0" sldId="498"/>
            <ac:spMk id="5" creationId="{9BB33188-D5C0-11B1-5B77-3DD232025CAD}"/>
          </ac:spMkLst>
        </pc:spChg>
        <pc:spChg chg="add mod ord">
          <ac:chgData name="Elisa Zuliani" userId="5d8035ea-da0f-4081-bdcf-3fa4d66daaa7" providerId="ADAL" clId="{4722C113-FF9D-495D-9E47-6ECF48CC02B8}" dt="2025-10-21T04:49:55.297" v="2400" actId="20577"/>
          <ac:spMkLst>
            <pc:docMk/>
            <pc:sldMk cId="0" sldId="498"/>
            <ac:spMk id="6" creationId="{1C9B0931-5077-BC31-2DA9-1D7CAE182ED6}"/>
          </ac:spMkLst>
        </pc:spChg>
        <pc:spChg chg="mod">
          <ac:chgData name="Elisa Zuliani" userId="5d8035ea-da0f-4081-bdcf-3fa4d66daaa7" providerId="ADAL" clId="{4722C113-FF9D-495D-9E47-6ECF48CC02B8}" dt="2025-10-21T04:50:56.174" v="2411" actId="2711"/>
          <ac:spMkLst>
            <pc:docMk/>
            <pc:sldMk cId="0" sldId="498"/>
            <ac:spMk id="21" creationId="{B5FBAEC2-00C7-4775-8598-598AE07115D3}"/>
          </ac:spMkLst>
        </pc:spChg>
        <pc:spChg chg="mod">
          <ac:chgData name="Elisa Zuliani" userId="5d8035ea-da0f-4081-bdcf-3fa4d66daaa7" providerId="ADAL" clId="{4722C113-FF9D-495D-9E47-6ECF48CC02B8}" dt="2025-10-21T04:52:01.486" v="2423" actId="2711"/>
          <ac:spMkLst>
            <pc:docMk/>
            <pc:sldMk cId="0" sldId="498"/>
            <ac:spMk id="116749" creationId="{3AF7404E-A675-467D-8546-296B88518857}"/>
          </ac:spMkLst>
        </pc:spChg>
        <pc:spChg chg="mod">
          <ac:chgData name="Elisa Zuliani" userId="5d8035ea-da0f-4081-bdcf-3fa4d66daaa7" providerId="ADAL" clId="{4722C113-FF9D-495D-9E47-6ECF48CC02B8}" dt="2025-10-21T04:51:35.812" v="2418" actId="207"/>
          <ac:spMkLst>
            <pc:docMk/>
            <pc:sldMk cId="0" sldId="498"/>
            <ac:spMk id="116750" creationId="{58C22359-293C-47BB-BD14-DF86BDE6D227}"/>
          </ac:spMkLst>
        </pc:spChg>
        <pc:spChg chg="mod">
          <ac:chgData name="Elisa Zuliani" userId="5d8035ea-da0f-4081-bdcf-3fa4d66daaa7" providerId="ADAL" clId="{4722C113-FF9D-495D-9E47-6ECF48CC02B8}" dt="2025-10-21T04:51:43.916" v="2419" actId="207"/>
          <ac:spMkLst>
            <pc:docMk/>
            <pc:sldMk cId="0" sldId="498"/>
            <ac:spMk id="116753" creationId="{E7B40F74-73AC-449E-A546-914A9B9AB547}"/>
          </ac:spMkLst>
        </pc:spChg>
        <pc:spChg chg="mod">
          <ac:chgData name="Elisa Zuliani" userId="5d8035ea-da0f-4081-bdcf-3fa4d66daaa7" providerId="ADAL" clId="{4722C113-FF9D-495D-9E47-6ECF48CC02B8}" dt="2025-10-21T04:50:03.065" v="2402" actId="1076"/>
          <ac:spMkLst>
            <pc:docMk/>
            <pc:sldMk cId="0" sldId="498"/>
            <ac:spMk id="124932" creationId="{33F1B192-B96F-4BA3-89BF-465461F916B2}"/>
          </ac:spMkLst>
        </pc:spChg>
        <pc:spChg chg="mod">
          <ac:chgData name="Elisa Zuliani" userId="5d8035ea-da0f-4081-bdcf-3fa4d66daaa7" providerId="ADAL" clId="{4722C113-FF9D-495D-9E47-6ECF48CC02B8}" dt="2025-10-21T04:50:06.806" v="2404" actId="1076"/>
          <ac:spMkLst>
            <pc:docMk/>
            <pc:sldMk cId="0" sldId="498"/>
            <ac:spMk id="124933" creationId="{7E7E6847-18F0-4762-8AED-A4E8A33954E2}"/>
          </ac:spMkLst>
        </pc:spChg>
        <pc:spChg chg="mod">
          <ac:chgData name="Elisa Zuliani" userId="5d8035ea-da0f-4081-bdcf-3fa4d66daaa7" providerId="ADAL" clId="{4722C113-FF9D-495D-9E47-6ECF48CC02B8}" dt="2025-10-21T04:50:10.125" v="2405" actId="1076"/>
          <ac:spMkLst>
            <pc:docMk/>
            <pc:sldMk cId="0" sldId="498"/>
            <ac:spMk id="124934" creationId="{137CF5C1-F3C0-431C-A25D-AA1E05FB41D4}"/>
          </ac:spMkLst>
        </pc:spChg>
        <pc:spChg chg="mod">
          <ac:chgData name="Elisa Zuliani" userId="5d8035ea-da0f-4081-bdcf-3fa4d66daaa7" providerId="ADAL" clId="{4722C113-FF9D-495D-9E47-6ECF48CC02B8}" dt="2025-10-21T04:50:13.414" v="2406" actId="1076"/>
          <ac:spMkLst>
            <pc:docMk/>
            <pc:sldMk cId="0" sldId="498"/>
            <ac:spMk id="124935" creationId="{BC13C092-4E17-4B1F-AEEC-F74C3BD85BB2}"/>
          </ac:spMkLst>
        </pc:spChg>
        <pc:spChg chg="del mod ord">
          <ac:chgData name="Elisa Zuliani" userId="5d8035ea-da0f-4081-bdcf-3fa4d66daaa7" providerId="ADAL" clId="{4722C113-FF9D-495D-9E47-6ECF48CC02B8}" dt="2025-10-21T04:49:58.898" v="2401" actId="478"/>
          <ac:spMkLst>
            <pc:docMk/>
            <pc:sldMk cId="0" sldId="498"/>
            <ac:spMk id="124936" creationId="{883B2BCF-BFA7-4ED1-93EF-8053F3AE9A35}"/>
          </ac:spMkLst>
        </pc:spChg>
        <pc:spChg chg="del">
          <ac:chgData name="Elisa Zuliani" userId="5d8035ea-da0f-4081-bdcf-3fa4d66daaa7" providerId="ADAL" clId="{4722C113-FF9D-495D-9E47-6ECF48CC02B8}" dt="2025-10-21T04:52:12.085" v="2424" actId="478"/>
          <ac:spMkLst>
            <pc:docMk/>
            <pc:sldMk cId="0" sldId="498"/>
            <ac:spMk id="124940" creationId="{7FD193E5-A043-4ACC-98B3-97EF311BA8D8}"/>
          </ac:spMkLst>
        </pc:spChg>
        <pc:spChg chg="mod">
          <ac:chgData name="Elisa Zuliani" userId="5d8035ea-da0f-4081-bdcf-3fa4d66daaa7" providerId="ADAL" clId="{4722C113-FF9D-495D-9E47-6ECF48CC02B8}" dt="2025-10-21T04:51:52.509" v="2421" actId="207"/>
          <ac:spMkLst>
            <pc:docMk/>
            <pc:sldMk cId="0" sldId="498"/>
            <ac:spMk id="124941" creationId="{734A1016-53D0-44D5-8E72-6EE908FC820A}"/>
          </ac:spMkLst>
        </pc:spChg>
        <pc:spChg chg="mod">
          <ac:chgData name="Elisa Zuliani" userId="5d8035ea-da0f-4081-bdcf-3fa4d66daaa7" providerId="ADAL" clId="{4722C113-FF9D-495D-9E47-6ECF48CC02B8}" dt="2025-10-21T04:51:14.859" v="2415" actId="208"/>
          <ac:spMkLst>
            <pc:docMk/>
            <pc:sldMk cId="0" sldId="498"/>
            <ac:spMk id="124944" creationId="{BF0BBDC5-A247-4E44-87C4-DE8492FE2027}"/>
          </ac:spMkLst>
        </pc:spChg>
        <pc:spChg chg="mod">
          <ac:chgData name="Elisa Zuliani" userId="5d8035ea-da0f-4081-bdcf-3fa4d66daaa7" providerId="ADAL" clId="{4722C113-FF9D-495D-9E47-6ECF48CC02B8}" dt="2025-10-21T04:51:06.193" v="2413" actId="207"/>
          <ac:spMkLst>
            <pc:docMk/>
            <pc:sldMk cId="0" sldId="498"/>
            <ac:spMk id="124945" creationId="{FC14634F-4B2F-46CE-9674-DDDCCF81C2DF}"/>
          </ac:spMkLst>
        </pc:spChg>
        <pc:spChg chg="mod">
          <ac:chgData name="Elisa Zuliani" userId="5d8035ea-da0f-4081-bdcf-3fa4d66daaa7" providerId="ADAL" clId="{4722C113-FF9D-495D-9E47-6ECF48CC02B8}" dt="2025-10-21T04:51:21.204" v="2416" actId="207"/>
          <ac:spMkLst>
            <pc:docMk/>
            <pc:sldMk cId="0" sldId="498"/>
            <ac:spMk id="766978" creationId="{B57BE945-E91A-4997-A604-C1E2CF22F028}"/>
          </ac:spMkLst>
        </pc:spChg>
        <pc:grpChg chg="mod">
          <ac:chgData name="Elisa Zuliani" userId="5d8035ea-da0f-4081-bdcf-3fa4d66daaa7" providerId="ADAL" clId="{4722C113-FF9D-495D-9E47-6ECF48CC02B8}" dt="2025-10-21T04:50:25.640" v="2408" actId="1076"/>
          <ac:grpSpMkLst>
            <pc:docMk/>
            <pc:sldMk cId="0" sldId="498"/>
            <ac:grpSpMk id="19" creationId="{7CD4127B-9196-4615-849B-2F74A8BDAF5A}"/>
          </ac:grpSpMkLst>
        </pc:grpChg>
      </pc:sldChg>
      <pc:sldChg chg="addSp delSp modSp add mod modClrScheme chgLayout">
        <pc:chgData name="Elisa Zuliani" userId="5d8035ea-da0f-4081-bdcf-3fa4d66daaa7" providerId="ADAL" clId="{4722C113-FF9D-495D-9E47-6ECF48CC02B8}" dt="2025-10-21T04:54:32.008" v="2499" actId="478"/>
        <pc:sldMkLst>
          <pc:docMk/>
          <pc:sldMk cId="0" sldId="499"/>
        </pc:sldMkLst>
        <pc:spChg chg="mod ord">
          <ac:chgData name="Elisa Zuliani" userId="5d8035ea-da0f-4081-bdcf-3fa4d66daaa7" providerId="ADAL" clId="{4722C113-FF9D-495D-9E47-6ECF48CC02B8}" dt="2025-10-21T04:52:23.101" v="2425" actId="700"/>
          <ac:spMkLst>
            <pc:docMk/>
            <pc:sldMk cId="0" sldId="499"/>
            <ac:spMk id="5" creationId="{D4356176-ED02-53CD-F2E7-BDF2014AA241}"/>
          </ac:spMkLst>
        </pc:spChg>
        <pc:spChg chg="add mod ord">
          <ac:chgData name="Elisa Zuliani" userId="5d8035ea-da0f-4081-bdcf-3fa4d66daaa7" providerId="ADAL" clId="{4722C113-FF9D-495D-9E47-6ECF48CC02B8}" dt="2025-10-21T04:52:39.522" v="2477" actId="20577"/>
          <ac:spMkLst>
            <pc:docMk/>
            <pc:sldMk cId="0" sldId="499"/>
            <ac:spMk id="6" creationId="{88DB88A6-5D00-E930-AFB0-79E28A3A11DF}"/>
          </ac:spMkLst>
        </pc:spChg>
        <pc:spChg chg="mod">
          <ac:chgData name="Elisa Zuliani" userId="5d8035ea-da0f-4081-bdcf-3fa4d66daaa7" providerId="ADAL" clId="{4722C113-FF9D-495D-9E47-6ECF48CC02B8}" dt="2025-10-21T04:54:26.814" v="2498" actId="2711"/>
          <ac:spMkLst>
            <pc:docMk/>
            <pc:sldMk cId="0" sldId="499"/>
            <ac:spMk id="116749" creationId="{4842A6AB-19A4-44AB-B9DB-F41CF3803CF8}"/>
          </ac:spMkLst>
        </pc:spChg>
        <pc:spChg chg="mod">
          <ac:chgData name="Elisa Zuliani" userId="5d8035ea-da0f-4081-bdcf-3fa4d66daaa7" providerId="ADAL" clId="{4722C113-FF9D-495D-9E47-6ECF48CC02B8}" dt="2025-10-21T04:54:09.125" v="2494" actId="2711"/>
          <ac:spMkLst>
            <pc:docMk/>
            <pc:sldMk cId="0" sldId="499"/>
            <ac:spMk id="116750" creationId="{3B46BE14-1FB9-4116-BA3B-E9B19CB0BC29}"/>
          </ac:spMkLst>
        </pc:spChg>
        <pc:spChg chg="mod">
          <ac:chgData name="Elisa Zuliani" userId="5d8035ea-da0f-4081-bdcf-3fa4d66daaa7" providerId="ADAL" clId="{4722C113-FF9D-495D-9E47-6ECF48CC02B8}" dt="2025-10-21T04:54:01.028" v="2492" actId="207"/>
          <ac:spMkLst>
            <pc:docMk/>
            <pc:sldMk cId="0" sldId="499"/>
            <ac:spMk id="116753" creationId="{A69C46F3-E422-42A7-9E04-1124C1E1E802}"/>
          </ac:spMkLst>
        </pc:spChg>
        <pc:spChg chg="mod">
          <ac:chgData name="Elisa Zuliani" userId="5d8035ea-da0f-4081-bdcf-3fa4d66daaa7" providerId="ADAL" clId="{4722C113-FF9D-495D-9E47-6ECF48CC02B8}" dt="2025-10-21T04:53:18.557" v="2484" actId="2711"/>
          <ac:spMkLst>
            <pc:docMk/>
            <pc:sldMk cId="0" sldId="499"/>
            <ac:spMk id="126980" creationId="{3CAA287E-6A17-409D-81B6-E0F2BE52F489}"/>
          </ac:spMkLst>
        </pc:spChg>
        <pc:spChg chg="mod">
          <ac:chgData name="Elisa Zuliani" userId="5d8035ea-da0f-4081-bdcf-3fa4d66daaa7" providerId="ADAL" clId="{4722C113-FF9D-495D-9E47-6ECF48CC02B8}" dt="2025-10-21T04:53:03.040" v="2481" actId="1076"/>
          <ac:spMkLst>
            <pc:docMk/>
            <pc:sldMk cId="0" sldId="499"/>
            <ac:spMk id="126981" creationId="{21B36F60-FC57-4BDC-8279-729662636132}"/>
          </ac:spMkLst>
        </pc:spChg>
        <pc:spChg chg="mod">
          <ac:chgData name="Elisa Zuliani" userId="5d8035ea-da0f-4081-bdcf-3fa4d66daaa7" providerId="ADAL" clId="{4722C113-FF9D-495D-9E47-6ECF48CC02B8}" dt="2025-10-21T04:53:07.186" v="2482" actId="1076"/>
          <ac:spMkLst>
            <pc:docMk/>
            <pc:sldMk cId="0" sldId="499"/>
            <ac:spMk id="126982" creationId="{81B27D0C-8F5D-4A32-B26B-9261835A6163}"/>
          </ac:spMkLst>
        </pc:spChg>
        <pc:spChg chg="mod">
          <ac:chgData name="Elisa Zuliani" userId="5d8035ea-da0f-4081-bdcf-3fa4d66daaa7" providerId="ADAL" clId="{4722C113-FF9D-495D-9E47-6ECF48CC02B8}" dt="2025-10-21T04:53:10.157" v="2483" actId="1076"/>
          <ac:spMkLst>
            <pc:docMk/>
            <pc:sldMk cId="0" sldId="499"/>
            <ac:spMk id="126983" creationId="{CC0D5A13-7F69-4322-B072-D7BA2880EF13}"/>
          </ac:spMkLst>
        </pc:spChg>
        <pc:spChg chg="del mod ord">
          <ac:chgData name="Elisa Zuliani" userId="5d8035ea-da0f-4081-bdcf-3fa4d66daaa7" providerId="ADAL" clId="{4722C113-FF9D-495D-9E47-6ECF48CC02B8}" dt="2025-10-21T04:52:54.274" v="2479" actId="478"/>
          <ac:spMkLst>
            <pc:docMk/>
            <pc:sldMk cId="0" sldId="499"/>
            <ac:spMk id="126984" creationId="{C87E9DB5-2653-479E-A15D-91BB4E6BADCD}"/>
          </ac:spMkLst>
        </pc:spChg>
        <pc:spChg chg="del">
          <ac:chgData name="Elisa Zuliani" userId="5d8035ea-da0f-4081-bdcf-3fa4d66daaa7" providerId="ADAL" clId="{4722C113-FF9D-495D-9E47-6ECF48CC02B8}" dt="2025-10-21T04:54:32.008" v="2499" actId="478"/>
          <ac:spMkLst>
            <pc:docMk/>
            <pc:sldMk cId="0" sldId="499"/>
            <ac:spMk id="126988" creationId="{DCC8CC18-FFAD-4F12-96ED-665E052400D7}"/>
          </ac:spMkLst>
        </pc:spChg>
        <pc:spChg chg="mod">
          <ac:chgData name="Elisa Zuliani" userId="5d8035ea-da0f-4081-bdcf-3fa4d66daaa7" providerId="ADAL" clId="{4722C113-FF9D-495D-9E47-6ECF48CC02B8}" dt="2025-10-21T04:54:18.082" v="2496" actId="208"/>
          <ac:spMkLst>
            <pc:docMk/>
            <pc:sldMk cId="0" sldId="499"/>
            <ac:spMk id="126991" creationId="{BD038AC8-6627-49BF-AD1B-267654705463}"/>
          </ac:spMkLst>
        </pc:spChg>
        <pc:spChg chg="mod">
          <ac:chgData name="Elisa Zuliani" userId="5d8035ea-da0f-4081-bdcf-3fa4d66daaa7" providerId="ADAL" clId="{4722C113-FF9D-495D-9E47-6ECF48CC02B8}" dt="2025-10-21T04:53:53.177" v="2490" actId="207"/>
          <ac:spMkLst>
            <pc:docMk/>
            <pc:sldMk cId="0" sldId="499"/>
            <ac:spMk id="126994" creationId="{CE8A1BE4-2CC0-47E2-B03C-D43C91D0EB8F}"/>
          </ac:spMkLst>
        </pc:spChg>
        <pc:spChg chg="mod">
          <ac:chgData name="Elisa Zuliani" userId="5d8035ea-da0f-4081-bdcf-3fa4d66daaa7" providerId="ADAL" clId="{4722C113-FF9D-495D-9E47-6ECF48CC02B8}" dt="2025-10-21T04:53:44.222" v="2488" actId="207"/>
          <ac:spMkLst>
            <pc:docMk/>
            <pc:sldMk cId="0" sldId="499"/>
            <ac:spMk id="126995" creationId="{180A0852-F0DD-460D-B898-138FDFD8A3C4}"/>
          </ac:spMkLst>
        </pc:spChg>
        <pc:spChg chg="mod">
          <ac:chgData name="Elisa Zuliani" userId="5d8035ea-da0f-4081-bdcf-3fa4d66daaa7" providerId="ADAL" clId="{4722C113-FF9D-495D-9E47-6ECF48CC02B8}" dt="2025-10-21T04:53:35.668" v="2486" actId="207"/>
          <ac:spMkLst>
            <pc:docMk/>
            <pc:sldMk cId="0" sldId="499"/>
            <ac:spMk id="766978" creationId="{167F9EE6-0235-4E87-8717-E2D3721C1C3E}"/>
          </ac:spMkLst>
        </pc:spChg>
      </pc:sldChg>
      <pc:sldChg chg="addSp delSp modSp add mod modClrScheme chgLayout">
        <pc:chgData name="Elisa Zuliani" userId="5d8035ea-da0f-4081-bdcf-3fa4d66daaa7" providerId="ADAL" clId="{4722C113-FF9D-495D-9E47-6ECF48CC02B8}" dt="2025-10-21T04:43:02.271" v="2236" actId="255"/>
        <pc:sldMkLst>
          <pc:docMk/>
          <pc:sldMk cId="0" sldId="510"/>
        </pc:sldMkLst>
        <pc:spChg chg="add mod ord">
          <ac:chgData name="Elisa Zuliani" userId="5d8035ea-da0f-4081-bdcf-3fa4d66daaa7" providerId="ADAL" clId="{4722C113-FF9D-495D-9E47-6ECF48CC02B8}" dt="2025-10-20T19:48:14.878" v="1589" actId="20577"/>
          <ac:spMkLst>
            <pc:docMk/>
            <pc:sldMk cId="0" sldId="510"/>
            <ac:spMk id="2" creationId="{4928F62D-8EF1-D720-52F2-0F466C14C97B}"/>
          </ac:spMkLst>
        </pc:spChg>
        <pc:spChg chg="mod">
          <ac:chgData name="Elisa Zuliani" userId="5d8035ea-da0f-4081-bdcf-3fa4d66daaa7" providerId="ADAL" clId="{4722C113-FF9D-495D-9E47-6ECF48CC02B8}" dt="2025-10-21T04:43:02.271" v="2236" actId="255"/>
          <ac:spMkLst>
            <pc:docMk/>
            <pc:sldMk cId="0" sldId="510"/>
            <ac:spMk id="69634" creationId="{B7F0F7D8-98BF-4270-93F4-7B295FB4752B}"/>
          </ac:spMkLst>
        </pc:spChg>
        <pc:spChg chg="del mod ord">
          <ac:chgData name="Elisa Zuliani" userId="5d8035ea-da0f-4081-bdcf-3fa4d66daaa7" providerId="ADAL" clId="{4722C113-FF9D-495D-9E47-6ECF48CC02B8}" dt="2025-10-20T19:48:21.113" v="1590" actId="478"/>
          <ac:spMkLst>
            <pc:docMk/>
            <pc:sldMk cId="0" sldId="510"/>
            <ac:spMk id="75777" creationId="{D2BDEBCF-FA70-46FD-AF7A-87E7B734DD09}"/>
          </ac:spMkLst>
        </pc:spChg>
        <pc:spChg chg="del">
          <ac:chgData name="Elisa Zuliani" userId="5d8035ea-da0f-4081-bdcf-3fa4d66daaa7" providerId="ADAL" clId="{4722C113-FF9D-495D-9E47-6ECF48CC02B8}" dt="2025-10-21T04:42:46.084" v="2234" actId="478"/>
          <ac:spMkLst>
            <pc:docMk/>
            <pc:sldMk cId="0" sldId="510"/>
            <ac:spMk id="75781" creationId="{9A807CAF-C609-4150-832D-BACF6B64E798}"/>
          </ac:spMkLst>
        </pc:spChg>
        <pc:spChg chg="del">
          <ac:chgData name="Elisa Zuliani" userId="5d8035ea-da0f-4081-bdcf-3fa4d66daaa7" providerId="ADAL" clId="{4722C113-FF9D-495D-9E47-6ECF48CC02B8}" dt="2025-10-20T19:48:25.332" v="1591" actId="478"/>
          <ac:spMkLst>
            <pc:docMk/>
            <pc:sldMk cId="0" sldId="510"/>
            <ac:spMk id="715789" creationId="{F91A590F-04ED-4D32-BDF8-11CFFAD50695}"/>
          </ac:spMkLst>
        </pc:spChg>
      </pc:sldChg>
      <pc:sldChg chg="addSp delSp modSp add mod modClrScheme chgLayout">
        <pc:chgData name="Elisa Zuliani" userId="5d8035ea-da0f-4081-bdcf-3fa4d66daaa7" providerId="ADAL" clId="{4722C113-FF9D-495D-9E47-6ECF48CC02B8}" dt="2025-10-21T04:45:38.261" v="2257" actId="478"/>
        <pc:sldMkLst>
          <pc:docMk/>
          <pc:sldMk cId="1791760458" sldId="514"/>
        </pc:sldMkLst>
        <pc:spChg chg="mod ord">
          <ac:chgData name="Elisa Zuliani" userId="5d8035ea-da0f-4081-bdcf-3fa4d66daaa7" providerId="ADAL" clId="{4722C113-FF9D-495D-9E47-6ECF48CC02B8}" dt="2025-10-20T20:01:36.046" v="1893" actId="700"/>
          <ac:spMkLst>
            <pc:docMk/>
            <pc:sldMk cId="1791760458" sldId="514"/>
            <ac:spMk id="2" creationId="{02266B7B-2156-B3D1-6AC9-50EE497934BB}"/>
          </ac:spMkLst>
        </pc:spChg>
        <pc:spChg chg="add mod ord">
          <ac:chgData name="Elisa Zuliani" userId="5d8035ea-da0f-4081-bdcf-3fa4d66daaa7" providerId="ADAL" clId="{4722C113-FF9D-495D-9E47-6ECF48CC02B8}" dt="2025-10-20T20:01:46.181" v="1925" actId="20577"/>
          <ac:spMkLst>
            <pc:docMk/>
            <pc:sldMk cId="1791760458" sldId="514"/>
            <ac:spMk id="3" creationId="{08B62F41-2DF6-CAB0-81B9-5F3CDA29287D}"/>
          </ac:spMkLst>
        </pc:spChg>
        <pc:spChg chg="mod">
          <ac:chgData name="Elisa Zuliani" userId="5d8035ea-da0f-4081-bdcf-3fa4d66daaa7" providerId="ADAL" clId="{4722C113-FF9D-495D-9E47-6ECF48CC02B8}" dt="2025-10-20T20:02:54.117" v="1936" actId="207"/>
          <ac:spMkLst>
            <pc:docMk/>
            <pc:sldMk cId="1791760458" sldId="514"/>
            <ac:spMk id="98318" creationId="{82447D93-1F5C-4054-9113-B9B749091F76}"/>
          </ac:spMkLst>
        </pc:spChg>
        <pc:spChg chg="mod">
          <ac:chgData name="Elisa Zuliani" userId="5d8035ea-da0f-4081-bdcf-3fa4d66daaa7" providerId="ADAL" clId="{4722C113-FF9D-495D-9E47-6ECF48CC02B8}" dt="2025-10-20T20:02:47.908" v="1934" actId="207"/>
          <ac:spMkLst>
            <pc:docMk/>
            <pc:sldMk cId="1791760458" sldId="514"/>
            <ac:spMk id="98319" creationId="{E8451366-A63E-49E4-9A21-E8A0CBDCD178}"/>
          </ac:spMkLst>
        </pc:spChg>
        <pc:spChg chg="mod">
          <ac:chgData name="Elisa Zuliani" userId="5d8035ea-da0f-4081-bdcf-3fa4d66daaa7" providerId="ADAL" clId="{4722C113-FF9D-495D-9E47-6ECF48CC02B8}" dt="2025-10-20T20:02:41.957" v="1932" actId="207"/>
          <ac:spMkLst>
            <pc:docMk/>
            <pc:sldMk cId="1791760458" sldId="514"/>
            <ac:spMk id="98322" creationId="{B1565EEA-866D-4FC0-BD22-37911F66FC40}"/>
          </ac:spMkLst>
        </pc:spChg>
        <pc:spChg chg="mod">
          <ac:chgData name="Elisa Zuliani" userId="5d8035ea-da0f-4081-bdcf-3fa4d66daaa7" providerId="ADAL" clId="{4722C113-FF9D-495D-9E47-6ECF48CC02B8}" dt="2025-10-20T20:02:23.303" v="1929" actId="207"/>
          <ac:spMkLst>
            <pc:docMk/>
            <pc:sldMk cId="1791760458" sldId="514"/>
            <ac:spMk id="104449" creationId="{4619FE95-931F-4091-8593-D8025FF61DA1}"/>
          </ac:spMkLst>
        </pc:spChg>
        <pc:spChg chg="mod">
          <ac:chgData name="Elisa Zuliani" userId="5d8035ea-da0f-4081-bdcf-3fa4d66daaa7" providerId="ADAL" clId="{4722C113-FF9D-495D-9E47-6ECF48CC02B8}" dt="2025-10-20T20:02:00.241" v="1927" actId="2711"/>
          <ac:spMkLst>
            <pc:docMk/>
            <pc:sldMk cId="1791760458" sldId="514"/>
            <ac:spMk id="104450" creationId="{26C5D40B-0DE3-4F8A-A72D-AD021E36D99E}"/>
          </ac:spMkLst>
        </pc:spChg>
        <pc:spChg chg="del mod ord">
          <ac:chgData name="Elisa Zuliani" userId="5d8035ea-da0f-4081-bdcf-3fa4d66daaa7" providerId="ADAL" clId="{4722C113-FF9D-495D-9E47-6ECF48CC02B8}" dt="2025-10-20T20:01:49.633" v="1926" actId="478"/>
          <ac:spMkLst>
            <pc:docMk/>
            <pc:sldMk cId="1791760458" sldId="514"/>
            <ac:spMk id="104458" creationId="{515D229A-5E15-43D3-A8C0-6E615D9A0786}"/>
          </ac:spMkLst>
        </pc:spChg>
        <pc:spChg chg="del mod">
          <ac:chgData name="Elisa Zuliani" userId="5d8035ea-da0f-4081-bdcf-3fa4d66daaa7" providerId="ADAL" clId="{4722C113-FF9D-495D-9E47-6ECF48CC02B8}" dt="2025-10-21T04:45:38.261" v="2257" actId="478"/>
          <ac:spMkLst>
            <pc:docMk/>
            <pc:sldMk cId="1791760458" sldId="514"/>
            <ac:spMk id="104460" creationId="{C8800E1E-F7EB-4686-807A-672C8E65B209}"/>
          </ac:spMkLst>
        </pc:spChg>
        <pc:spChg chg="mod">
          <ac:chgData name="Elisa Zuliani" userId="5d8035ea-da0f-4081-bdcf-3fa4d66daaa7" providerId="ADAL" clId="{4722C113-FF9D-495D-9E47-6ECF48CC02B8}" dt="2025-10-20T20:04:18.266" v="1957" actId="208"/>
          <ac:spMkLst>
            <pc:docMk/>
            <pc:sldMk cId="1791760458" sldId="514"/>
            <ac:spMk id="104461" creationId="{975E1F08-D35D-48DD-9CB2-AF24AF29382F}"/>
          </ac:spMkLst>
        </pc:spChg>
        <pc:spChg chg="mod">
          <ac:chgData name="Elisa Zuliani" userId="5d8035ea-da0f-4081-bdcf-3fa4d66daaa7" providerId="ADAL" clId="{4722C113-FF9D-495D-9E47-6ECF48CC02B8}" dt="2025-10-20T20:03:13.694" v="1940" actId="208"/>
          <ac:spMkLst>
            <pc:docMk/>
            <pc:sldMk cId="1791760458" sldId="514"/>
            <ac:spMk id="104464" creationId="{C58DF63A-6097-4996-AA08-12F64603CCEE}"/>
          </ac:spMkLst>
        </pc:spChg>
        <pc:spChg chg="mod">
          <ac:chgData name="Elisa Zuliani" userId="5d8035ea-da0f-4081-bdcf-3fa4d66daaa7" providerId="ADAL" clId="{4722C113-FF9D-495D-9E47-6ECF48CC02B8}" dt="2025-10-20T20:03:04.058" v="1938" actId="207"/>
          <ac:spMkLst>
            <pc:docMk/>
            <pc:sldMk cId="1791760458" sldId="514"/>
            <ac:spMk id="104465" creationId="{21C81E41-8FC3-40CD-A182-F7414FA2B37A}"/>
          </ac:spMkLst>
        </pc:spChg>
      </pc:sldChg>
      <pc:sldChg chg="modSp add mod setBg">
        <pc:chgData name="Elisa Zuliani" userId="5d8035ea-da0f-4081-bdcf-3fa4d66daaa7" providerId="ADAL" clId="{4722C113-FF9D-495D-9E47-6ECF48CC02B8}" dt="2025-10-21T04:59:28.831" v="2604" actId="27636"/>
        <pc:sldMkLst>
          <pc:docMk/>
          <pc:sldMk cId="3874498614" sldId="515"/>
        </pc:sldMkLst>
        <pc:spChg chg="mod">
          <ac:chgData name="Elisa Zuliani" userId="5d8035ea-da0f-4081-bdcf-3fa4d66daaa7" providerId="ADAL" clId="{4722C113-FF9D-495D-9E47-6ECF48CC02B8}" dt="2025-10-21T04:59:28.831" v="2604" actId="27636"/>
          <ac:spMkLst>
            <pc:docMk/>
            <pc:sldMk cId="3874498614" sldId="515"/>
            <ac:spMk id="164869" creationId="{97B15444-AB1C-474B-A10E-DB529FD1D255}"/>
          </ac:spMkLst>
        </pc:spChg>
      </pc:sldChg>
      <pc:sldChg chg="modSp add mod setBg">
        <pc:chgData name="Elisa Zuliani" userId="5d8035ea-da0f-4081-bdcf-3fa4d66daaa7" providerId="ADAL" clId="{4722C113-FF9D-495D-9E47-6ECF48CC02B8}" dt="2025-10-21T04:59:28.831" v="2605" actId="27636"/>
        <pc:sldMkLst>
          <pc:docMk/>
          <pc:sldMk cId="1714153237" sldId="516"/>
        </pc:sldMkLst>
        <pc:spChg chg="mod">
          <ac:chgData name="Elisa Zuliani" userId="5d8035ea-da0f-4081-bdcf-3fa4d66daaa7" providerId="ADAL" clId="{4722C113-FF9D-495D-9E47-6ECF48CC02B8}" dt="2025-10-21T04:59:28.831" v="2605" actId="27636"/>
          <ac:spMkLst>
            <pc:docMk/>
            <pc:sldMk cId="1714153237" sldId="516"/>
            <ac:spMk id="164869" creationId="{97B15444-AB1C-474B-A10E-DB529FD1D25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A013A6D-A27B-464A-8085-12C2023C33AE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9B22804-678A-4588-8318-46D4BE492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19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3">
            <a:extLst>
              <a:ext uri="{FF2B5EF4-FFF2-40B4-BE49-F238E27FC236}">
                <a16:creationId xmlns:a16="http://schemas.microsoft.com/office/drawing/2014/main" id="{4F9C2E87-2A72-4969-99D5-A21E57FD2BAB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E51082C5-3454-499D-B87B-3AC1AF388427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4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7650" name="Rectangle 7">
            <a:extLst>
              <a:ext uri="{FF2B5EF4-FFF2-40B4-BE49-F238E27FC236}">
                <a16:creationId xmlns:a16="http://schemas.microsoft.com/office/drawing/2014/main" id="{7AA6506C-0285-4B4E-A67A-831B87BB3399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4F777D7-C5E1-4084-9E54-E948485BD974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4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7651" name="Rectangle 4">
            <a:extLst>
              <a:ext uri="{FF2B5EF4-FFF2-40B4-BE49-F238E27FC236}">
                <a16:creationId xmlns:a16="http://schemas.microsoft.com/office/drawing/2014/main" id="{49C6D494-7231-43E4-B5B9-3316F07D16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2" name="Rectangle 5">
            <a:extLst>
              <a:ext uri="{FF2B5EF4-FFF2-40B4-BE49-F238E27FC236}">
                <a16:creationId xmlns:a16="http://schemas.microsoft.com/office/drawing/2014/main" id="{DD66E680-84C5-4F50-B97D-5730DFC640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3">
            <a:extLst>
              <a:ext uri="{FF2B5EF4-FFF2-40B4-BE49-F238E27FC236}">
                <a16:creationId xmlns:a16="http://schemas.microsoft.com/office/drawing/2014/main" id="{BAA437A1-1498-4AE3-8D2E-1A801504CA87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7BBA912D-9F20-4CB7-B951-000F87E1312E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21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4274" name="Rectangle 7">
            <a:extLst>
              <a:ext uri="{FF2B5EF4-FFF2-40B4-BE49-F238E27FC236}">
                <a16:creationId xmlns:a16="http://schemas.microsoft.com/office/drawing/2014/main" id="{F05947DB-D5AF-45BA-AB44-0F34F1363FDB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72D9243-986E-44F8-9F6F-EDFCE3B1A097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21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1B63BD2E-FFA5-4A49-A53C-6DA89B1CF0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327C2E5C-BABB-4015-A0A0-450D98A25D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3">
            <a:extLst>
              <a:ext uri="{FF2B5EF4-FFF2-40B4-BE49-F238E27FC236}">
                <a16:creationId xmlns:a16="http://schemas.microsoft.com/office/drawing/2014/main" id="{F4119508-9EA2-446F-AEB9-01F649BEA18A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4B8FE2C6-2482-481D-B9DA-C2971A486D3B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22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6322" name="Rectangle 7">
            <a:extLst>
              <a:ext uri="{FF2B5EF4-FFF2-40B4-BE49-F238E27FC236}">
                <a16:creationId xmlns:a16="http://schemas.microsoft.com/office/drawing/2014/main" id="{AA602EDF-6681-4697-AA49-C3ECAC5DFCAC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3A9FBB0-D694-4156-9B14-B8856180DB31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22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88ACADE0-F7A8-4681-82CB-443E742333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B677022A-2893-4FD4-8D42-969F0C5686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3">
            <a:extLst>
              <a:ext uri="{FF2B5EF4-FFF2-40B4-BE49-F238E27FC236}">
                <a16:creationId xmlns:a16="http://schemas.microsoft.com/office/drawing/2014/main" id="{5FE20A60-7A62-41A4-92C4-312C6D77B5AA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7ACBF14F-DCAB-4A84-B81C-5FCE162D5C05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23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8370" name="Rectangle 7">
            <a:extLst>
              <a:ext uri="{FF2B5EF4-FFF2-40B4-BE49-F238E27FC236}">
                <a16:creationId xmlns:a16="http://schemas.microsoft.com/office/drawing/2014/main" id="{A88CF66B-77BD-4536-B60B-1766B8A680C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216A470-B343-4CDE-B378-007C527660B7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23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C291F610-7F55-4E4C-9947-E0164B47E9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E5977D98-DC93-430C-93A6-22A9651533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3">
            <a:extLst>
              <a:ext uri="{FF2B5EF4-FFF2-40B4-BE49-F238E27FC236}">
                <a16:creationId xmlns:a16="http://schemas.microsoft.com/office/drawing/2014/main" id="{EFD1A4AC-CABC-46E4-A304-EFB8D0AB5BE3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4CC6263E-6042-4B6E-A865-58CEFDBB53C5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24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0418" name="Rectangle 7">
            <a:extLst>
              <a:ext uri="{FF2B5EF4-FFF2-40B4-BE49-F238E27FC236}">
                <a16:creationId xmlns:a16="http://schemas.microsoft.com/office/drawing/2014/main" id="{145FE08A-4CD4-4A28-90FB-395ABC3550B7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DA45F24-7F73-45E3-84B2-827141A42EF4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24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86ABE7D8-1E48-4006-AE54-5E2638A1A6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0A314F9E-4A31-488D-80C7-C46CBEC53A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3">
            <a:extLst>
              <a:ext uri="{FF2B5EF4-FFF2-40B4-BE49-F238E27FC236}">
                <a16:creationId xmlns:a16="http://schemas.microsoft.com/office/drawing/2014/main" id="{8265D1D1-1456-48B0-96EB-7C50F2B48AB5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DE8ACA02-D34E-4DF8-BD6B-F96C865EDCC2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25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2466" name="Rectangle 7">
            <a:extLst>
              <a:ext uri="{FF2B5EF4-FFF2-40B4-BE49-F238E27FC236}">
                <a16:creationId xmlns:a16="http://schemas.microsoft.com/office/drawing/2014/main" id="{36F55959-8E09-4735-9FF5-DE85E7C6AE39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C7BB2AD-C840-420C-B8B6-BA305735955B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25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2467" name="Rectangle 4">
            <a:extLst>
              <a:ext uri="{FF2B5EF4-FFF2-40B4-BE49-F238E27FC236}">
                <a16:creationId xmlns:a16="http://schemas.microsoft.com/office/drawing/2014/main" id="{D07421B2-2FC3-4684-B510-D2A010784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8" name="Rectangle 5">
            <a:extLst>
              <a:ext uri="{FF2B5EF4-FFF2-40B4-BE49-F238E27FC236}">
                <a16:creationId xmlns:a16="http://schemas.microsoft.com/office/drawing/2014/main" id="{11A125E1-9349-424D-A3A0-7B9DAECC31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3">
            <a:extLst>
              <a:ext uri="{FF2B5EF4-FFF2-40B4-BE49-F238E27FC236}">
                <a16:creationId xmlns:a16="http://schemas.microsoft.com/office/drawing/2014/main" id="{DBD6D98B-8FA3-4AEC-9443-108A85C9950B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93CB276A-AFF6-43D5-8CDA-45F3C7EA6130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26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4514" name="Rectangle 7">
            <a:extLst>
              <a:ext uri="{FF2B5EF4-FFF2-40B4-BE49-F238E27FC236}">
                <a16:creationId xmlns:a16="http://schemas.microsoft.com/office/drawing/2014/main" id="{DEAE0FED-DB84-41F7-B9CB-1969B9B729F6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4E1D315-6F4D-4691-836E-680C1C7E97D1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26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4515" name="Rectangle 6">
            <a:extLst>
              <a:ext uri="{FF2B5EF4-FFF2-40B4-BE49-F238E27FC236}">
                <a16:creationId xmlns:a16="http://schemas.microsoft.com/office/drawing/2014/main" id="{2EED77B3-1BFD-4653-A479-A0D06584A2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7">
            <a:extLst>
              <a:ext uri="{FF2B5EF4-FFF2-40B4-BE49-F238E27FC236}">
                <a16:creationId xmlns:a16="http://schemas.microsoft.com/office/drawing/2014/main" id="{E6648D9A-530E-4134-9D6D-CDCEC56C80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3">
            <a:extLst>
              <a:ext uri="{FF2B5EF4-FFF2-40B4-BE49-F238E27FC236}">
                <a16:creationId xmlns:a16="http://schemas.microsoft.com/office/drawing/2014/main" id="{E71AA946-ED03-468E-99E4-64906D5210B1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51A82974-53CB-4CC8-8D9F-AE364BB35C40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27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6562" name="Rectangle 7">
            <a:extLst>
              <a:ext uri="{FF2B5EF4-FFF2-40B4-BE49-F238E27FC236}">
                <a16:creationId xmlns:a16="http://schemas.microsoft.com/office/drawing/2014/main" id="{33B67389-F558-443B-B249-24C5C54DF872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3D3F34D-5640-4303-995D-C689E5327BD7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27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6563" name="Rectangle 4">
            <a:extLst>
              <a:ext uri="{FF2B5EF4-FFF2-40B4-BE49-F238E27FC236}">
                <a16:creationId xmlns:a16="http://schemas.microsoft.com/office/drawing/2014/main" id="{95ACD6A4-96AA-4A78-8E57-DD003358D6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4" name="Rectangle 5">
            <a:extLst>
              <a:ext uri="{FF2B5EF4-FFF2-40B4-BE49-F238E27FC236}">
                <a16:creationId xmlns:a16="http://schemas.microsoft.com/office/drawing/2014/main" id="{536226BB-5732-4C2C-BBDE-D7B647EB3A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3">
            <a:extLst>
              <a:ext uri="{FF2B5EF4-FFF2-40B4-BE49-F238E27FC236}">
                <a16:creationId xmlns:a16="http://schemas.microsoft.com/office/drawing/2014/main" id="{9076FA3F-50E9-4D43-A776-E9632DBF3DDD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249A9CCB-B1F5-4ED6-87D2-8CF2989B4943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28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8610" name="Rectangle 7">
            <a:extLst>
              <a:ext uri="{FF2B5EF4-FFF2-40B4-BE49-F238E27FC236}">
                <a16:creationId xmlns:a16="http://schemas.microsoft.com/office/drawing/2014/main" id="{4278DC70-75A4-41CC-A6A3-CCA789A2FF67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142A7D1-2167-4AB6-A95F-13FDBFB5441F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28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8611" name="Rectangle 4">
            <a:extLst>
              <a:ext uri="{FF2B5EF4-FFF2-40B4-BE49-F238E27FC236}">
                <a16:creationId xmlns:a16="http://schemas.microsoft.com/office/drawing/2014/main" id="{CED1A264-8E87-4C08-B5C5-AC23903E2B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2" name="Rectangle 5">
            <a:extLst>
              <a:ext uri="{FF2B5EF4-FFF2-40B4-BE49-F238E27FC236}">
                <a16:creationId xmlns:a16="http://schemas.microsoft.com/office/drawing/2014/main" id="{C3A6BAEE-A943-43EC-B836-B2538B050E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3">
            <a:extLst>
              <a:ext uri="{FF2B5EF4-FFF2-40B4-BE49-F238E27FC236}">
                <a16:creationId xmlns:a16="http://schemas.microsoft.com/office/drawing/2014/main" id="{7C95A479-CD63-49E7-9076-9903D96F1911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1A41B181-7BD9-415D-A4BD-46B3B757FCE6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29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0658" name="Rectangle 7">
            <a:extLst>
              <a:ext uri="{FF2B5EF4-FFF2-40B4-BE49-F238E27FC236}">
                <a16:creationId xmlns:a16="http://schemas.microsoft.com/office/drawing/2014/main" id="{5C686C0D-94DD-4911-82AD-5F7D7CA6106E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457D26D-949B-46D8-93E3-2F5309F65A95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29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0659" name="Rectangle 4">
            <a:extLst>
              <a:ext uri="{FF2B5EF4-FFF2-40B4-BE49-F238E27FC236}">
                <a16:creationId xmlns:a16="http://schemas.microsoft.com/office/drawing/2014/main" id="{AF40F190-98DB-4C75-993D-124D0D7A28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60" name="Rectangle 5">
            <a:extLst>
              <a:ext uri="{FF2B5EF4-FFF2-40B4-BE49-F238E27FC236}">
                <a16:creationId xmlns:a16="http://schemas.microsoft.com/office/drawing/2014/main" id="{81009B2F-4C9B-4280-8C68-6C1ACCF08C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3">
            <a:extLst>
              <a:ext uri="{FF2B5EF4-FFF2-40B4-BE49-F238E27FC236}">
                <a16:creationId xmlns:a16="http://schemas.microsoft.com/office/drawing/2014/main" id="{E56A3188-004F-47D5-AF71-EF49A6865C5C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425F8B60-B49E-4B24-B96A-E329DE584500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30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2706" name="Rectangle 7">
            <a:extLst>
              <a:ext uri="{FF2B5EF4-FFF2-40B4-BE49-F238E27FC236}">
                <a16:creationId xmlns:a16="http://schemas.microsoft.com/office/drawing/2014/main" id="{9DE83DD6-E8E9-4078-81AE-D26E18C6EC89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E3140FD-3E4C-4B32-A7BE-D09F9A28DFAE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30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2707" name="Rectangle 4">
            <a:extLst>
              <a:ext uri="{FF2B5EF4-FFF2-40B4-BE49-F238E27FC236}">
                <a16:creationId xmlns:a16="http://schemas.microsoft.com/office/drawing/2014/main" id="{25849526-305F-4B03-A8E7-14261B6BD3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8" name="Rectangle 5">
            <a:extLst>
              <a:ext uri="{FF2B5EF4-FFF2-40B4-BE49-F238E27FC236}">
                <a16:creationId xmlns:a16="http://schemas.microsoft.com/office/drawing/2014/main" id="{BB1F6D7C-106A-44F7-8E38-0577253E25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3">
            <a:extLst>
              <a:ext uri="{FF2B5EF4-FFF2-40B4-BE49-F238E27FC236}">
                <a16:creationId xmlns:a16="http://schemas.microsoft.com/office/drawing/2014/main" id="{3A868B41-4532-411D-B300-B353FB7ACFA7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4D2DF986-CE3C-4445-AAB2-A52410560BBC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5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9698" name="Rectangle 7">
            <a:extLst>
              <a:ext uri="{FF2B5EF4-FFF2-40B4-BE49-F238E27FC236}">
                <a16:creationId xmlns:a16="http://schemas.microsoft.com/office/drawing/2014/main" id="{D8DA6029-A2F2-4157-B1C4-544C8EA105AC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179D2D3-9B18-42BD-A168-58FEF555EBAD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5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9699" name="Rectangle 4">
            <a:extLst>
              <a:ext uri="{FF2B5EF4-FFF2-40B4-BE49-F238E27FC236}">
                <a16:creationId xmlns:a16="http://schemas.microsoft.com/office/drawing/2014/main" id="{88784F90-8107-49AA-B95A-5E6616CC77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0" name="Rectangle 5">
            <a:extLst>
              <a:ext uri="{FF2B5EF4-FFF2-40B4-BE49-F238E27FC236}">
                <a16:creationId xmlns:a16="http://schemas.microsoft.com/office/drawing/2014/main" id="{A228B9A7-86B3-4C1B-9576-0049381B88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3">
            <a:extLst>
              <a:ext uri="{FF2B5EF4-FFF2-40B4-BE49-F238E27FC236}">
                <a16:creationId xmlns:a16="http://schemas.microsoft.com/office/drawing/2014/main" id="{F6286840-4A37-4AD1-9A45-9D4D5ADC67CF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A2179D4A-B498-44A9-A367-47A1564DE73C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31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4754" name="Rectangle 7">
            <a:extLst>
              <a:ext uri="{FF2B5EF4-FFF2-40B4-BE49-F238E27FC236}">
                <a16:creationId xmlns:a16="http://schemas.microsoft.com/office/drawing/2014/main" id="{4A5F7B42-B629-4219-B5BF-46A98F77207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DECB39D-7980-4DE1-8C82-A2930EA0A6F6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31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4755" name="Rectangle 4">
            <a:extLst>
              <a:ext uri="{FF2B5EF4-FFF2-40B4-BE49-F238E27FC236}">
                <a16:creationId xmlns:a16="http://schemas.microsoft.com/office/drawing/2014/main" id="{6D9B1CA1-D4F5-48D8-8CC6-80E986472A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6" name="Rectangle 5">
            <a:extLst>
              <a:ext uri="{FF2B5EF4-FFF2-40B4-BE49-F238E27FC236}">
                <a16:creationId xmlns:a16="http://schemas.microsoft.com/office/drawing/2014/main" id="{38C7888C-3E2D-4B3C-A56D-416500943B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3">
            <a:extLst>
              <a:ext uri="{FF2B5EF4-FFF2-40B4-BE49-F238E27FC236}">
                <a16:creationId xmlns:a16="http://schemas.microsoft.com/office/drawing/2014/main" id="{A612A989-DD53-4D49-8BC0-11E91B37291C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33137532-F7D7-4745-9452-CA599ED726F2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32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6802" name="Rectangle 7">
            <a:extLst>
              <a:ext uri="{FF2B5EF4-FFF2-40B4-BE49-F238E27FC236}">
                <a16:creationId xmlns:a16="http://schemas.microsoft.com/office/drawing/2014/main" id="{FB387B57-E83B-4092-AD6F-EFE58629277B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E0B3C3A-E3E5-4BC9-9AB4-88854D8752AE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32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6803" name="Rectangle 4">
            <a:extLst>
              <a:ext uri="{FF2B5EF4-FFF2-40B4-BE49-F238E27FC236}">
                <a16:creationId xmlns:a16="http://schemas.microsoft.com/office/drawing/2014/main" id="{6FD3950C-4874-46D2-9601-0ABACAD355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4" name="Rectangle 5">
            <a:extLst>
              <a:ext uri="{FF2B5EF4-FFF2-40B4-BE49-F238E27FC236}">
                <a16:creationId xmlns:a16="http://schemas.microsoft.com/office/drawing/2014/main" id="{4092B8FD-CFD8-410B-BD57-266E4B8076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3">
            <a:extLst>
              <a:ext uri="{FF2B5EF4-FFF2-40B4-BE49-F238E27FC236}">
                <a16:creationId xmlns:a16="http://schemas.microsoft.com/office/drawing/2014/main" id="{AD5718BD-DFCB-4E8A-A628-5ADCE20ED778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1E515A7B-86C4-49CA-A225-C12086F57849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33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99330" name="Rectangle 7">
            <a:extLst>
              <a:ext uri="{FF2B5EF4-FFF2-40B4-BE49-F238E27FC236}">
                <a16:creationId xmlns:a16="http://schemas.microsoft.com/office/drawing/2014/main" id="{1CC92DC8-3F7B-446C-818E-CF223EB07D4A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B365E68-844B-4FD6-BA8C-61F75F064565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33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2CBAE1B8-1548-474C-A5D4-EEABE6748D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30DA7727-1E3B-41E1-A1EE-3A33D8F5F3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3">
            <a:extLst>
              <a:ext uri="{FF2B5EF4-FFF2-40B4-BE49-F238E27FC236}">
                <a16:creationId xmlns:a16="http://schemas.microsoft.com/office/drawing/2014/main" id="{8F35AC27-011C-4045-88E5-A0C8C5CFFB7C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08DF9DF9-2E85-48B3-8147-3779DB65BC53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34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1378" name="Rectangle 7">
            <a:extLst>
              <a:ext uri="{FF2B5EF4-FFF2-40B4-BE49-F238E27FC236}">
                <a16:creationId xmlns:a16="http://schemas.microsoft.com/office/drawing/2014/main" id="{CAD594DD-79AC-4DA5-905B-9B8E60283241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6709786-DA91-4ECB-B215-787991D4AFB1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34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1379" name="Rectangle 4">
            <a:extLst>
              <a:ext uri="{FF2B5EF4-FFF2-40B4-BE49-F238E27FC236}">
                <a16:creationId xmlns:a16="http://schemas.microsoft.com/office/drawing/2014/main" id="{80C2C9A8-874E-4D1E-8E3B-96E9D1068B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80" name="Rectangle 5">
            <a:extLst>
              <a:ext uri="{FF2B5EF4-FFF2-40B4-BE49-F238E27FC236}">
                <a16:creationId xmlns:a16="http://schemas.microsoft.com/office/drawing/2014/main" id="{F54C644F-177F-4A48-8AA0-14681C62EF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3">
            <a:extLst>
              <a:ext uri="{FF2B5EF4-FFF2-40B4-BE49-F238E27FC236}">
                <a16:creationId xmlns:a16="http://schemas.microsoft.com/office/drawing/2014/main" id="{91F98899-529C-4CDB-83E7-B802217C6B84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84CAC351-76FD-4D5F-A042-EFFEFCE0DA47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35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3426" name="Rectangle 7">
            <a:extLst>
              <a:ext uri="{FF2B5EF4-FFF2-40B4-BE49-F238E27FC236}">
                <a16:creationId xmlns:a16="http://schemas.microsoft.com/office/drawing/2014/main" id="{867628FC-0840-4D6A-BF26-57201556259B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864AC3B-A4F3-4784-939A-DD9B9A254131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35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3427" name="Rectangle 4">
            <a:extLst>
              <a:ext uri="{FF2B5EF4-FFF2-40B4-BE49-F238E27FC236}">
                <a16:creationId xmlns:a16="http://schemas.microsoft.com/office/drawing/2014/main" id="{01945061-CF94-4BA8-923E-F2620D7143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8" name="Rectangle 5">
            <a:extLst>
              <a:ext uri="{FF2B5EF4-FFF2-40B4-BE49-F238E27FC236}">
                <a16:creationId xmlns:a16="http://schemas.microsoft.com/office/drawing/2014/main" id="{2796F295-631F-4E3C-835C-701E850533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3">
            <a:extLst>
              <a:ext uri="{FF2B5EF4-FFF2-40B4-BE49-F238E27FC236}">
                <a16:creationId xmlns:a16="http://schemas.microsoft.com/office/drawing/2014/main" id="{6BAE995C-AC40-4371-B2C2-C7AF01FB3A11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16ACF608-3873-4635-9653-DC5D80874454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36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5474" name="Rectangle 7">
            <a:extLst>
              <a:ext uri="{FF2B5EF4-FFF2-40B4-BE49-F238E27FC236}">
                <a16:creationId xmlns:a16="http://schemas.microsoft.com/office/drawing/2014/main" id="{06CBCB5A-7BF6-4EE3-AAA6-4B015801A131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F7FC920-962A-4C56-AFF8-904A6E74381A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36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5475" name="Rectangle 4">
            <a:extLst>
              <a:ext uri="{FF2B5EF4-FFF2-40B4-BE49-F238E27FC236}">
                <a16:creationId xmlns:a16="http://schemas.microsoft.com/office/drawing/2014/main" id="{9CE69993-4419-4521-A648-C9CE452123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6" name="Rectangle 5">
            <a:extLst>
              <a:ext uri="{FF2B5EF4-FFF2-40B4-BE49-F238E27FC236}">
                <a16:creationId xmlns:a16="http://schemas.microsoft.com/office/drawing/2014/main" id="{3F606C60-29CB-49C3-89B7-1BE39F1DC1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3">
            <a:extLst>
              <a:ext uri="{FF2B5EF4-FFF2-40B4-BE49-F238E27FC236}">
                <a16:creationId xmlns:a16="http://schemas.microsoft.com/office/drawing/2014/main" id="{6BAE995C-AC40-4371-B2C2-C7AF01FB3A11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16ACF608-3873-4635-9653-DC5D80874454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37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5474" name="Rectangle 7">
            <a:extLst>
              <a:ext uri="{FF2B5EF4-FFF2-40B4-BE49-F238E27FC236}">
                <a16:creationId xmlns:a16="http://schemas.microsoft.com/office/drawing/2014/main" id="{06CBCB5A-7BF6-4EE3-AAA6-4B015801A131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F7FC920-962A-4C56-AFF8-904A6E74381A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37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5475" name="Rectangle 4">
            <a:extLst>
              <a:ext uri="{FF2B5EF4-FFF2-40B4-BE49-F238E27FC236}">
                <a16:creationId xmlns:a16="http://schemas.microsoft.com/office/drawing/2014/main" id="{9CE69993-4419-4521-A648-C9CE452123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6" name="Rectangle 5">
            <a:extLst>
              <a:ext uri="{FF2B5EF4-FFF2-40B4-BE49-F238E27FC236}">
                <a16:creationId xmlns:a16="http://schemas.microsoft.com/office/drawing/2014/main" id="{3F606C60-29CB-49C3-89B7-1BE39F1DC1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8715279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3">
            <a:extLst>
              <a:ext uri="{FF2B5EF4-FFF2-40B4-BE49-F238E27FC236}">
                <a16:creationId xmlns:a16="http://schemas.microsoft.com/office/drawing/2014/main" id="{B28B43B2-F5AD-4B9B-B5D0-BCD7D36C37E2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D4DE7D38-B763-451A-851F-7C40C4D4855B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38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7522" name="Rectangle 7">
            <a:extLst>
              <a:ext uri="{FF2B5EF4-FFF2-40B4-BE49-F238E27FC236}">
                <a16:creationId xmlns:a16="http://schemas.microsoft.com/office/drawing/2014/main" id="{8721E95E-5DBC-43D9-8BEC-A96793350AAA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2AD81B9-6889-46FC-81AE-612EB1158ACA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38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7523" name="Rectangle 4">
            <a:extLst>
              <a:ext uri="{FF2B5EF4-FFF2-40B4-BE49-F238E27FC236}">
                <a16:creationId xmlns:a16="http://schemas.microsoft.com/office/drawing/2014/main" id="{6EF94442-CF5B-498F-B8B1-7D7F70C731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4" name="Rectangle 5">
            <a:extLst>
              <a:ext uri="{FF2B5EF4-FFF2-40B4-BE49-F238E27FC236}">
                <a16:creationId xmlns:a16="http://schemas.microsoft.com/office/drawing/2014/main" id="{0E41C4C6-5A02-4271-BADD-651F38AC50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3">
            <a:extLst>
              <a:ext uri="{FF2B5EF4-FFF2-40B4-BE49-F238E27FC236}">
                <a16:creationId xmlns:a16="http://schemas.microsoft.com/office/drawing/2014/main" id="{AA3EE0B6-70F5-4FAF-9EE9-FA932E428A9A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B72883CA-2135-473A-98FA-BE18211A74CB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39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1858" name="Rectangle 7">
            <a:extLst>
              <a:ext uri="{FF2B5EF4-FFF2-40B4-BE49-F238E27FC236}">
                <a16:creationId xmlns:a16="http://schemas.microsoft.com/office/drawing/2014/main" id="{E342E8C8-9D04-4A66-B7E3-392234068F2F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F21F7D1-630C-402B-8500-F3BFB752C7B1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39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1859" name="Rectangle 4">
            <a:extLst>
              <a:ext uri="{FF2B5EF4-FFF2-40B4-BE49-F238E27FC236}">
                <a16:creationId xmlns:a16="http://schemas.microsoft.com/office/drawing/2014/main" id="{13F0F398-7638-4B74-97AE-5A3C558447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60" name="Rectangle 5">
            <a:extLst>
              <a:ext uri="{FF2B5EF4-FFF2-40B4-BE49-F238E27FC236}">
                <a16:creationId xmlns:a16="http://schemas.microsoft.com/office/drawing/2014/main" id="{FD660153-3097-402F-9A3D-4FF2387F85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3">
            <a:extLst>
              <a:ext uri="{FF2B5EF4-FFF2-40B4-BE49-F238E27FC236}">
                <a16:creationId xmlns:a16="http://schemas.microsoft.com/office/drawing/2014/main" id="{2D58B190-29C6-49D3-B777-D365BA19DF4B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577F96A2-943C-412D-8429-7C78657B5704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40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3906" name="Rectangle 7">
            <a:extLst>
              <a:ext uri="{FF2B5EF4-FFF2-40B4-BE49-F238E27FC236}">
                <a16:creationId xmlns:a16="http://schemas.microsoft.com/office/drawing/2014/main" id="{FECB8E31-7E98-45BD-8E2B-B0E443DEE782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4CDC693-F19A-4909-9ABA-9EAAFBC18013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40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3907" name="Rectangle 6">
            <a:extLst>
              <a:ext uri="{FF2B5EF4-FFF2-40B4-BE49-F238E27FC236}">
                <a16:creationId xmlns:a16="http://schemas.microsoft.com/office/drawing/2014/main" id="{8E999077-2931-4411-BAFF-603C494E1F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8" name="Rectangle 7">
            <a:extLst>
              <a:ext uri="{FF2B5EF4-FFF2-40B4-BE49-F238E27FC236}">
                <a16:creationId xmlns:a16="http://schemas.microsoft.com/office/drawing/2014/main" id="{10A4FC74-3968-4127-AD54-6D0AB6DF0A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3">
            <a:extLst>
              <a:ext uri="{FF2B5EF4-FFF2-40B4-BE49-F238E27FC236}">
                <a16:creationId xmlns:a16="http://schemas.microsoft.com/office/drawing/2014/main" id="{506211B8-4416-4031-80C5-5FAF14724B93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AE68D622-288E-4331-B127-FE75D4351F8C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12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9938" name="Rectangle 7">
            <a:extLst>
              <a:ext uri="{FF2B5EF4-FFF2-40B4-BE49-F238E27FC236}">
                <a16:creationId xmlns:a16="http://schemas.microsoft.com/office/drawing/2014/main" id="{3F43E910-AA95-49E9-A328-E26B3693F19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F6BE29E-78B5-4696-A556-7609822E346F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12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9E06B062-E3D9-4BC7-90D6-5F58A87488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6E198DBF-225D-4BAB-8890-B32ECFA54F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3">
            <a:extLst>
              <a:ext uri="{FF2B5EF4-FFF2-40B4-BE49-F238E27FC236}">
                <a16:creationId xmlns:a16="http://schemas.microsoft.com/office/drawing/2014/main" id="{CAFEDFA2-4625-4922-950D-A983FDD5F367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79D5CEB3-F1FF-4138-A3F1-2B0B3F4D911B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41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5954" name="Rectangle 7">
            <a:extLst>
              <a:ext uri="{FF2B5EF4-FFF2-40B4-BE49-F238E27FC236}">
                <a16:creationId xmlns:a16="http://schemas.microsoft.com/office/drawing/2014/main" id="{BE7B8FF1-6BD4-4964-AD42-3D35AC654691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4B0C7FC-1478-4E99-B05A-D034247F1BFF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41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5955" name="Rectangle 6">
            <a:extLst>
              <a:ext uri="{FF2B5EF4-FFF2-40B4-BE49-F238E27FC236}">
                <a16:creationId xmlns:a16="http://schemas.microsoft.com/office/drawing/2014/main" id="{B02C9816-063C-4024-A391-A8AF7FA262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6" name="Rectangle 7">
            <a:extLst>
              <a:ext uri="{FF2B5EF4-FFF2-40B4-BE49-F238E27FC236}">
                <a16:creationId xmlns:a16="http://schemas.microsoft.com/office/drawing/2014/main" id="{70966B47-B69D-41EA-9273-0541226BDF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3">
            <a:extLst>
              <a:ext uri="{FF2B5EF4-FFF2-40B4-BE49-F238E27FC236}">
                <a16:creationId xmlns:a16="http://schemas.microsoft.com/office/drawing/2014/main" id="{C0B13C94-BBCC-4CBF-8998-C18E6559004F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2E552EA2-D768-4C3E-BD24-BF741D9CA307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42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8002" name="Rectangle 7">
            <a:extLst>
              <a:ext uri="{FF2B5EF4-FFF2-40B4-BE49-F238E27FC236}">
                <a16:creationId xmlns:a16="http://schemas.microsoft.com/office/drawing/2014/main" id="{DA05AF12-CD2E-4E9F-BA4F-CBEC63165467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523000F-5940-4871-9812-E212865D41F1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42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8003" name="Rectangle 6">
            <a:extLst>
              <a:ext uri="{FF2B5EF4-FFF2-40B4-BE49-F238E27FC236}">
                <a16:creationId xmlns:a16="http://schemas.microsoft.com/office/drawing/2014/main" id="{5D8FEEF3-3FEB-4C3F-8C55-6060F095E7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4" name="Rectangle 7">
            <a:extLst>
              <a:ext uri="{FF2B5EF4-FFF2-40B4-BE49-F238E27FC236}">
                <a16:creationId xmlns:a16="http://schemas.microsoft.com/office/drawing/2014/main" id="{2AFC0718-2875-4BD3-9C83-6A0707FB0B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3">
            <a:extLst>
              <a:ext uri="{FF2B5EF4-FFF2-40B4-BE49-F238E27FC236}">
                <a16:creationId xmlns:a16="http://schemas.microsoft.com/office/drawing/2014/main" id="{7D4585D3-8761-49D7-8DAD-744A1F66E53A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CDEDAE93-E7D6-45D0-8CCF-4D5FE8AD81FC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43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0050" name="Rectangle 7">
            <a:extLst>
              <a:ext uri="{FF2B5EF4-FFF2-40B4-BE49-F238E27FC236}">
                <a16:creationId xmlns:a16="http://schemas.microsoft.com/office/drawing/2014/main" id="{C5A509E8-4073-4B47-92FF-7B1535A982D2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94FE9C4-C830-412D-AEBF-79D0ADDCC3D5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43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0051" name="Rectangle 4">
            <a:extLst>
              <a:ext uri="{FF2B5EF4-FFF2-40B4-BE49-F238E27FC236}">
                <a16:creationId xmlns:a16="http://schemas.microsoft.com/office/drawing/2014/main" id="{EF6CCE47-1969-4444-B039-4AD70257AD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2" name="Rectangle 5">
            <a:extLst>
              <a:ext uri="{FF2B5EF4-FFF2-40B4-BE49-F238E27FC236}">
                <a16:creationId xmlns:a16="http://schemas.microsoft.com/office/drawing/2014/main" id="{E591B8BD-0754-4FF9-87BB-329FFC2F3A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3">
            <a:extLst>
              <a:ext uri="{FF2B5EF4-FFF2-40B4-BE49-F238E27FC236}">
                <a16:creationId xmlns:a16="http://schemas.microsoft.com/office/drawing/2014/main" id="{1AE35B1D-FF01-4325-BD92-A5F18FDE2BA9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DF5D77F8-CBF7-4B12-A65F-97D75F53AD6A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45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6434" name="Rectangle 7">
            <a:extLst>
              <a:ext uri="{FF2B5EF4-FFF2-40B4-BE49-F238E27FC236}">
                <a16:creationId xmlns:a16="http://schemas.microsoft.com/office/drawing/2014/main" id="{BA70282C-7BA8-4F68-BF07-BDABE74C8F1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4F4CE47-F52E-4E4D-8782-54CA3B0ABD68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45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6435" name="Rectangle 2">
            <a:extLst>
              <a:ext uri="{FF2B5EF4-FFF2-40B4-BE49-F238E27FC236}">
                <a16:creationId xmlns:a16="http://schemas.microsoft.com/office/drawing/2014/main" id="{6D3062FE-921F-46E6-B442-876ABDED85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6" name="Rectangle 3">
            <a:extLst>
              <a:ext uri="{FF2B5EF4-FFF2-40B4-BE49-F238E27FC236}">
                <a16:creationId xmlns:a16="http://schemas.microsoft.com/office/drawing/2014/main" id="{B11F3CD8-D367-4053-AC0D-15D1DC6304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3">
            <a:extLst>
              <a:ext uri="{FF2B5EF4-FFF2-40B4-BE49-F238E27FC236}">
                <a16:creationId xmlns:a16="http://schemas.microsoft.com/office/drawing/2014/main" id="{E9F8D013-5C78-4268-9B9F-582EFFFE3E71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6952B76B-6406-4B3B-8F7E-B82EE3F19601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46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8482" name="Rectangle 7">
            <a:extLst>
              <a:ext uri="{FF2B5EF4-FFF2-40B4-BE49-F238E27FC236}">
                <a16:creationId xmlns:a16="http://schemas.microsoft.com/office/drawing/2014/main" id="{7F0BF4C9-5D72-4F70-91EA-6E164B85E49B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B88C926-13DC-4CC4-B907-154080655BC3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46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id="{98C509A3-D2AC-4E65-A4BA-4A8C1DE111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EFC1ED6C-1A4C-4807-A2CC-26773D25D0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3">
            <a:extLst>
              <a:ext uri="{FF2B5EF4-FFF2-40B4-BE49-F238E27FC236}">
                <a16:creationId xmlns:a16="http://schemas.microsoft.com/office/drawing/2014/main" id="{2D3B7DB7-18E2-4F2C-8300-DDF8E9CE1FC1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47D09ED8-F854-4E0E-9B11-0708A6470E45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47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0530" name="Rectangle 7">
            <a:extLst>
              <a:ext uri="{FF2B5EF4-FFF2-40B4-BE49-F238E27FC236}">
                <a16:creationId xmlns:a16="http://schemas.microsoft.com/office/drawing/2014/main" id="{EABC3720-ED4B-4F96-A333-ABE9008E9F1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C77727A-C8A2-4960-AFB7-C209DAC1FF7A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47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0531" name="Rectangle 2">
            <a:extLst>
              <a:ext uri="{FF2B5EF4-FFF2-40B4-BE49-F238E27FC236}">
                <a16:creationId xmlns:a16="http://schemas.microsoft.com/office/drawing/2014/main" id="{84055A5C-98D6-4750-9C0F-336CD7EB3A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2" name="Rectangle 3">
            <a:extLst>
              <a:ext uri="{FF2B5EF4-FFF2-40B4-BE49-F238E27FC236}">
                <a16:creationId xmlns:a16="http://schemas.microsoft.com/office/drawing/2014/main" id="{5F987AB7-B5C6-456E-85EF-B85726D9FB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3">
            <a:extLst>
              <a:ext uri="{FF2B5EF4-FFF2-40B4-BE49-F238E27FC236}">
                <a16:creationId xmlns:a16="http://schemas.microsoft.com/office/drawing/2014/main" id="{5F55C853-6F3B-4ED3-8EA0-33E2843E2CBC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3777FC1D-C6A9-4700-BB1D-C9335F27E324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48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2578" name="Rectangle 7">
            <a:extLst>
              <a:ext uri="{FF2B5EF4-FFF2-40B4-BE49-F238E27FC236}">
                <a16:creationId xmlns:a16="http://schemas.microsoft.com/office/drawing/2014/main" id="{514959F5-D44C-4C33-8B06-D8B3FADAC062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C106C27-E2E8-4A1F-8594-7C0B0CA8D4A9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48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id="{D2E0205B-E8C8-41B0-80F6-C9A1A226A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80" name="Rectangle 3">
            <a:extLst>
              <a:ext uri="{FF2B5EF4-FFF2-40B4-BE49-F238E27FC236}">
                <a16:creationId xmlns:a16="http://schemas.microsoft.com/office/drawing/2014/main" id="{D098BF0A-1E30-4B57-88AD-263AB8CD72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3">
            <a:extLst>
              <a:ext uri="{FF2B5EF4-FFF2-40B4-BE49-F238E27FC236}">
                <a16:creationId xmlns:a16="http://schemas.microsoft.com/office/drawing/2014/main" id="{AA777623-2BFF-4330-BFAB-F16BA01BBA63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1CFD7436-5345-4CB8-8C43-0F3108F816A4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49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4626" name="Rectangle 7">
            <a:extLst>
              <a:ext uri="{FF2B5EF4-FFF2-40B4-BE49-F238E27FC236}">
                <a16:creationId xmlns:a16="http://schemas.microsoft.com/office/drawing/2014/main" id="{B137A2A7-6518-45A1-B423-069B702B8B0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A47A264-5386-4942-B65F-1A0558EA9D3F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49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4627" name="Rectangle 2">
            <a:extLst>
              <a:ext uri="{FF2B5EF4-FFF2-40B4-BE49-F238E27FC236}">
                <a16:creationId xmlns:a16="http://schemas.microsoft.com/office/drawing/2014/main" id="{647C6E0F-65F7-48F9-8105-9961A78CB2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8" name="Rectangle 3">
            <a:extLst>
              <a:ext uri="{FF2B5EF4-FFF2-40B4-BE49-F238E27FC236}">
                <a16:creationId xmlns:a16="http://schemas.microsoft.com/office/drawing/2014/main" id="{4BB7642E-A97B-4836-91D9-4DAEF53D40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Rectangle 3">
            <a:extLst>
              <a:ext uri="{FF2B5EF4-FFF2-40B4-BE49-F238E27FC236}">
                <a16:creationId xmlns:a16="http://schemas.microsoft.com/office/drawing/2014/main" id="{D933C37A-7BC5-41EE-9008-4A9217851393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1BE356A9-D578-4622-9F69-839B8ACA5054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51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7698" name="Rectangle 7">
            <a:extLst>
              <a:ext uri="{FF2B5EF4-FFF2-40B4-BE49-F238E27FC236}">
                <a16:creationId xmlns:a16="http://schemas.microsoft.com/office/drawing/2014/main" id="{A55223AA-C5A4-407B-9DE1-32406DE22D3E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DA63E2-1A55-4500-B190-20573710BF9A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51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5A970D8B-AF82-4C23-BA69-B7B5A5D9CD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B3F391CF-B4F9-41F5-8D25-C9223FB55F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3">
            <a:extLst>
              <a:ext uri="{FF2B5EF4-FFF2-40B4-BE49-F238E27FC236}">
                <a16:creationId xmlns:a16="http://schemas.microsoft.com/office/drawing/2014/main" id="{1A7F2D28-10F3-43D5-A37F-072018F3FFE2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7B260B18-A537-4AC6-BF01-A6B84AC58F57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52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9746" name="Rectangle 7">
            <a:extLst>
              <a:ext uri="{FF2B5EF4-FFF2-40B4-BE49-F238E27FC236}">
                <a16:creationId xmlns:a16="http://schemas.microsoft.com/office/drawing/2014/main" id="{95FF729E-0242-4BAD-B4F0-17FD8D70A2F1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7F1BA97-0094-4DE2-AE0D-69B4A7F21527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52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53BE6DCA-D66F-47E8-9038-77C2A4FFF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9106E9F8-6286-429E-9681-39C2E8435D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3">
            <a:extLst>
              <a:ext uri="{FF2B5EF4-FFF2-40B4-BE49-F238E27FC236}">
                <a16:creationId xmlns:a16="http://schemas.microsoft.com/office/drawing/2014/main" id="{55C31010-3684-4CB0-8150-3E99029AFAF8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637CBB38-11D9-443C-A0AD-2693F24633B7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15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1986" name="Rectangle 7">
            <a:extLst>
              <a:ext uri="{FF2B5EF4-FFF2-40B4-BE49-F238E27FC236}">
                <a16:creationId xmlns:a16="http://schemas.microsoft.com/office/drawing/2014/main" id="{A4E1EF07-DB2D-4FBF-98AA-4007F81D630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FAF8274-FC4F-49F1-B37A-85A4B0D00384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15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1987" name="Rectangle 4">
            <a:extLst>
              <a:ext uri="{FF2B5EF4-FFF2-40B4-BE49-F238E27FC236}">
                <a16:creationId xmlns:a16="http://schemas.microsoft.com/office/drawing/2014/main" id="{E95050EE-CB4E-4DB8-A9AF-6D94AAF667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8" name="Rectangle 5">
            <a:extLst>
              <a:ext uri="{FF2B5EF4-FFF2-40B4-BE49-F238E27FC236}">
                <a16:creationId xmlns:a16="http://schemas.microsoft.com/office/drawing/2014/main" id="{04970095-8AB0-4722-942D-6D2E7A892F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3">
            <a:extLst>
              <a:ext uri="{FF2B5EF4-FFF2-40B4-BE49-F238E27FC236}">
                <a16:creationId xmlns:a16="http://schemas.microsoft.com/office/drawing/2014/main" id="{3836D538-81F9-4134-9066-02937CD09145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FAC05BFB-B888-4013-9802-82E6B1D5F1FE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53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61794" name="Rectangle 7">
            <a:extLst>
              <a:ext uri="{FF2B5EF4-FFF2-40B4-BE49-F238E27FC236}">
                <a16:creationId xmlns:a16="http://schemas.microsoft.com/office/drawing/2014/main" id="{E030960C-7F1D-4564-8574-F71066AA26E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513823A-C87B-42F0-819E-24C4F2A16576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53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7B8EEB97-9485-49F6-AEA1-AB0E68AF1E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90E08AD1-B23C-4799-ACF5-075B9D9723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3">
            <a:extLst>
              <a:ext uri="{FF2B5EF4-FFF2-40B4-BE49-F238E27FC236}">
                <a16:creationId xmlns:a16="http://schemas.microsoft.com/office/drawing/2014/main" id="{94690B21-31D8-4946-A7B8-DC59B14F09FD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D7B8FD9E-9A24-4495-89AF-FD6186864D37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54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63842" name="Rectangle 7">
            <a:extLst>
              <a:ext uri="{FF2B5EF4-FFF2-40B4-BE49-F238E27FC236}">
                <a16:creationId xmlns:a16="http://schemas.microsoft.com/office/drawing/2014/main" id="{B5B3CD2F-7A5A-49A4-987E-1C3574594C4A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2D81A48-E9C7-4BF8-9C66-9DB0D993E40B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54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C6504248-D2FE-4FBB-865E-0102CFC12F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AA3AC202-6D23-48E4-B8C4-173078B657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3">
            <a:extLst>
              <a:ext uri="{FF2B5EF4-FFF2-40B4-BE49-F238E27FC236}">
                <a16:creationId xmlns:a16="http://schemas.microsoft.com/office/drawing/2014/main" id="{5C453DC7-7F4C-4B28-A94D-931E4D9DEC5D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E6188ABB-847D-4245-8E63-85541D2484D6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55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65890" name="Rectangle 7">
            <a:extLst>
              <a:ext uri="{FF2B5EF4-FFF2-40B4-BE49-F238E27FC236}">
                <a16:creationId xmlns:a16="http://schemas.microsoft.com/office/drawing/2014/main" id="{5A381AB6-7C59-41CB-966B-F2DCB02A149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4E92056-42A4-4830-9525-AACC58AA4884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55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69641A92-EEAA-421B-8464-8EE970CCFF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0DC00638-B3EA-4E42-BD33-757A5E7FA0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3">
            <a:extLst>
              <a:ext uri="{FF2B5EF4-FFF2-40B4-BE49-F238E27FC236}">
                <a16:creationId xmlns:a16="http://schemas.microsoft.com/office/drawing/2014/main" id="{5C453DC7-7F4C-4B28-A94D-931E4D9DEC5D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E6188ABB-847D-4245-8E63-85541D2484D6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56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65890" name="Rectangle 7">
            <a:extLst>
              <a:ext uri="{FF2B5EF4-FFF2-40B4-BE49-F238E27FC236}">
                <a16:creationId xmlns:a16="http://schemas.microsoft.com/office/drawing/2014/main" id="{5A381AB6-7C59-41CB-966B-F2DCB02A149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4E92056-42A4-4830-9525-AACC58AA4884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56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69641A92-EEAA-421B-8464-8EE970CCFF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0DC00638-B3EA-4E42-BD33-757A5E7FA0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9795066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3">
            <a:extLst>
              <a:ext uri="{FF2B5EF4-FFF2-40B4-BE49-F238E27FC236}">
                <a16:creationId xmlns:a16="http://schemas.microsoft.com/office/drawing/2014/main" id="{5C453DC7-7F4C-4B28-A94D-931E4D9DEC5D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E6188ABB-847D-4245-8E63-85541D2484D6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57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65890" name="Rectangle 7">
            <a:extLst>
              <a:ext uri="{FF2B5EF4-FFF2-40B4-BE49-F238E27FC236}">
                <a16:creationId xmlns:a16="http://schemas.microsoft.com/office/drawing/2014/main" id="{5A381AB6-7C59-41CB-966B-F2DCB02A149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4E92056-42A4-4830-9525-AACC58AA4884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57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69641A92-EEAA-421B-8464-8EE970CCFF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0DC00638-B3EA-4E42-BD33-757A5E7FA0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1783467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Rectangle 3">
            <a:extLst>
              <a:ext uri="{FF2B5EF4-FFF2-40B4-BE49-F238E27FC236}">
                <a16:creationId xmlns:a16="http://schemas.microsoft.com/office/drawing/2014/main" id="{C917A2C7-19C1-482C-99ED-64A658F54E1B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ECCB63AE-627A-48C5-8F2D-5BF0665E5081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58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2034" name="Rectangle 7">
            <a:extLst>
              <a:ext uri="{FF2B5EF4-FFF2-40B4-BE49-F238E27FC236}">
                <a16:creationId xmlns:a16="http://schemas.microsoft.com/office/drawing/2014/main" id="{0E8B442E-A799-484E-BF24-B5749F118392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ED0DB80-711C-413C-A11C-2A86CAA0F72C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58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2035" name="Rectangle 2">
            <a:extLst>
              <a:ext uri="{FF2B5EF4-FFF2-40B4-BE49-F238E27FC236}">
                <a16:creationId xmlns:a16="http://schemas.microsoft.com/office/drawing/2014/main" id="{E5030224-74B4-41A7-9C96-92C8F823D3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6" name="Rectangle 3">
            <a:extLst>
              <a:ext uri="{FF2B5EF4-FFF2-40B4-BE49-F238E27FC236}">
                <a16:creationId xmlns:a16="http://schemas.microsoft.com/office/drawing/2014/main" id="{60193987-B33E-44D2-9D72-E38D01102B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Rectangle 3">
            <a:extLst>
              <a:ext uri="{FF2B5EF4-FFF2-40B4-BE49-F238E27FC236}">
                <a16:creationId xmlns:a16="http://schemas.microsoft.com/office/drawing/2014/main" id="{3A37EABC-094F-471C-9EC8-A69D58E4D969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FC94CCB1-5D25-4639-AAC1-99BB4A6EB401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59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4082" name="Rectangle 7">
            <a:extLst>
              <a:ext uri="{FF2B5EF4-FFF2-40B4-BE49-F238E27FC236}">
                <a16:creationId xmlns:a16="http://schemas.microsoft.com/office/drawing/2014/main" id="{9B012B4F-D636-4B0B-A7A2-F64BD3CCD3DF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D1EB092-3E1C-49EC-99C1-C1991A62EB54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59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4083" name="Rectangle 2">
            <a:extLst>
              <a:ext uri="{FF2B5EF4-FFF2-40B4-BE49-F238E27FC236}">
                <a16:creationId xmlns:a16="http://schemas.microsoft.com/office/drawing/2014/main" id="{7B0E7658-B057-479D-A744-5395739040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4" name="Rectangle 3">
            <a:extLst>
              <a:ext uri="{FF2B5EF4-FFF2-40B4-BE49-F238E27FC236}">
                <a16:creationId xmlns:a16="http://schemas.microsoft.com/office/drawing/2014/main" id="{676D5C99-E33C-4CEA-A360-C3E998AD22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Rectangle 3">
            <a:extLst>
              <a:ext uri="{FF2B5EF4-FFF2-40B4-BE49-F238E27FC236}">
                <a16:creationId xmlns:a16="http://schemas.microsoft.com/office/drawing/2014/main" id="{3E1005E8-8DD2-49A6-A08D-53BAA27477FF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31538BB6-2C52-41F8-B1BA-8ABB3808789C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60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6130" name="Rectangle 7">
            <a:extLst>
              <a:ext uri="{FF2B5EF4-FFF2-40B4-BE49-F238E27FC236}">
                <a16:creationId xmlns:a16="http://schemas.microsoft.com/office/drawing/2014/main" id="{C90F4ACB-EE55-43F1-B128-6D7FA610C84B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0741E89-D39C-477B-A7B9-A21C539FCD0F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60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6131" name="Rectangle 2">
            <a:extLst>
              <a:ext uri="{FF2B5EF4-FFF2-40B4-BE49-F238E27FC236}">
                <a16:creationId xmlns:a16="http://schemas.microsoft.com/office/drawing/2014/main" id="{825004D3-7C3E-4D2E-BDF1-085BA2E97C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2" name="Rectangle 3">
            <a:extLst>
              <a:ext uri="{FF2B5EF4-FFF2-40B4-BE49-F238E27FC236}">
                <a16:creationId xmlns:a16="http://schemas.microsoft.com/office/drawing/2014/main" id="{5B539E39-DDD4-4A3D-AF0C-F8FE867E9E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Rectangle 3">
            <a:extLst>
              <a:ext uri="{FF2B5EF4-FFF2-40B4-BE49-F238E27FC236}">
                <a16:creationId xmlns:a16="http://schemas.microsoft.com/office/drawing/2014/main" id="{69D31D9C-2298-4836-9F2B-AEEF9CB2B153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FA4EF97D-AB25-4FDA-A2B6-86D65C88F55A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61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8178" name="Rectangle 7">
            <a:extLst>
              <a:ext uri="{FF2B5EF4-FFF2-40B4-BE49-F238E27FC236}">
                <a16:creationId xmlns:a16="http://schemas.microsoft.com/office/drawing/2014/main" id="{2950B994-7F8A-4FFC-8698-328283E1A54C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A787D6C-3151-4509-AFE5-B5D8020AF0B0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61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8179" name="Rectangle 2">
            <a:extLst>
              <a:ext uri="{FF2B5EF4-FFF2-40B4-BE49-F238E27FC236}">
                <a16:creationId xmlns:a16="http://schemas.microsoft.com/office/drawing/2014/main" id="{F1B41B52-7DA4-49CD-9079-15E2673BD3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80" name="Rectangle 3">
            <a:extLst>
              <a:ext uri="{FF2B5EF4-FFF2-40B4-BE49-F238E27FC236}">
                <a16:creationId xmlns:a16="http://schemas.microsoft.com/office/drawing/2014/main" id="{1E79CE3B-2BB0-4FE9-9644-42103C65E7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Rectangle 3">
            <a:extLst>
              <a:ext uri="{FF2B5EF4-FFF2-40B4-BE49-F238E27FC236}">
                <a16:creationId xmlns:a16="http://schemas.microsoft.com/office/drawing/2014/main" id="{4ED2A666-BBBE-4FB7-AD71-B5FBA34F3A91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5B953219-3FD1-4154-A0FA-4ED190FE2F32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62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80226" name="Rectangle 7">
            <a:extLst>
              <a:ext uri="{FF2B5EF4-FFF2-40B4-BE49-F238E27FC236}">
                <a16:creationId xmlns:a16="http://schemas.microsoft.com/office/drawing/2014/main" id="{77C64C1B-651D-4EE6-AF53-3A145A199439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C97D34A-2974-4CA9-BE55-8EDAB7CAFEDC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62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80227" name="Rectangle 2">
            <a:extLst>
              <a:ext uri="{FF2B5EF4-FFF2-40B4-BE49-F238E27FC236}">
                <a16:creationId xmlns:a16="http://schemas.microsoft.com/office/drawing/2014/main" id="{518BD0BB-4AEB-45FF-8DC3-2C07609C9D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0228" name="Rectangle 3">
            <a:extLst>
              <a:ext uri="{FF2B5EF4-FFF2-40B4-BE49-F238E27FC236}">
                <a16:creationId xmlns:a16="http://schemas.microsoft.com/office/drawing/2014/main" id="{1DF4FA93-21BA-4731-9386-6853817FAB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3">
            <a:extLst>
              <a:ext uri="{FF2B5EF4-FFF2-40B4-BE49-F238E27FC236}">
                <a16:creationId xmlns:a16="http://schemas.microsoft.com/office/drawing/2014/main" id="{576CB65E-DD23-4FB8-B251-7114837BB133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5F075152-64AF-48EF-B06C-51490DF93B83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16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4034" name="Rectangle 7">
            <a:extLst>
              <a:ext uri="{FF2B5EF4-FFF2-40B4-BE49-F238E27FC236}">
                <a16:creationId xmlns:a16="http://schemas.microsoft.com/office/drawing/2014/main" id="{34C07135-EBDF-44DE-B03E-D87B5DC619F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EA0BE43-8B39-45E5-807E-092B1B3B0B2A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16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4035" name="Rectangle 4">
            <a:extLst>
              <a:ext uri="{FF2B5EF4-FFF2-40B4-BE49-F238E27FC236}">
                <a16:creationId xmlns:a16="http://schemas.microsoft.com/office/drawing/2014/main" id="{BCF85543-E9C2-4214-B79D-93EEB19286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6" name="Rectangle 5">
            <a:extLst>
              <a:ext uri="{FF2B5EF4-FFF2-40B4-BE49-F238E27FC236}">
                <a16:creationId xmlns:a16="http://schemas.microsoft.com/office/drawing/2014/main" id="{253FD0C1-272C-4474-B074-ED232787E7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3">
            <a:extLst>
              <a:ext uri="{FF2B5EF4-FFF2-40B4-BE49-F238E27FC236}">
                <a16:creationId xmlns:a16="http://schemas.microsoft.com/office/drawing/2014/main" id="{AADC1F15-7CD3-45A4-9F75-CDB8FEFE3D67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A752DCFB-4A55-4E6F-B16B-1153098317E1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17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6082" name="Rectangle 7">
            <a:extLst>
              <a:ext uri="{FF2B5EF4-FFF2-40B4-BE49-F238E27FC236}">
                <a16:creationId xmlns:a16="http://schemas.microsoft.com/office/drawing/2014/main" id="{C9329A2B-2415-438C-A89D-EDF2AE2F0741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72A3779-789C-40FC-BFFA-FB3A744B540C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17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6083" name="Rectangle 4">
            <a:extLst>
              <a:ext uri="{FF2B5EF4-FFF2-40B4-BE49-F238E27FC236}">
                <a16:creationId xmlns:a16="http://schemas.microsoft.com/office/drawing/2014/main" id="{413436B9-60B6-4542-9223-932D842E46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4" name="Rectangle 5">
            <a:extLst>
              <a:ext uri="{FF2B5EF4-FFF2-40B4-BE49-F238E27FC236}">
                <a16:creationId xmlns:a16="http://schemas.microsoft.com/office/drawing/2014/main" id="{480C917F-B58A-41E7-ADE8-6D7B63DF6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3">
            <a:extLst>
              <a:ext uri="{FF2B5EF4-FFF2-40B4-BE49-F238E27FC236}">
                <a16:creationId xmlns:a16="http://schemas.microsoft.com/office/drawing/2014/main" id="{DBA9272F-6A5B-4CCB-BAEF-8B6FEB6E2027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F15AED03-8CEA-4FAD-8930-B05CA74F5B2A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18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8130" name="Rectangle 7">
            <a:extLst>
              <a:ext uri="{FF2B5EF4-FFF2-40B4-BE49-F238E27FC236}">
                <a16:creationId xmlns:a16="http://schemas.microsoft.com/office/drawing/2014/main" id="{11CBBACA-F8EC-4CDB-9B5F-07B7C23E254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E60B377-D0A4-4070-874F-D35AAF91B22E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18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658F690D-27FD-44BE-99B0-34B433FADA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0F29E297-527F-403E-8E01-78E90D2B28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3">
            <a:extLst>
              <a:ext uri="{FF2B5EF4-FFF2-40B4-BE49-F238E27FC236}">
                <a16:creationId xmlns:a16="http://schemas.microsoft.com/office/drawing/2014/main" id="{84BE0CA7-F621-4A85-A7F9-99312820162F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A885F034-7BBD-4B6C-9AE7-2C59F4F1BE9E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19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178" name="Rectangle 7">
            <a:extLst>
              <a:ext uri="{FF2B5EF4-FFF2-40B4-BE49-F238E27FC236}">
                <a16:creationId xmlns:a16="http://schemas.microsoft.com/office/drawing/2014/main" id="{A5FE3A51-6B86-44C4-883C-19380EBFD9A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8B1A14D-128E-4C31-A581-E13703A99D1D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19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6D279CF5-278E-42E4-B35B-3292F49BB1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4ECD32B2-A38B-414B-8C8C-B1AFEA8954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3">
            <a:extLst>
              <a:ext uri="{FF2B5EF4-FFF2-40B4-BE49-F238E27FC236}">
                <a16:creationId xmlns:a16="http://schemas.microsoft.com/office/drawing/2014/main" id="{89137168-03EE-42B0-AC27-D9F985D08D42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latin typeface="Arial" panose="020B0604020202020204" pitchFamily="34" charset="0"/>
              </a:rPr>
              <a:t>10-</a:t>
            </a:r>
            <a:fld id="{F34DC1E9-9E54-40A5-85AA-A038AB680092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20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2226" name="Rectangle 7">
            <a:extLst>
              <a:ext uri="{FF2B5EF4-FFF2-40B4-BE49-F238E27FC236}">
                <a16:creationId xmlns:a16="http://schemas.microsoft.com/office/drawing/2014/main" id="{3026F5A0-FFF2-474C-A517-B7CFFC09823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EE89DFE-0D29-4B87-9C21-64D4E9B0D7E5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20</a:t>
            </a:fld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764CF181-EEA0-4F35-9CF2-6EDDD0B01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591052AD-CEB8-4E38-948E-D8EB60F98B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Blank - Log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A7E160-31FD-C540-B0FF-DC1FB76864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060" y="506439"/>
            <a:ext cx="1440161" cy="22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60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13D517-41DE-5D40-A368-5FB76062B4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916832"/>
            <a:ext cx="10363200" cy="2592288"/>
          </a:xfrm>
        </p:spPr>
        <p:txBody>
          <a:bodyPr anchor="ctr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51384" y="3506986"/>
            <a:ext cx="10369152" cy="1002134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rgbClr val="ED03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71D495-C219-A746-8610-2F0C983835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409" y="5651500"/>
            <a:ext cx="2842199" cy="75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23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DDFF89-8F57-AE40-A965-8A5344176B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792" y="4542655"/>
            <a:ext cx="2938408" cy="21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076957" y="1598142"/>
            <a:ext cx="3406140" cy="4004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61580" y="1530878"/>
            <a:ext cx="3695700" cy="4149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758006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81488" y="6513574"/>
            <a:ext cx="1440179" cy="227074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096000" y="0"/>
                </a:moveTo>
                <a:lnTo>
                  <a:pt x="0" y="0"/>
                </a:lnTo>
                <a:lnTo>
                  <a:pt x="0" y="6858000"/>
                </a:lnTo>
                <a:lnTo>
                  <a:pt x="6096000" y="6858000"/>
                </a:lnTo>
                <a:lnTo>
                  <a:pt x="609600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40816" y="603630"/>
            <a:ext cx="11110366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459642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4125444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193269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2401"/>
            <a:ext cx="10972800" cy="792163"/>
          </a:xfrm>
          <a:prstGeom prst="rect">
            <a:avLst/>
          </a:prstGeom>
        </p:spPr>
        <p:txBody>
          <a:bodyPr/>
          <a:lstStyle>
            <a:lvl1pPr algn="ctr">
              <a:defRPr sz="4400" b="1">
                <a:solidFill>
                  <a:srgbClr val="1C3163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E870081-F162-41AD-934C-BCEF1E2977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18900" y="6515100"/>
            <a:ext cx="618067" cy="2730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fld id="{E53E77ED-11BC-45B7-B889-ADCB3AC0B1C0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3AD05E5D-E4AA-6A00-2284-99BFBD7A4B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51201" y="6491288"/>
            <a:ext cx="5281084" cy="36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CA" altLang="en-US" sz="1200" dirty="0">
                <a:latin typeface="+mn-lt"/>
              </a:rPr>
              <a:t>© 2024 McGraw Hill Limited</a:t>
            </a:r>
          </a:p>
        </p:txBody>
      </p:sp>
    </p:spTree>
    <p:extLst>
      <p:ext uri="{BB962C8B-B14F-4D97-AF65-F5344CB8AC3E}">
        <p14:creationId xmlns:p14="http://schemas.microsoft.com/office/powerpoint/2010/main" val="166265256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2401"/>
            <a:ext cx="10972800" cy="792163"/>
          </a:xfrm>
          <a:prstGeom prst="rect">
            <a:avLst/>
          </a:prstGeom>
        </p:spPr>
        <p:txBody>
          <a:bodyPr/>
          <a:lstStyle>
            <a:lvl1pPr algn="ctr">
              <a:defRPr sz="4400" b="1">
                <a:solidFill>
                  <a:srgbClr val="1C3163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3000"/>
            <a:ext cx="5384800" cy="5334000"/>
          </a:xfrm>
          <a:prstGeom prst="rect">
            <a:avLst/>
          </a:prstGeom>
        </p:spPr>
        <p:txBody>
          <a:bodyPr/>
          <a:lstStyle>
            <a:lvl1pPr marL="292100" indent="-292100">
              <a:buClr>
                <a:srgbClr val="1C3163"/>
              </a:buClr>
              <a:buFont typeface="Arial" charset="0"/>
              <a:buChar char="•"/>
              <a:defRPr sz="2800"/>
            </a:lvl1pPr>
            <a:lvl2pPr marL="754063" indent="-342900">
              <a:buClr>
                <a:srgbClr val="1C3163"/>
              </a:buClr>
              <a:buFont typeface="Arial" charset="0"/>
              <a:buChar char="•"/>
              <a:defRPr sz="2400"/>
            </a:lvl2pPr>
            <a:lvl3pPr marL="822325" indent="-190500">
              <a:buClr>
                <a:srgbClr val="1C3163"/>
              </a:buClr>
              <a:buFont typeface="Arial" charset="0"/>
              <a:buChar char="•"/>
              <a:defRPr sz="2000"/>
            </a:lvl3pPr>
            <a:lvl4pPr marL="1004888" indent="-182563">
              <a:buClr>
                <a:srgbClr val="1C3163"/>
              </a:buClr>
              <a:buFont typeface="Arial" charset="0"/>
              <a:buChar char="•"/>
              <a:defRPr sz="1800"/>
            </a:lvl4pPr>
            <a:lvl5pPr marL="1187450" indent="-182563">
              <a:buClr>
                <a:srgbClr val="1C3163"/>
              </a:buClr>
              <a:buFont typeface="Arial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34000"/>
          </a:xfrm>
          <a:prstGeom prst="rect">
            <a:avLst/>
          </a:prstGeom>
        </p:spPr>
        <p:txBody>
          <a:bodyPr/>
          <a:lstStyle>
            <a:lvl1pPr marL="292100" indent="-292100">
              <a:buClr>
                <a:srgbClr val="1C3163"/>
              </a:buClr>
              <a:buFont typeface="Arial" charset="0"/>
              <a:buChar char="•"/>
              <a:defRPr sz="2800"/>
            </a:lvl1pPr>
            <a:lvl2pPr marL="754063" indent="-342900">
              <a:buClr>
                <a:srgbClr val="1C3163"/>
              </a:buClr>
              <a:buFont typeface="Arial" charset="0"/>
              <a:buChar char="•"/>
              <a:defRPr sz="2400"/>
            </a:lvl2pPr>
            <a:lvl3pPr marL="822325" indent="-190500">
              <a:buClr>
                <a:srgbClr val="1C3163"/>
              </a:buClr>
              <a:buFont typeface="Arial" charset="0"/>
              <a:buChar char="•"/>
              <a:defRPr sz="2000"/>
            </a:lvl3pPr>
            <a:lvl4pPr marL="1004888" indent="-182563">
              <a:buClr>
                <a:srgbClr val="1C3163"/>
              </a:buClr>
              <a:buFont typeface="Arial" charset="0"/>
              <a:buChar char="•"/>
              <a:defRPr sz="1800"/>
            </a:lvl4pPr>
            <a:lvl5pPr marL="1187450" indent="-182563">
              <a:buClr>
                <a:srgbClr val="1C3163"/>
              </a:buClr>
              <a:buFont typeface="Arial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83A6AE5-29B6-4351-8FCC-965DCE08BD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18900" y="6515100"/>
            <a:ext cx="618067" cy="2730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fld id="{71552716-5F39-4A0A-A258-0D12931CAE29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0D8E50E-F0B0-FE99-0574-0A6125DDEF7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51201" y="6491288"/>
            <a:ext cx="5281084" cy="36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CA" altLang="en-US" sz="1200" dirty="0">
                <a:latin typeface="+mn-lt"/>
              </a:rPr>
              <a:t>© 2024 McGraw Hill Limited</a:t>
            </a:r>
          </a:p>
        </p:txBody>
      </p:sp>
    </p:spTree>
    <p:extLst>
      <p:ext uri="{BB962C8B-B14F-4D97-AF65-F5344CB8AC3E}">
        <p14:creationId xmlns:p14="http://schemas.microsoft.com/office/powerpoint/2010/main" val="12821861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50F8708-1D9E-486C-A491-0AF1861E5B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73933" y="6477000"/>
            <a:ext cx="618067" cy="2730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fld id="{3C7E3532-A977-433C-B006-987B56961E7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913574-180F-4833-B0D4-282484AE1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CA" dirty="0"/>
              <a:t>© 2024 McGraw-Hill Limited</a:t>
            </a:r>
          </a:p>
        </p:txBody>
      </p:sp>
    </p:spTree>
    <p:extLst>
      <p:ext uri="{BB962C8B-B14F-4D97-AF65-F5344CB8AC3E}">
        <p14:creationId xmlns:p14="http://schemas.microsoft.com/office/powerpoint/2010/main" val="2591746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61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Title Bar -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0ED6BF8-7C6F-6F4F-967B-BD627575E3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413014"/>
            <a:ext cx="1440161" cy="22849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ED0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2085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EC20C1-EED5-9F44-9014-775D277A0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060" y="506439"/>
            <a:ext cx="1440161" cy="2284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5174B0-7AB5-F542-A5F8-596151682DE7}"/>
              </a:ext>
            </a:extLst>
          </p:cNvPr>
          <p:cNvSpPr/>
          <p:nvPr userDrawn="1"/>
        </p:nvSpPr>
        <p:spPr>
          <a:xfrm>
            <a:off x="10293069" y="6381328"/>
            <a:ext cx="1616364" cy="36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99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Title Bar -  Logo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D29DE60-3DCA-4247-9B9A-9CF7F29EAB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413014"/>
            <a:ext cx="1440161" cy="22849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0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0D783E-D406-104A-8E62-287FB56CA2E9}"/>
              </a:ext>
            </a:extLst>
          </p:cNvPr>
          <p:cNvSpPr/>
          <p:nvPr userDrawn="1"/>
        </p:nvSpPr>
        <p:spPr>
          <a:xfrm>
            <a:off x="10293069" y="6381328"/>
            <a:ext cx="1616364" cy="36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02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Title Bar -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0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996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Half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0" y="0"/>
            <a:ext cx="12192000" cy="321297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3212976"/>
            <a:ext cx="12192000" cy="3645024"/>
          </a:xfrm>
          <a:prstGeom prst="rect">
            <a:avLst/>
          </a:prstGeom>
          <a:solidFill>
            <a:srgbClr val="0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3717032"/>
            <a:ext cx="9601067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4279106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601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Half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62ED89-E857-F342-8101-D01552358E88}"/>
              </a:ext>
            </a:extLst>
          </p:cNvPr>
          <p:cNvSpPr/>
          <p:nvPr userDrawn="1"/>
        </p:nvSpPr>
        <p:spPr>
          <a:xfrm>
            <a:off x="10200456" y="6381328"/>
            <a:ext cx="1656184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1124744"/>
            <a:ext cx="5256583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1844824"/>
            <a:ext cx="5256583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3903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Blank - 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0C2E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320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Top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506016"/>
          </a:xfrm>
          <a:prstGeom prst="rect">
            <a:avLst/>
          </a:prstGeom>
          <a:solidFill>
            <a:srgbClr val="0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-27384"/>
            <a:ext cx="9601067" cy="50601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1" y="620688"/>
            <a:ext cx="11617291" cy="590465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5360" y="5961784"/>
            <a:ext cx="11713301" cy="563563"/>
          </a:xfrm>
        </p:spPr>
        <p:txBody>
          <a:bodyPr anchor="b">
            <a:normAutofit/>
          </a:bodyPr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8771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61E413C-54E0-0E47-9173-86A258A0A7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0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361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Title with HW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C9C2BC-0E48-6041-8B55-69563B3D23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0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non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FF89-8F57-AE40-A965-8A5344176B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76" y="4581128"/>
            <a:ext cx="2938408" cy="21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363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yan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79D93F3-E9DF-6A47-A3B6-27C4DC28D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916832"/>
            <a:ext cx="10363200" cy="2592288"/>
          </a:xfrm>
        </p:spPr>
        <p:txBody>
          <a:bodyPr anchor="ctr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rgbClr val="00C2E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51384" y="3506986"/>
            <a:ext cx="10369152" cy="1002134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rgbClr val="00C2E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8688288" y="5733256"/>
            <a:ext cx="2880320" cy="684665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D61C1D-0A55-2249-AE5E-EBFB47DADBC4}"/>
              </a:ext>
            </a:extLst>
          </p:cNvPr>
          <p:cNvSpPr/>
          <p:nvPr userDrawn="1"/>
        </p:nvSpPr>
        <p:spPr>
          <a:xfrm>
            <a:off x="10200456" y="6417921"/>
            <a:ext cx="1872208" cy="440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642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Title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8315FBE-0FCD-7A43-A51F-8D7A70A8E2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ED0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7305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Blank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solidFill>
                  <a:srgbClr val="0AAD8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684829-7E9C-F64F-9C1B-54FA176E0A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060" y="506439"/>
            <a:ext cx="1440161" cy="2284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DFE46C-76B7-0F41-A5F3-963324091D7F}"/>
              </a:ext>
            </a:extLst>
          </p:cNvPr>
          <p:cNvSpPr/>
          <p:nvPr userDrawn="1"/>
        </p:nvSpPr>
        <p:spPr>
          <a:xfrm>
            <a:off x="10293069" y="6381328"/>
            <a:ext cx="1616364" cy="36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600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Title Bar -  Logo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D32BE11-4D8F-1740-BE19-BE288FB716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413014"/>
            <a:ext cx="1440161" cy="22849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0AA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8248FB-0E2E-BA44-BA49-725257B11DF0}"/>
              </a:ext>
            </a:extLst>
          </p:cNvPr>
          <p:cNvSpPr/>
          <p:nvPr userDrawn="1"/>
        </p:nvSpPr>
        <p:spPr>
          <a:xfrm>
            <a:off x="10293069" y="6381328"/>
            <a:ext cx="1616364" cy="36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45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Title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0AA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4610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Half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0" y="0"/>
            <a:ext cx="12192000" cy="321297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3212976"/>
            <a:ext cx="12192000" cy="3645024"/>
          </a:xfrm>
          <a:prstGeom prst="rect">
            <a:avLst/>
          </a:prstGeom>
          <a:solidFill>
            <a:srgbClr val="0AA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3717032"/>
            <a:ext cx="9601067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4279106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6421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Half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62ED89-E857-F342-8101-D01552358E88}"/>
              </a:ext>
            </a:extLst>
          </p:cNvPr>
          <p:cNvSpPr/>
          <p:nvPr userDrawn="1"/>
        </p:nvSpPr>
        <p:spPr>
          <a:xfrm>
            <a:off x="10200456" y="6381328"/>
            <a:ext cx="1656184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AA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1124744"/>
            <a:ext cx="5256583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1844824"/>
            <a:ext cx="5256583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977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Title No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AAD8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1213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Top Bar - 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506016"/>
          </a:xfrm>
          <a:prstGeom prst="rect">
            <a:avLst/>
          </a:prstGeom>
          <a:solidFill>
            <a:srgbClr val="0AA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-27384"/>
            <a:ext cx="9601067" cy="50601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1" y="620688"/>
            <a:ext cx="11617291" cy="590465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5961487"/>
            <a:ext cx="9601067" cy="563563"/>
          </a:xfrm>
        </p:spPr>
        <p:txBody>
          <a:bodyPr>
            <a:normAutofit/>
          </a:bodyPr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1544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2B606A2-C5BE-8347-AC2D-E16F02D330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0AA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530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Title with HW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74C05C-EDD5-DE4E-A665-68D9CD302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0AA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non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FF89-8F57-AE40-A965-8A5344176B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76" y="4581128"/>
            <a:ext cx="2938408" cy="21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463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Title Basic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EB1F70B-7F65-7D47-95E6-F3E523AD0D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916832"/>
            <a:ext cx="10363200" cy="2592288"/>
          </a:xfrm>
        </p:spPr>
        <p:txBody>
          <a:bodyPr anchor="ctr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rgbClr val="0AAD8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51384" y="3506986"/>
            <a:ext cx="10369152" cy="1002134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rgbClr val="0AAD8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B4413-1374-5B4E-B988-72DF93ECD468}"/>
              </a:ext>
            </a:extLst>
          </p:cNvPr>
          <p:cNvSpPr/>
          <p:nvPr userDrawn="1"/>
        </p:nvSpPr>
        <p:spPr>
          <a:xfrm>
            <a:off x="8688288" y="5733256"/>
            <a:ext cx="2880320" cy="684665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20C128-7ABB-1B44-A68F-ECCC4C7A0E18}"/>
              </a:ext>
            </a:extLst>
          </p:cNvPr>
          <p:cNvSpPr/>
          <p:nvPr userDrawn="1"/>
        </p:nvSpPr>
        <p:spPr>
          <a:xfrm>
            <a:off x="10200456" y="6417921"/>
            <a:ext cx="1872208" cy="440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07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Half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0" y="0"/>
            <a:ext cx="12192000" cy="321297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3212976"/>
            <a:ext cx="12192000" cy="3645024"/>
          </a:xfrm>
          <a:prstGeom prst="rect">
            <a:avLst/>
          </a:prstGeom>
          <a:solidFill>
            <a:srgbClr val="ED0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3717032"/>
            <a:ext cx="9601067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4279106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0940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lank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863" y="476672"/>
            <a:ext cx="1510777" cy="240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7ADDDE-045B-E44F-BDEA-08AE7E6AC4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069" y="318420"/>
            <a:ext cx="1616364" cy="41768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9C1ECB-7705-6B42-B534-5DF04A5F771B}"/>
              </a:ext>
            </a:extLst>
          </p:cNvPr>
          <p:cNvSpPr/>
          <p:nvPr userDrawn="1"/>
        </p:nvSpPr>
        <p:spPr>
          <a:xfrm>
            <a:off x="10345863" y="347241"/>
            <a:ext cx="1616364" cy="36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4776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90012-C036-0F41-B75F-09A3674CE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413014"/>
            <a:ext cx="1440161" cy="2284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D9EC9B9-43AC-CB49-8487-347669B75B16}"/>
              </a:ext>
            </a:extLst>
          </p:cNvPr>
          <p:cNvSpPr/>
          <p:nvPr userDrawn="1"/>
        </p:nvSpPr>
        <p:spPr>
          <a:xfrm>
            <a:off x="10293069" y="6381328"/>
            <a:ext cx="1616364" cy="36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668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Bar - Logo Bottom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572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0" y="0"/>
            <a:ext cx="12192000" cy="321297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3212976"/>
            <a:ext cx="12192000" cy="3645024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3717032"/>
            <a:ext cx="9601067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4279106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9733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62ED89-E857-F342-8101-D01552358E88}"/>
              </a:ext>
            </a:extLst>
          </p:cNvPr>
          <p:cNvSpPr/>
          <p:nvPr userDrawn="1"/>
        </p:nvSpPr>
        <p:spPr>
          <a:xfrm>
            <a:off x="10200456" y="6381328"/>
            <a:ext cx="1656184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1124744"/>
            <a:ext cx="5256583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1844824"/>
            <a:ext cx="5256583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225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No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2059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op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506016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-27384"/>
            <a:ext cx="9601067" cy="50601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1" y="620688"/>
            <a:ext cx="11617291" cy="590465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5360" y="5961784"/>
            <a:ext cx="11713301" cy="563563"/>
          </a:xfrm>
        </p:spPr>
        <p:txBody>
          <a:bodyPr anchor="b">
            <a:normAutofit/>
          </a:bodyPr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0750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50FE744-3BC4-0C41-A71D-DB17FDE4A6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530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with HW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EF07A5D-A511-024A-BFBF-792F92A4D9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non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FF89-8F57-AE40-A965-8A5344176B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76" y="4581128"/>
            <a:ext cx="2938408" cy="21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689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Blank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40A3BE-0884-9A40-9729-B4511D3904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916832"/>
            <a:ext cx="10363200" cy="2592288"/>
          </a:xfrm>
        </p:spPr>
        <p:txBody>
          <a:bodyPr anchor="ctr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rgbClr val="3989C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51384" y="3506986"/>
            <a:ext cx="10369152" cy="1002134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rgbClr val="3989C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8688288" y="5733256"/>
            <a:ext cx="2880320" cy="684665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A79E1E-4059-6D4C-B2DA-D243E675219E}"/>
              </a:ext>
            </a:extLst>
          </p:cNvPr>
          <p:cNvSpPr/>
          <p:nvPr userDrawn="1"/>
        </p:nvSpPr>
        <p:spPr>
          <a:xfrm>
            <a:off x="10200456" y="6417921"/>
            <a:ext cx="1728192" cy="323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61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Half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D0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1124744"/>
            <a:ext cx="5256583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1844824"/>
            <a:ext cx="5256583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43713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Blank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2892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itle Bar -  Logo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CC098A-9E4A-0E46-9529-FEABB0D27F62}"/>
              </a:ext>
            </a:extLst>
          </p:cNvPr>
          <p:cNvSpPr/>
          <p:nvPr userDrawn="1"/>
        </p:nvSpPr>
        <p:spPr>
          <a:xfrm>
            <a:off x="10293069" y="6453336"/>
            <a:ext cx="1616364" cy="288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8CCDB9-4EA1-EB48-A095-88664431E2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413014"/>
            <a:ext cx="1440161" cy="2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141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itle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951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0" y="0"/>
            <a:ext cx="12192000" cy="321297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3212976"/>
            <a:ext cx="12192000" cy="3645024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3717032"/>
            <a:ext cx="9601067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4279106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682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62ED89-E857-F342-8101-D01552358E88}"/>
              </a:ext>
            </a:extLst>
          </p:cNvPr>
          <p:cNvSpPr/>
          <p:nvPr userDrawn="1"/>
        </p:nvSpPr>
        <p:spPr>
          <a:xfrm>
            <a:off x="10200456" y="6381328"/>
            <a:ext cx="1656184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1124744"/>
            <a:ext cx="5256583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1844824"/>
            <a:ext cx="5256583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2211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itle No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613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op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506016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-27384"/>
            <a:ext cx="9601067" cy="50601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1" y="620688"/>
            <a:ext cx="11617291" cy="590465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5961487"/>
            <a:ext cx="9601067" cy="563563"/>
          </a:xfrm>
        </p:spPr>
        <p:txBody>
          <a:bodyPr>
            <a:normAutofit/>
          </a:bodyPr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29197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0D5F9C7-9FF4-F941-8C81-F3197D2D03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424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itle with HW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D3160C0-A6C3-6145-BC13-2FF2038ECF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non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FF89-8F57-AE40-A965-8A5344176B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76" y="4581128"/>
            <a:ext cx="2938408" cy="21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3552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itle Blank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528109-03A2-E64F-967C-36BC1EFB1F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916832"/>
            <a:ext cx="10363200" cy="2592288"/>
          </a:xfrm>
        </p:spPr>
        <p:txBody>
          <a:bodyPr anchor="ctr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rgbClr val="FCAF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51384" y="3506986"/>
            <a:ext cx="10369152" cy="1002134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rgbClr val="FCAF1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DE75FC-B753-5945-B1F8-09D61C52AB2C}"/>
              </a:ext>
            </a:extLst>
          </p:cNvPr>
          <p:cNvSpPr/>
          <p:nvPr userDrawn="1"/>
        </p:nvSpPr>
        <p:spPr>
          <a:xfrm>
            <a:off x="8688288" y="5733256"/>
            <a:ext cx="2880320" cy="684665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F8600E-CCBB-3648-941C-B98583C319F9}"/>
              </a:ext>
            </a:extLst>
          </p:cNvPr>
          <p:cNvSpPr/>
          <p:nvPr userDrawn="1"/>
        </p:nvSpPr>
        <p:spPr>
          <a:xfrm>
            <a:off x="10200456" y="6417921"/>
            <a:ext cx="1728192" cy="323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88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Basic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9783AF-9CA9-F643-9710-CDABBD628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>
            <a:normAutofit/>
          </a:bodyPr>
          <a:lstStyle>
            <a:lvl1pPr>
              <a:defRPr sz="2400">
                <a:solidFill>
                  <a:srgbClr val="ED03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9800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lank with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09170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lank - Logo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3545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 Bar - Logo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A9C6CD-C211-CD45-AF14-B91B0C3675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413014"/>
            <a:ext cx="1440161" cy="2284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5C0DB1-217D-D84F-BCFF-D85D9250277D}"/>
              </a:ext>
            </a:extLst>
          </p:cNvPr>
          <p:cNvSpPr/>
          <p:nvPr userDrawn="1"/>
        </p:nvSpPr>
        <p:spPr>
          <a:xfrm>
            <a:off x="10293069" y="6453336"/>
            <a:ext cx="1616364" cy="288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365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AFE199-E756-F240-9DD5-700C15C111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1424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Half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0" y="0"/>
            <a:ext cx="12192000" cy="321297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3212976"/>
            <a:ext cx="12192000" cy="3645024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3717032"/>
            <a:ext cx="9601067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4279106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8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Half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62ED89-E857-F342-8101-D01552358E88}"/>
              </a:ext>
            </a:extLst>
          </p:cNvPr>
          <p:cNvSpPr/>
          <p:nvPr userDrawn="1"/>
        </p:nvSpPr>
        <p:spPr>
          <a:xfrm>
            <a:off x="10200456" y="6381328"/>
            <a:ext cx="1656184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1124744"/>
            <a:ext cx="5256583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1844824"/>
            <a:ext cx="5256583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905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ty Title No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48160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op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506016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-27384"/>
            <a:ext cx="9601067" cy="50601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1" y="620688"/>
            <a:ext cx="11617291" cy="590465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5961487"/>
            <a:ext cx="9601067" cy="563563"/>
          </a:xfrm>
        </p:spPr>
        <p:txBody>
          <a:bodyPr>
            <a:normAutofit/>
          </a:bodyPr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5595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D85D5B3-F476-1948-B9C5-A6FAFD8D81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0576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 with HW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A19CBFF-5DA8-C341-A194-572FB5991E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non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FF89-8F57-AE40-A965-8A5344176B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76" y="4581128"/>
            <a:ext cx="2938408" cy="21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4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Top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C0562C7-A6C2-594B-86B1-EC3B8C2D7C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12192000" cy="506016"/>
          </a:xfrm>
          <a:prstGeom prst="rect">
            <a:avLst/>
          </a:prstGeom>
          <a:solidFill>
            <a:srgbClr val="ED0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-27384"/>
            <a:ext cx="9601067" cy="50601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1812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ty Title Blank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916832"/>
            <a:ext cx="10363200" cy="2592288"/>
          </a:xfrm>
        </p:spPr>
        <p:txBody>
          <a:bodyPr anchor="ctr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rgbClr val="92929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51384" y="3506986"/>
            <a:ext cx="10369152" cy="1002134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8688288" y="5733256"/>
            <a:ext cx="2880320" cy="684665"/>
          </a:xfrm>
          <a:prstGeom prst="rect">
            <a:avLst/>
          </a:prstGeom>
          <a:blipFill dpi="0" rotWithShape="1">
            <a:blip r:embed="rId2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B46D33-AEE0-4B44-96C5-9DF44DA9F4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FBFAEFA-7989-2D4E-B407-C70594E59033}"/>
              </a:ext>
            </a:extLst>
          </p:cNvPr>
          <p:cNvSpPr/>
          <p:nvPr userDrawn="1"/>
        </p:nvSpPr>
        <p:spPr>
          <a:xfrm>
            <a:off x="10293069" y="6453336"/>
            <a:ext cx="1616364" cy="288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2546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Blank - Logo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9EBD09-9E6C-EA45-8A15-D292326849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454153"/>
            <a:ext cx="1440161" cy="2284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B6B18B-AB28-AA4D-83BD-446B5D203650}"/>
              </a:ext>
            </a:extLst>
          </p:cNvPr>
          <p:cNvSpPr/>
          <p:nvPr userDrawn="1"/>
        </p:nvSpPr>
        <p:spPr>
          <a:xfrm>
            <a:off x="10293069" y="6453336"/>
            <a:ext cx="1616364" cy="288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0111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Title Bar - Logo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E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C5FD76-5D1E-DD46-92C4-84879FCD4A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413014"/>
            <a:ext cx="1440161" cy="2284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2CD78-9605-124A-BD79-E9E50314E2B9}"/>
              </a:ext>
            </a:extLst>
          </p:cNvPr>
          <p:cNvSpPr/>
          <p:nvPr userDrawn="1"/>
        </p:nvSpPr>
        <p:spPr>
          <a:xfrm>
            <a:off x="10293069" y="6453336"/>
            <a:ext cx="1616364" cy="288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6719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Title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E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62799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Half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0" y="0"/>
            <a:ext cx="12192000" cy="321297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3212976"/>
            <a:ext cx="12192000" cy="3645024"/>
          </a:xfrm>
          <a:prstGeom prst="rect">
            <a:avLst/>
          </a:prstGeom>
          <a:solidFill>
            <a:srgbClr val="E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3717032"/>
            <a:ext cx="9601067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4279106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276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Half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7BBE12-5279-134C-8C5C-B521F5578401}"/>
              </a:ext>
            </a:extLst>
          </p:cNvPr>
          <p:cNvSpPr/>
          <p:nvPr userDrawn="1"/>
        </p:nvSpPr>
        <p:spPr>
          <a:xfrm>
            <a:off x="10272464" y="6309320"/>
            <a:ext cx="1584175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1124744"/>
            <a:ext cx="5256583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1844824"/>
            <a:ext cx="5256583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3789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Title No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>
            <a:normAutofit/>
          </a:bodyPr>
          <a:lstStyle>
            <a:lvl1pPr>
              <a:defRPr sz="2400">
                <a:solidFill>
                  <a:srgbClr val="EACC1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654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Top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506016"/>
          </a:xfrm>
          <a:prstGeom prst="rect">
            <a:avLst/>
          </a:prstGeom>
          <a:solidFill>
            <a:srgbClr val="E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-27384"/>
            <a:ext cx="9601067" cy="50601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1" y="620688"/>
            <a:ext cx="11617291" cy="590465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5961487"/>
            <a:ext cx="9601067" cy="563563"/>
          </a:xfrm>
        </p:spPr>
        <p:txBody>
          <a:bodyPr>
            <a:normAutofit/>
          </a:bodyPr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2015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E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A26479-5203-0C49-B7D7-8080A14B66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9676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Title with HW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E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non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FF89-8F57-AE40-A965-8A5344176B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76" y="4581128"/>
            <a:ext cx="2938408" cy="2178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1CA3E9-B6E4-8A4B-8871-5A4E67F333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40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Title - With Formal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ED0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DD24ED-7FEE-BC40-8BEB-EFDEB1B510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3632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Title Blank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916832"/>
            <a:ext cx="10363200" cy="2592288"/>
          </a:xfrm>
        </p:spPr>
        <p:txBody>
          <a:bodyPr anchor="ctr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51384" y="3506986"/>
            <a:ext cx="10369152" cy="1002134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rgbClr val="EACC1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71D495-C219-A746-8610-2F0C983835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409" y="5651500"/>
            <a:ext cx="2842199" cy="757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EAC545-525B-E24B-883C-56D60E4E60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48241C-3B0A-7749-B7A2-6AD8F3FB35F6}"/>
              </a:ext>
            </a:extLst>
          </p:cNvPr>
          <p:cNvSpPr/>
          <p:nvPr userDrawn="1"/>
        </p:nvSpPr>
        <p:spPr>
          <a:xfrm>
            <a:off x="10293069" y="6453336"/>
            <a:ext cx="1616364" cy="288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4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Title with HW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46EC379-6D58-A14A-BEBA-44C77DE61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ED0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non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FF89-8F57-AE40-A965-8A5344176B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76" y="4581128"/>
            <a:ext cx="2938408" cy="21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81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1" y="274641"/>
            <a:ext cx="9601067" cy="563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484784"/>
            <a:ext cx="11516853" cy="464138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403" y="6525348"/>
            <a:ext cx="912101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561" y="6525348"/>
            <a:ext cx="8220847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070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694" r:id="rId2"/>
    <p:sldLayoutId id="2147483757" r:id="rId3"/>
    <p:sldLayoutId id="2147483815" r:id="rId4"/>
    <p:sldLayoutId id="2147483816" r:id="rId5"/>
    <p:sldLayoutId id="2147483695" r:id="rId6"/>
    <p:sldLayoutId id="2147483697" r:id="rId7"/>
    <p:sldLayoutId id="2147483700" r:id="rId8"/>
    <p:sldLayoutId id="2147483809" r:id="rId9"/>
    <p:sldLayoutId id="2147483758" r:id="rId10"/>
    <p:sldLayoutId id="2147483839" r:id="rId11"/>
    <p:sldLayoutId id="2147483844" r:id="rId12"/>
    <p:sldLayoutId id="2147483847" r:id="rId13"/>
    <p:sldLayoutId id="2147483848" r:id="rId14"/>
    <p:sldLayoutId id="2147483849" r:id="rId15"/>
    <p:sldLayoutId id="2147483850" r:id="rId16"/>
    <p:sldLayoutId id="2147483851" r:id="rId17"/>
    <p:sldLayoutId id="2147483852" r:id="rId1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ED037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800" indent="-1778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5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7063" indent="-1698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74738" indent="-1603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24000" indent="-1524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973263" indent="-1444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4209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870200" indent="-1270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tabLst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319463" indent="-1190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7925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5E61E5-4F51-5244-AF22-7E7830F6013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1" y="274641"/>
            <a:ext cx="9601067" cy="563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484784"/>
            <a:ext cx="11516853" cy="464138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403" y="6525348"/>
            <a:ext cx="912101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561" y="6525348"/>
            <a:ext cx="8220847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46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817" r:id="rId5"/>
    <p:sldLayoutId id="2147483818" r:id="rId6"/>
    <p:sldLayoutId id="2147483764" r:id="rId7"/>
    <p:sldLayoutId id="2147483765" r:id="rId8"/>
    <p:sldLayoutId id="2147483767" r:id="rId9"/>
    <p:sldLayoutId id="2147483810" r:id="rId10"/>
    <p:sldLayoutId id="2147483768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00C2E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800" indent="-1778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5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7063" indent="-1698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74738" indent="-1603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24000" indent="-1524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973263" indent="-1444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4209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870200" indent="-1270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tabLst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319463" indent="-1190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7925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506057-B2D2-8D43-A4F7-12D8B3B0A82F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1" y="274641"/>
            <a:ext cx="9601067" cy="563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484784"/>
            <a:ext cx="11516853" cy="464138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403" y="6525348"/>
            <a:ext cx="912101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561" y="6525348"/>
            <a:ext cx="8220847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26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819" r:id="rId4"/>
    <p:sldLayoutId id="2147483820" r:id="rId5"/>
    <p:sldLayoutId id="2147483774" r:id="rId6"/>
    <p:sldLayoutId id="2147483776" r:id="rId7"/>
    <p:sldLayoutId id="2147483777" r:id="rId8"/>
    <p:sldLayoutId id="2147483811" r:id="rId9"/>
    <p:sldLayoutId id="2147483778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0AAD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800" indent="-1778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5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7063" indent="-1698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74738" indent="-1603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24000" indent="-1524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973263" indent="-1444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4209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870200" indent="-1270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tabLst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319463" indent="-1190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7925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C19A9C5-52BF-F84D-A94B-A728BCB51A2B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1" y="274641"/>
            <a:ext cx="9601067" cy="563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484784"/>
            <a:ext cx="11516853" cy="464138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403" y="6525348"/>
            <a:ext cx="912101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561" y="6525348"/>
            <a:ext cx="8220847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35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821" r:id="rId4"/>
    <p:sldLayoutId id="2147483822" r:id="rId5"/>
    <p:sldLayoutId id="2147483784" r:id="rId6"/>
    <p:sldLayoutId id="2147483785" r:id="rId7"/>
    <p:sldLayoutId id="2147483787" r:id="rId8"/>
    <p:sldLayoutId id="2147483812" r:id="rId9"/>
    <p:sldLayoutId id="2147483788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3989C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800" indent="-1778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5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7063" indent="-1698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74738" indent="-1603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24000" indent="-1524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973263" indent="-1444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4209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870200" indent="-1270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tabLst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319463" indent="-1190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7925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DC6D27-6BC2-DC43-9B42-6982FEEBBA2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1" y="274641"/>
            <a:ext cx="9601067" cy="563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484784"/>
            <a:ext cx="11516853" cy="464138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403" y="6525348"/>
            <a:ext cx="912101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561" y="6525348"/>
            <a:ext cx="8220847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9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823" r:id="rId4"/>
    <p:sldLayoutId id="2147483824" r:id="rId5"/>
    <p:sldLayoutId id="2147483794" r:id="rId6"/>
    <p:sldLayoutId id="2147483796" r:id="rId7"/>
    <p:sldLayoutId id="2147483797" r:id="rId8"/>
    <p:sldLayoutId id="2147483813" r:id="rId9"/>
    <p:sldLayoutId id="2147483798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FCAF17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800" indent="-1778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5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7063" indent="-1698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74738" indent="-1603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24000" indent="-1524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973263" indent="-1444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4209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870200" indent="-1270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tabLst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319463" indent="-1190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7925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1" y="274641"/>
            <a:ext cx="9601067" cy="563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484784"/>
            <a:ext cx="11516853" cy="464138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403" y="6525348"/>
            <a:ext cx="912101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561" y="6525348"/>
            <a:ext cx="8220847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E2860-83AC-7A4B-943A-076630A98A8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93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25" r:id="rId5"/>
    <p:sldLayoutId id="2147483826" r:id="rId6"/>
    <p:sldLayoutId id="2147483804" r:id="rId7"/>
    <p:sldLayoutId id="2147483806" r:id="rId8"/>
    <p:sldLayoutId id="2147483807" r:id="rId9"/>
    <p:sldLayoutId id="2147483814" r:id="rId10"/>
    <p:sldLayoutId id="2147483808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92929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800" indent="-1778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5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7063" indent="-1698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74738" indent="-1603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24000" indent="-1524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973263" indent="-1444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4209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870200" indent="-1270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tabLst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319463" indent="-1190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7925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1" y="274641"/>
            <a:ext cx="9601067" cy="563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484784"/>
            <a:ext cx="11516853" cy="464138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403" y="6525348"/>
            <a:ext cx="912101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561" y="6525348"/>
            <a:ext cx="8220847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BA3B90-0677-3D47-A75A-7CA89423C637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72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5" r:id="rId7"/>
    <p:sldLayoutId id="2147483836" r:id="rId8"/>
    <p:sldLayoutId id="2147483837" r:id="rId9"/>
    <p:sldLayoutId id="2147483838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EACC1B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800" indent="-1778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5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7063" indent="-1698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74738" indent="-1603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24000" indent="-1524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973263" indent="-1444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4209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870200" indent="-1270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tabLst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319463" indent="-1190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7925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196" y="3435077"/>
            <a:ext cx="11737304" cy="1362075"/>
          </a:xfrm>
        </p:spPr>
        <p:txBody>
          <a:bodyPr>
            <a:normAutofit fontScale="90000"/>
          </a:bodyPr>
          <a:lstStyle/>
          <a:p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RSM222</a:t>
            </a:r>
            <a:br>
              <a:rPr lang="en-CA" dirty="0"/>
            </a:br>
            <a:br>
              <a:rPr lang="en-CA" dirty="0"/>
            </a:br>
            <a:r>
              <a:rPr lang="en-CA" sz="3900" dirty="0"/>
              <a:t>Class 8- Planning and Control: Standard Cost &amp; Variance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263352" y="4797152"/>
            <a:ext cx="8208912" cy="1008112"/>
          </a:xfrm>
        </p:spPr>
        <p:txBody>
          <a:bodyPr>
            <a:normAutofit/>
          </a:bodyPr>
          <a:lstStyle/>
          <a:p>
            <a:r>
              <a:rPr lang="en-CA" dirty="0"/>
              <a:t>Elisa Zuliani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A90E-A461-B3CC-03FD-2D9C23121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622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5BA923D8-55BE-82AC-7EF2-2A015BEDAC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Setting</a:t>
            </a:r>
            <a:r>
              <a:rPr lang="en-CA" spc="-40" dirty="0"/>
              <a:t> </a:t>
            </a:r>
            <a:r>
              <a:rPr lang="en-CA" spc="-20" dirty="0"/>
              <a:t>Variable</a:t>
            </a:r>
            <a:r>
              <a:rPr lang="en-CA" spc="-40" dirty="0"/>
              <a:t> </a:t>
            </a:r>
            <a:r>
              <a:rPr lang="en-CA" dirty="0"/>
              <a:t>Overhead</a:t>
            </a:r>
            <a:r>
              <a:rPr lang="en-CA" spc="-35" dirty="0"/>
              <a:t> </a:t>
            </a:r>
            <a:r>
              <a:rPr lang="en-CA" dirty="0"/>
              <a:t>Standards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85950" y="1491233"/>
            <a:ext cx="2664460" cy="460375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290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Price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 MT"/>
                <a:cs typeface="Arial MT"/>
              </a:rPr>
              <a:t>Standards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2113" y="2574798"/>
            <a:ext cx="4532630" cy="1569720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798195" marR="789940" indent="-3175" algn="ctr">
              <a:lnSpc>
                <a:spcPct val="100000"/>
              </a:lnSpc>
              <a:spcBef>
                <a:spcPts val="300"/>
              </a:spcBef>
            </a:pPr>
            <a:r>
              <a:rPr sz="2400" spc="-5" dirty="0">
                <a:latin typeface="Arial MT"/>
                <a:cs typeface="Arial MT"/>
              </a:rPr>
              <a:t>The </a:t>
            </a:r>
            <a:r>
              <a:rPr sz="2400" dirty="0">
                <a:latin typeface="Arial MT"/>
                <a:cs typeface="Arial MT"/>
              </a:rPr>
              <a:t>rate </a:t>
            </a:r>
            <a:r>
              <a:rPr sz="2400" spc="-10" dirty="0">
                <a:latin typeface="Arial MT"/>
                <a:cs typeface="Arial MT"/>
              </a:rPr>
              <a:t>is </a:t>
            </a:r>
            <a:r>
              <a:rPr sz="2400" dirty="0">
                <a:latin typeface="Arial MT"/>
                <a:cs typeface="Arial MT"/>
              </a:rPr>
              <a:t>the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variable</a:t>
            </a:r>
            <a:r>
              <a:rPr sz="2400" dirty="0">
                <a:latin typeface="Arial MT"/>
                <a:cs typeface="Arial MT"/>
              </a:rPr>
              <a:t> portion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endParaRPr sz="2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latin typeface="Arial MT"/>
                <a:cs typeface="Arial MT"/>
              </a:rPr>
              <a:t>predetermined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overhead</a:t>
            </a:r>
            <a:endParaRPr sz="2400">
              <a:latin typeface="Arial MT"/>
              <a:cs typeface="Arial MT"/>
            </a:endParaRPr>
          </a:p>
          <a:p>
            <a:pPr marL="80010" algn="ctr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rate.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49033" y="1485138"/>
            <a:ext cx="3197860" cy="462280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243840">
              <a:lnSpc>
                <a:spcPct val="100000"/>
              </a:lnSpc>
              <a:spcBef>
                <a:spcPts val="300"/>
              </a:spcBef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Quantity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 MT"/>
                <a:cs typeface="Arial MT"/>
              </a:rPr>
              <a:t>Standards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78117" y="2556510"/>
            <a:ext cx="4533900" cy="1569720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quantity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endParaRPr sz="2400">
              <a:latin typeface="Arial MT"/>
              <a:cs typeface="Arial MT"/>
            </a:endParaRPr>
          </a:p>
          <a:p>
            <a:pPr marL="367030" marR="276860" algn="ct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 MT"/>
                <a:cs typeface="Arial MT"/>
              </a:rPr>
              <a:t>activity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allocation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base </a:t>
            </a:r>
            <a:r>
              <a:rPr sz="2400" spc="-66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used</a:t>
            </a:r>
            <a:r>
              <a:rPr sz="2400" dirty="0">
                <a:latin typeface="Arial MT"/>
                <a:cs typeface="Arial MT"/>
              </a:rPr>
              <a:t> to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calculate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predetermined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overhead.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60776" y="1946910"/>
            <a:ext cx="114300" cy="571500"/>
          </a:xfrm>
          <a:custGeom>
            <a:avLst/>
            <a:gdLst/>
            <a:ahLst/>
            <a:cxnLst/>
            <a:rect l="l" t="t" r="r" b="b"/>
            <a:pathLst>
              <a:path w="114300" h="571500">
                <a:moveTo>
                  <a:pt x="38100" y="457200"/>
                </a:moveTo>
                <a:lnTo>
                  <a:pt x="0" y="457200"/>
                </a:lnTo>
                <a:lnTo>
                  <a:pt x="57150" y="571500"/>
                </a:lnTo>
                <a:lnTo>
                  <a:pt x="104775" y="476250"/>
                </a:lnTo>
                <a:lnTo>
                  <a:pt x="38100" y="476250"/>
                </a:lnTo>
                <a:lnTo>
                  <a:pt x="38100" y="457200"/>
                </a:lnTo>
                <a:close/>
              </a:path>
              <a:path w="114300" h="571500">
                <a:moveTo>
                  <a:pt x="76200" y="0"/>
                </a:moveTo>
                <a:lnTo>
                  <a:pt x="38100" y="0"/>
                </a:lnTo>
                <a:lnTo>
                  <a:pt x="38100" y="476250"/>
                </a:lnTo>
                <a:lnTo>
                  <a:pt x="76200" y="476250"/>
                </a:lnTo>
                <a:lnTo>
                  <a:pt x="76200" y="0"/>
                </a:lnTo>
                <a:close/>
              </a:path>
              <a:path w="114300" h="571500">
                <a:moveTo>
                  <a:pt x="114300" y="457200"/>
                </a:moveTo>
                <a:lnTo>
                  <a:pt x="76200" y="457200"/>
                </a:lnTo>
                <a:lnTo>
                  <a:pt x="76200" y="476250"/>
                </a:lnTo>
                <a:lnTo>
                  <a:pt x="104775" y="476250"/>
                </a:lnTo>
                <a:lnTo>
                  <a:pt x="114300" y="45720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7156" y="1946910"/>
            <a:ext cx="114300" cy="571500"/>
          </a:xfrm>
          <a:custGeom>
            <a:avLst/>
            <a:gdLst/>
            <a:ahLst/>
            <a:cxnLst/>
            <a:rect l="l" t="t" r="r" b="b"/>
            <a:pathLst>
              <a:path w="114300" h="571500">
                <a:moveTo>
                  <a:pt x="38100" y="457200"/>
                </a:moveTo>
                <a:lnTo>
                  <a:pt x="0" y="457200"/>
                </a:lnTo>
                <a:lnTo>
                  <a:pt x="57150" y="571500"/>
                </a:lnTo>
                <a:lnTo>
                  <a:pt x="104775" y="476250"/>
                </a:lnTo>
                <a:lnTo>
                  <a:pt x="38100" y="476250"/>
                </a:lnTo>
                <a:lnTo>
                  <a:pt x="38100" y="457200"/>
                </a:lnTo>
                <a:close/>
              </a:path>
              <a:path w="114300" h="571500">
                <a:moveTo>
                  <a:pt x="76200" y="0"/>
                </a:moveTo>
                <a:lnTo>
                  <a:pt x="38100" y="0"/>
                </a:lnTo>
                <a:lnTo>
                  <a:pt x="38100" y="476250"/>
                </a:lnTo>
                <a:lnTo>
                  <a:pt x="76200" y="476250"/>
                </a:lnTo>
                <a:lnTo>
                  <a:pt x="76200" y="0"/>
                </a:lnTo>
                <a:close/>
              </a:path>
              <a:path w="114300" h="571500">
                <a:moveTo>
                  <a:pt x="114300" y="457200"/>
                </a:moveTo>
                <a:lnTo>
                  <a:pt x="76200" y="457200"/>
                </a:lnTo>
                <a:lnTo>
                  <a:pt x="76200" y="476250"/>
                </a:lnTo>
                <a:lnTo>
                  <a:pt x="104775" y="476250"/>
                </a:lnTo>
                <a:lnTo>
                  <a:pt x="114300" y="45720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4144" y="4402963"/>
            <a:ext cx="10612755" cy="1845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SzPct val="79545"/>
              <a:buChar char="•"/>
              <a:tabLst>
                <a:tab pos="469265" algn="l"/>
                <a:tab pos="469900" algn="l"/>
              </a:tabLst>
            </a:pPr>
            <a:r>
              <a:rPr sz="2200" spc="-5" dirty="0">
                <a:latin typeface="Arial MT"/>
                <a:cs typeface="Arial MT"/>
              </a:rPr>
              <a:t>For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manufacturing</a:t>
            </a:r>
            <a:r>
              <a:rPr sz="2200" spc="4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overhead,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companies</a:t>
            </a:r>
            <a:r>
              <a:rPr sz="2200" spc="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use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standard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predetermined</a:t>
            </a:r>
            <a:r>
              <a:rPr sz="2200" spc="3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overhead</a:t>
            </a:r>
            <a:endParaRPr sz="2200">
              <a:latin typeface="Arial MT"/>
              <a:cs typeface="Arial MT"/>
            </a:endParaRPr>
          </a:p>
          <a:p>
            <a:pPr marL="469900">
              <a:lnSpc>
                <a:spcPct val="100000"/>
              </a:lnSpc>
            </a:pPr>
            <a:r>
              <a:rPr sz="2200" spc="-5" dirty="0">
                <a:latin typeface="Arial MT"/>
                <a:cs typeface="Arial MT"/>
              </a:rPr>
              <a:t>rate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 setting the standard.</a:t>
            </a:r>
            <a:endParaRPr sz="2200">
              <a:latin typeface="Arial MT"/>
              <a:cs typeface="Arial MT"/>
            </a:endParaRPr>
          </a:p>
          <a:p>
            <a:pPr marL="469900" marR="5080" indent="-457200">
              <a:lnSpc>
                <a:spcPct val="100000"/>
              </a:lnSpc>
              <a:spcBef>
                <a:spcPts val="1130"/>
              </a:spcBef>
              <a:buSzPct val="79545"/>
              <a:buChar char="•"/>
              <a:tabLst>
                <a:tab pos="469265" algn="l"/>
                <a:tab pos="469900" algn="l"/>
              </a:tabLst>
            </a:pPr>
            <a:r>
              <a:rPr sz="2200" spc="-5" dirty="0">
                <a:latin typeface="Arial MT"/>
                <a:cs typeface="Arial MT"/>
              </a:rPr>
              <a:t>Overhead</a:t>
            </a:r>
            <a:r>
              <a:rPr sz="2200" spc="3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rate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determined</a:t>
            </a:r>
            <a:r>
              <a:rPr sz="2200" spc="3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by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dividing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budgeted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overhead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costs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by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expected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standard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activity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index,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such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as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standard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direct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labor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hours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or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standard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machine </a:t>
            </a:r>
            <a:r>
              <a:rPr sz="2200" dirty="0">
                <a:latin typeface="Arial MT"/>
                <a:cs typeface="Arial MT"/>
              </a:rPr>
              <a:t> hours.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4019" y="1510665"/>
            <a:ext cx="11106785" cy="2659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834" algn="just">
              <a:lnSpc>
                <a:spcPct val="100000"/>
              </a:lnSpc>
              <a:spcBef>
                <a:spcPts val="95"/>
              </a:spcBef>
              <a:buSzPct val="79545"/>
              <a:buFont typeface="Arial MT"/>
              <a:buAutoNum type="arabicPeriod"/>
              <a:tabLst>
                <a:tab pos="470534" algn="l"/>
              </a:tabLst>
            </a:pPr>
            <a:r>
              <a:rPr sz="2200" spc="-5" dirty="0">
                <a:latin typeface="Arial MT"/>
                <a:cs typeface="Arial MT"/>
              </a:rPr>
              <a:t>What would be the behavioral impacts of not paying the </a:t>
            </a:r>
            <a:r>
              <a:rPr sz="2200" dirty="0">
                <a:latin typeface="Arial MT"/>
                <a:cs typeface="Arial MT"/>
              </a:rPr>
              <a:t>cash </a:t>
            </a:r>
            <a:r>
              <a:rPr sz="2200" spc="-5" dirty="0">
                <a:latin typeface="Arial MT"/>
                <a:cs typeface="Arial MT"/>
              </a:rPr>
              <a:t>bonus to the managers? </a:t>
            </a:r>
            <a:r>
              <a:rPr sz="2200" spc="-60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How </a:t>
            </a:r>
            <a:r>
              <a:rPr sz="2200" spc="-5" dirty="0">
                <a:latin typeface="Arial MT"/>
                <a:cs typeface="Arial MT"/>
              </a:rPr>
              <a:t>would that </a:t>
            </a:r>
            <a:r>
              <a:rPr sz="2200" spc="-10" dirty="0">
                <a:latin typeface="Arial MT"/>
                <a:cs typeface="Arial MT"/>
              </a:rPr>
              <a:t>affect </a:t>
            </a:r>
            <a:r>
              <a:rPr sz="2200" spc="-5" dirty="0">
                <a:latin typeface="Arial MT"/>
                <a:cs typeface="Arial MT"/>
              </a:rPr>
              <a:t>other employees? </a:t>
            </a:r>
            <a:r>
              <a:rPr sz="2200" spc="-10" dirty="0">
                <a:latin typeface="Arial MT"/>
                <a:cs typeface="Arial MT"/>
              </a:rPr>
              <a:t>How </a:t>
            </a:r>
            <a:r>
              <a:rPr sz="2200" spc="-5" dirty="0">
                <a:latin typeface="Arial MT"/>
                <a:cs typeface="Arial MT"/>
              </a:rPr>
              <a:t>would the decision </a:t>
            </a:r>
            <a:r>
              <a:rPr sz="2200" spc="-10" dirty="0">
                <a:latin typeface="Arial MT"/>
                <a:cs typeface="Arial MT"/>
              </a:rPr>
              <a:t>affect </a:t>
            </a:r>
            <a:r>
              <a:rPr sz="2200" spc="-5" dirty="0">
                <a:latin typeface="Arial MT"/>
                <a:cs typeface="Arial MT"/>
              </a:rPr>
              <a:t>the </a:t>
            </a:r>
            <a:r>
              <a:rPr sz="2200" spc="-10" dirty="0">
                <a:latin typeface="Arial MT"/>
                <a:cs typeface="Arial MT"/>
              </a:rPr>
              <a:t>company’s </a:t>
            </a:r>
            <a:r>
              <a:rPr sz="2200" spc="-6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short-term</a:t>
            </a:r>
            <a:r>
              <a:rPr sz="2200" spc="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longterm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profitability</a:t>
            </a:r>
            <a:r>
              <a:rPr sz="2200" spc="-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as</a:t>
            </a:r>
            <a:r>
              <a:rPr sz="2200" spc="-5" dirty="0">
                <a:latin typeface="Arial MT"/>
                <a:cs typeface="Arial MT"/>
              </a:rPr>
              <a:t> Luke said?</a:t>
            </a:r>
            <a:endParaRPr sz="2200">
              <a:latin typeface="Arial MT"/>
              <a:cs typeface="Arial MT"/>
            </a:endParaRPr>
          </a:p>
          <a:p>
            <a:pPr marL="469900" marR="671195" indent="-457834" algn="just">
              <a:lnSpc>
                <a:spcPct val="100000"/>
              </a:lnSpc>
              <a:spcBef>
                <a:spcPts val="1130"/>
              </a:spcBef>
              <a:buSzPct val="79545"/>
              <a:buAutoNum type="arabicPeriod"/>
              <a:tabLst>
                <a:tab pos="470534" algn="l"/>
              </a:tabLst>
            </a:pPr>
            <a:r>
              <a:rPr sz="2200" spc="-5" dirty="0">
                <a:latin typeface="Arial MT"/>
                <a:cs typeface="Arial MT"/>
              </a:rPr>
              <a:t>Did the company need a new bonus policy? What recommendations should Amy </a:t>
            </a:r>
            <a:r>
              <a:rPr sz="2200" spc="-6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propose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to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management</a:t>
            </a:r>
            <a:r>
              <a:rPr sz="2200" spc="4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regarding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eligibility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to receive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bonus?</a:t>
            </a:r>
            <a:endParaRPr sz="2200">
              <a:latin typeface="Arial MT"/>
              <a:cs typeface="Arial MT"/>
            </a:endParaRPr>
          </a:p>
          <a:p>
            <a:pPr marL="469900" indent="-457834" algn="just">
              <a:lnSpc>
                <a:spcPct val="100000"/>
              </a:lnSpc>
              <a:spcBef>
                <a:spcPts val="1130"/>
              </a:spcBef>
              <a:buSzPct val="79545"/>
              <a:buAutoNum type="arabicPeriod"/>
              <a:tabLst>
                <a:tab pos="470534" algn="l"/>
              </a:tabLst>
            </a:pPr>
            <a:r>
              <a:rPr sz="2200" spc="-5" dirty="0">
                <a:latin typeface="Arial MT"/>
                <a:cs typeface="Arial MT"/>
              </a:rPr>
              <a:t>How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should</a:t>
            </a:r>
            <a:r>
              <a:rPr sz="2200" spc="-1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Amy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present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complex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situation in </a:t>
            </a:r>
            <a:r>
              <a:rPr sz="2200" spc="-5" dirty="0">
                <a:latin typeface="Arial MT"/>
                <a:cs typeface="Arial MT"/>
              </a:rPr>
              <a:t>an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effective,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yet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simple,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endParaRPr sz="2200">
              <a:latin typeface="Arial MT"/>
              <a:cs typeface="Arial MT"/>
            </a:endParaRPr>
          </a:p>
          <a:p>
            <a:pPr marL="469900" algn="just">
              <a:lnSpc>
                <a:spcPct val="100000"/>
              </a:lnSpc>
            </a:pPr>
            <a:r>
              <a:rPr sz="2200" spc="-5" dirty="0">
                <a:latin typeface="Arial MT"/>
                <a:cs typeface="Arial MT"/>
              </a:rPr>
              <a:t>understandable format?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100</a:t>
            </a:fld>
            <a:endParaRPr spc="-5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494AD43-E10F-7895-1DFC-C168E1EE20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Other</a:t>
            </a:r>
            <a:r>
              <a:rPr lang="en-CA" spc="-85" dirty="0"/>
              <a:t> </a:t>
            </a:r>
            <a:r>
              <a:rPr lang="en-CA" dirty="0"/>
              <a:t>Considerations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81488" y="6513574"/>
            <a:ext cx="1440179" cy="2270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5000" dirty="0">
                <a:solidFill>
                  <a:srgbClr val="FFFFFF"/>
                </a:solidFill>
              </a:rPr>
              <a:t>In</a:t>
            </a:r>
            <a:r>
              <a:rPr sz="5000" spc="-15" dirty="0">
                <a:solidFill>
                  <a:srgbClr val="FFFFFF"/>
                </a:solidFill>
              </a:rPr>
              <a:t> </a:t>
            </a:r>
            <a:r>
              <a:rPr sz="5000" spc="-10" dirty="0">
                <a:solidFill>
                  <a:srgbClr val="FFFFFF"/>
                </a:solidFill>
              </a:rPr>
              <a:t>Class Example</a:t>
            </a:r>
            <a:endParaRPr sz="5000"/>
          </a:p>
        </p:txBody>
      </p:sp>
      <p:sp>
        <p:nvSpPr>
          <p:cNvPr id="5" name="object 5"/>
          <p:cNvSpPr txBox="1"/>
          <p:nvPr/>
        </p:nvSpPr>
        <p:spPr>
          <a:xfrm>
            <a:off x="414019" y="2927730"/>
            <a:ext cx="26333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Helmut</a:t>
            </a:r>
            <a:r>
              <a:rPr sz="28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Pro</a:t>
            </a:r>
            <a:r>
              <a:rPr sz="28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Arial"/>
                <a:cs typeface="Arial"/>
              </a:rPr>
              <a:t>Inc.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617" y="477012"/>
            <a:ext cx="3258294" cy="33329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726428" y="4247515"/>
            <a:ext cx="483933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Arial MT"/>
                <a:cs typeface="Arial MT"/>
              </a:rPr>
              <a:t>Fun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Fact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Day: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It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is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estimated </a:t>
            </a:r>
            <a:r>
              <a:rPr sz="2200" dirty="0">
                <a:latin typeface="Arial MT"/>
                <a:cs typeface="Arial MT"/>
              </a:rPr>
              <a:t>that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there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are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more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than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200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million </a:t>
            </a:r>
            <a:r>
              <a:rPr sz="2200" dirty="0">
                <a:latin typeface="Arial MT"/>
                <a:cs typeface="Arial MT"/>
              </a:rPr>
              <a:t>skiers</a:t>
            </a:r>
            <a:r>
              <a:rPr sz="2200" spc="-8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globally</a:t>
            </a:r>
            <a:r>
              <a:rPr sz="2200" spc="-7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and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children</a:t>
            </a:r>
            <a:r>
              <a:rPr sz="2200" spc="-7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account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for </a:t>
            </a:r>
            <a:r>
              <a:rPr sz="2200" dirty="0">
                <a:latin typeface="Arial MT"/>
                <a:cs typeface="Arial MT"/>
              </a:rPr>
              <a:t>13–27%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these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participants.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102</a:t>
            </a:fld>
            <a:endParaRPr spc="-25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C0BCAF-6849-C0DC-60A7-6F2459EFF6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Actual Results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264589"/>
              </p:ext>
            </p:extLst>
          </p:nvPr>
        </p:nvGraphicFramePr>
        <p:xfrm>
          <a:off x="47328" y="666527"/>
          <a:ext cx="11593287" cy="5208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8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0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61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04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39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33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407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728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marR="3810" algn="ctr">
                        <a:lnSpc>
                          <a:spcPts val="1285"/>
                        </a:lnSpc>
                        <a:spcBef>
                          <a:spcPts val="5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BUDGET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ts val="1285"/>
                        </a:lnSpc>
                        <a:spcBef>
                          <a:spcPts val="5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ACTUAL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6FAC4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81965" algn="r">
                        <a:lnSpc>
                          <a:spcPts val="1285"/>
                        </a:lnSpc>
                        <a:spcBef>
                          <a:spcPts val="55"/>
                        </a:spcBef>
                      </a:pPr>
                      <a:r>
                        <a:rPr sz="1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DIFFERENCE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53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30480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ts val="1285"/>
                        </a:lnSpc>
                        <a:spcBef>
                          <a:spcPts val="5"/>
                        </a:spcBef>
                        <a:tabLst>
                          <a:tab pos="330835" algn="l"/>
                          <a:tab pos="979805" algn="l"/>
                        </a:tabLst>
                      </a:pPr>
                      <a:r>
                        <a:rPr sz="11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r>
                        <a:rPr sz="11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Qty</a:t>
                      </a:r>
                      <a:r>
                        <a:rPr sz="11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52451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02260">
                        <a:lnSpc>
                          <a:spcPts val="1285"/>
                        </a:lnSpc>
                        <a:spcBef>
                          <a:spcPts val="5"/>
                        </a:spcBef>
                        <a:tabLst>
                          <a:tab pos="1471295" algn="l"/>
                        </a:tabLst>
                      </a:pPr>
                      <a:r>
                        <a:rPr sz="11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$ Per</a:t>
                      </a:r>
                      <a:r>
                        <a:rPr sz="1100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u="sng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unit</a:t>
                      </a:r>
                      <a:r>
                        <a:rPr sz="11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28955">
                        <a:lnSpc>
                          <a:spcPts val="1285"/>
                        </a:lnSpc>
                        <a:spcBef>
                          <a:spcPts val="5"/>
                        </a:spcBef>
                        <a:tabLst>
                          <a:tab pos="1269365" algn="l"/>
                        </a:tabLst>
                      </a:pPr>
                      <a:r>
                        <a:rPr sz="1100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Total</a:t>
                      </a:r>
                      <a:r>
                        <a:rPr sz="11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0655">
                        <a:lnSpc>
                          <a:spcPts val="1285"/>
                        </a:lnSpc>
                        <a:spcBef>
                          <a:spcPts val="5"/>
                        </a:spcBef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Qty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ts val="1305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$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Per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151130">
                        <a:lnSpc>
                          <a:spcPts val="1285"/>
                        </a:lnSpc>
                      </a:pPr>
                      <a:r>
                        <a:rPr sz="1100" spc="-20" dirty="0">
                          <a:latin typeface="Calibri"/>
                          <a:cs typeface="Calibri"/>
                        </a:rPr>
                        <a:t>unit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6515" algn="ctr">
                        <a:lnSpc>
                          <a:spcPts val="128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Total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1EE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9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715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Sales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30480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0960" marR="304800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65,000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1109345" indent="31750">
                        <a:lnSpc>
                          <a:spcPts val="1320"/>
                        </a:lnSpc>
                        <a:spcBef>
                          <a:spcPts val="30"/>
                        </a:spcBef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$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399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7630" marR="538480" indent="31750">
                        <a:lnSpc>
                          <a:spcPts val="1320"/>
                        </a:lnSpc>
                        <a:spcBef>
                          <a:spcPts val="30"/>
                        </a:spcBef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$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25,935,000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985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Sales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1290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69200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985" marR="242570" indent="31750">
                        <a:lnSpc>
                          <a:spcPts val="1320"/>
                        </a:lnSpc>
                        <a:spcBef>
                          <a:spcPts val="30"/>
                        </a:spcBef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$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382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0960" marR="717550" indent="31750">
                        <a:lnSpc>
                          <a:spcPts val="1320"/>
                        </a:lnSpc>
                        <a:spcBef>
                          <a:spcPts val="30"/>
                        </a:spcBef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$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26,434,400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462915" algn="r">
                        <a:lnSpc>
                          <a:spcPct val="100000"/>
                        </a:lnSpc>
                        <a:tabLst>
                          <a:tab pos="704850" algn="l"/>
                        </a:tabLst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$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499,400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1EE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0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71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Direct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Materials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(3pnd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@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21.50)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30480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0960" marR="304800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65,000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064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1181100" indent="3175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$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65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366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7630" marR="610235" indent="3175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$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4,192,500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366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985" marR="30289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Direct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Materials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(3.3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pnd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@17.90)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366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1290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69200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0645" marB="0"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985" marR="314325" indent="3175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$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59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3660" marB="0"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0960" marR="789305" indent="3175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$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4,087,644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366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450850" algn="r">
                        <a:lnSpc>
                          <a:spcPct val="100000"/>
                        </a:lnSpc>
                        <a:tabLst>
                          <a:tab pos="748665" algn="l"/>
                        </a:tabLst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100" spc="-60" dirty="0">
                          <a:latin typeface="Calibri"/>
                          <a:cs typeface="Calibri"/>
                        </a:rPr>
                        <a:t>$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104,856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1EE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070"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Direct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Labour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(4.5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hours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@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$21)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4986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0960" marR="304800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65,000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4986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72720" marR="524510">
                        <a:lnSpc>
                          <a:spcPts val="1180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$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140970" marR="524510">
                        <a:lnSpc>
                          <a:spcPct val="10000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95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3175">
                        <a:lnSpc>
                          <a:spcPts val="1180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$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87630" marR="3175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6,142,500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118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Direct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Labour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(4.4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hours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@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6985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22.50)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61290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69200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49860" marB="0"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ts val="1180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$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6985">
                        <a:lnSpc>
                          <a:spcPct val="10000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99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1180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$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60960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6,850,800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R="462915" algn="r">
                        <a:lnSpc>
                          <a:spcPct val="100000"/>
                        </a:lnSpc>
                        <a:spcBef>
                          <a:spcPts val="1180"/>
                        </a:spcBef>
                        <a:tabLst>
                          <a:tab pos="704850" algn="l"/>
                        </a:tabLst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$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708,300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49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1EE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1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71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Variable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MOH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($4.20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per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DLH)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30480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0960" marR="304800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65,000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064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1181100" indent="3175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$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19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366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7630" marR="610235" indent="3175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$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1,228,500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366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873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Variable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MOH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(4.25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per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DLH)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1290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69200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0645" marB="0"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985" marR="314325" indent="3175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$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19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3660" marB="0"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0960" marR="789305" indent="3175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$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1,294,040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366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438784" algn="r">
                        <a:lnSpc>
                          <a:spcPct val="100000"/>
                        </a:lnSpc>
                        <a:tabLst>
                          <a:tab pos="800735" algn="l"/>
                        </a:tabLst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$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65,540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1EE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185">
                <a:tc>
                  <a:txBody>
                    <a:bodyPr/>
                    <a:lstStyle/>
                    <a:p>
                      <a:pPr marL="5715" marR="53340">
                        <a:lnSpc>
                          <a:spcPts val="132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Fixed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MOH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(allocated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basis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$24.79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per 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DLH)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30480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3975" marR="158115">
                        <a:lnSpc>
                          <a:spcPts val="1280"/>
                        </a:lnSpc>
                        <a:tabLst>
                          <a:tab pos="818515" algn="l"/>
                        </a:tabLst>
                      </a:pPr>
                      <a:r>
                        <a:rPr sz="1100" u="sng" spc="-204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65,000</a:t>
                      </a:r>
                      <a:r>
                        <a:rPr sz="11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72720" marR="524510">
                        <a:lnSpc>
                          <a:spcPts val="1280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$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140970" marR="433070">
                        <a:lnSpc>
                          <a:spcPts val="1280"/>
                        </a:lnSpc>
                        <a:tabLst>
                          <a:tab pos="1029969" algn="l"/>
                        </a:tabLst>
                      </a:pPr>
                      <a:r>
                        <a:rPr sz="11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25</a:t>
                      </a:r>
                      <a:r>
                        <a:rPr sz="11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3175">
                        <a:lnSpc>
                          <a:spcPts val="1280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$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87630">
                        <a:lnSpc>
                          <a:spcPts val="1280"/>
                        </a:lnSpc>
                        <a:tabLst>
                          <a:tab pos="1269365" algn="l"/>
                        </a:tabLst>
                      </a:pPr>
                      <a:r>
                        <a:rPr sz="1100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7,250,000</a:t>
                      </a:r>
                      <a:r>
                        <a:rPr sz="11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8735">
                        <a:lnSpc>
                          <a:spcPts val="128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Fixed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MOH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1290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69200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0960" marR="789305" indent="31750">
                        <a:lnSpc>
                          <a:spcPts val="1320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$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6,785,000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450850" algn="r">
                        <a:lnSpc>
                          <a:spcPts val="1280"/>
                        </a:lnSpc>
                        <a:tabLst>
                          <a:tab pos="748665" algn="l"/>
                        </a:tabLst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100" spc="-60" dirty="0">
                          <a:latin typeface="Calibri"/>
                          <a:cs typeface="Calibri"/>
                        </a:rPr>
                        <a:t>$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465,000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1EE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7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715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PROFIT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304800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524510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19380" marR="3175">
                        <a:lnSpc>
                          <a:spcPct val="100000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$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87630" marR="3175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7,121,500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8735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PROFIT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92835">
                        <a:lnSpc>
                          <a:spcPct val="100000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$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1061085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7,416,916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R="461645" algn="r">
                        <a:lnSpc>
                          <a:spcPct val="100000"/>
                        </a:lnSpc>
                        <a:tabLst>
                          <a:tab pos="704850" algn="l"/>
                        </a:tabLst>
                      </a:pPr>
                      <a:r>
                        <a:rPr sz="1100" b="1" spc="-50" dirty="0">
                          <a:latin typeface="Calibri"/>
                          <a:cs typeface="Calibri"/>
                        </a:rPr>
                        <a:t>$</a:t>
                      </a:r>
                      <a:r>
                        <a:rPr sz="1100" b="1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100" b="1" spc="-10" dirty="0">
                          <a:latin typeface="Calibri"/>
                          <a:cs typeface="Calibri"/>
                        </a:rPr>
                        <a:t>295,416</a:t>
                      </a:r>
                      <a:endParaRPr sz="11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1EE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135560" y="6083741"/>
            <a:ext cx="4825365" cy="462280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310515">
              <a:lnSpc>
                <a:spcPct val="100000"/>
              </a:lnSpc>
              <a:spcBef>
                <a:spcPts val="305"/>
              </a:spcBef>
            </a:pPr>
            <a:r>
              <a:rPr sz="2400" dirty="0">
                <a:latin typeface="Arial MT"/>
                <a:cs typeface="Arial MT"/>
              </a:rPr>
              <a:t>Did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company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perform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well?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5033" y="1478407"/>
          <a:ext cx="11789410" cy="4799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9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97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30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1945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Flex</a:t>
                      </a:r>
                      <a:r>
                        <a:rPr sz="20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Budget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Quantity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94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Price/Cost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per</a:t>
                      </a:r>
                      <a:r>
                        <a:rPr sz="2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unit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Actual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Variance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2606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Favourable/ Unfav.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Sales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69,200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20" dirty="0">
                          <a:latin typeface="Arial MT"/>
                          <a:cs typeface="Arial MT"/>
                        </a:rPr>
                        <a:t>$399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$27,610,800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$26,434,400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-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$1,176,400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50" dirty="0">
                          <a:latin typeface="Arial MT"/>
                          <a:cs typeface="Arial MT"/>
                        </a:rPr>
                        <a:t>U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5360">
                <a:tc>
                  <a:txBody>
                    <a:bodyPr/>
                    <a:lstStyle/>
                    <a:p>
                      <a:pPr marL="91440" marR="21526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Direct Materials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3pnd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@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21.50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69,200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$64.50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$4,463,400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$4,087,644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-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$375,756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spc="-50" dirty="0">
                          <a:latin typeface="Arial MT"/>
                          <a:cs typeface="Arial MT"/>
                        </a:rPr>
                        <a:t>F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8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Direct</a:t>
                      </a:r>
                      <a:r>
                        <a:rPr sz="20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Labour</a:t>
                      </a:r>
                      <a:endParaRPr sz="2000">
                        <a:latin typeface="Arial MT"/>
                        <a:cs typeface="Arial MT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4.5</a:t>
                      </a:r>
                      <a:r>
                        <a:rPr sz="16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hours</a:t>
                      </a:r>
                      <a:r>
                        <a:rPr sz="16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@</a:t>
                      </a:r>
                      <a:r>
                        <a:rPr sz="1600" spc="-25" dirty="0">
                          <a:latin typeface="Arial MT"/>
                          <a:cs typeface="Arial MT"/>
                        </a:rPr>
                        <a:t> $21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69,200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$94.50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$6,539,400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62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$6,850,800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62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$311,400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62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2000" spc="-50" dirty="0">
                          <a:latin typeface="Arial MT"/>
                          <a:cs typeface="Arial MT"/>
                        </a:rPr>
                        <a:t>U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5360">
                <a:tc>
                  <a:txBody>
                    <a:bodyPr/>
                    <a:lstStyle/>
                    <a:p>
                      <a:pPr marL="91440" marR="73787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30" dirty="0">
                          <a:latin typeface="Arial MT"/>
                          <a:cs typeface="Arial MT"/>
                        </a:rPr>
                        <a:t>Variable </a:t>
                      </a:r>
                      <a:r>
                        <a:rPr sz="2000" spc="-25" dirty="0">
                          <a:latin typeface="Arial MT"/>
                          <a:cs typeface="Arial MT"/>
                        </a:rPr>
                        <a:t>MOH</a:t>
                      </a:r>
                      <a:endParaRPr sz="2000">
                        <a:latin typeface="Arial MT"/>
                        <a:cs typeface="Arial MT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$4.20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per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DLH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69,200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$18.90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$1,307,880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$1,294,040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-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$13,840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2000" spc="-50" dirty="0">
                          <a:latin typeface="Arial MT"/>
                          <a:cs typeface="Arial MT"/>
                        </a:rPr>
                        <a:t>F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Fixed</a:t>
                      </a:r>
                      <a:r>
                        <a:rPr sz="20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25" dirty="0">
                          <a:latin typeface="Arial MT"/>
                          <a:cs typeface="Arial MT"/>
                        </a:rPr>
                        <a:t>MOH</a:t>
                      </a:r>
                      <a:endParaRPr sz="2000">
                        <a:latin typeface="Arial MT"/>
                        <a:cs typeface="Arial MT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$24.79</a:t>
                      </a:r>
                      <a:r>
                        <a:rPr sz="16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per</a:t>
                      </a:r>
                      <a:r>
                        <a:rPr sz="16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25" dirty="0">
                          <a:latin typeface="Arial MT"/>
                          <a:cs typeface="Arial MT"/>
                        </a:rPr>
                        <a:t>DLH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$7,250,000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$6,785,000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-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$465,000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2000" spc="-50" dirty="0">
                          <a:latin typeface="Arial MT"/>
                          <a:cs typeface="Arial MT"/>
                        </a:rPr>
                        <a:t>F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Margin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$8,050,120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$7,416,916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-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$633,204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50" dirty="0">
                          <a:latin typeface="Arial MT"/>
                          <a:cs typeface="Arial MT"/>
                        </a:rPr>
                        <a:t>U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5571841" y="671438"/>
            <a:ext cx="6384920" cy="506016"/>
          </a:xfrm>
          <a:custGeom>
            <a:avLst/>
            <a:gdLst/>
            <a:ahLst/>
            <a:cxnLst/>
            <a:rect l="l" t="t" r="r" b="b"/>
            <a:pathLst>
              <a:path w="6464934" h="462280">
                <a:moveTo>
                  <a:pt x="0" y="461772"/>
                </a:moveTo>
                <a:lnTo>
                  <a:pt x="6464808" y="461772"/>
                </a:lnTo>
                <a:lnTo>
                  <a:pt x="6464808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ln w="25400">
            <a:solidFill>
              <a:srgbClr val="0070C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103</a:t>
            </a:fld>
            <a:endParaRPr spc="-25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186C414-BF53-D171-535E-F395A72DD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1. Prepare a Flexible </a:t>
            </a:r>
            <a:r>
              <a:rPr lang="en-CA" dirty="0" err="1"/>
              <a:t>Budger</a:t>
            </a:r>
            <a:endParaRPr lang="en-CA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5809068" y="715155"/>
            <a:ext cx="6175375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Arial MT"/>
                <a:cs typeface="Arial MT"/>
              </a:rPr>
              <a:t>Flex</a:t>
            </a:r>
            <a:r>
              <a:rPr sz="2400" b="0" spc="-7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Arial MT"/>
                <a:cs typeface="Arial MT"/>
              </a:rPr>
              <a:t>Budget:</a:t>
            </a:r>
            <a:r>
              <a:rPr sz="2400" b="0" spc="-15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b="0" dirty="0">
                <a:solidFill>
                  <a:srgbClr val="000000"/>
                </a:solidFill>
                <a:latin typeface="Arial MT"/>
                <a:cs typeface="Arial MT"/>
              </a:rPr>
              <a:t>Actual</a:t>
            </a:r>
            <a:r>
              <a:rPr sz="2400" b="0" spc="-6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b="0" dirty="0">
                <a:solidFill>
                  <a:srgbClr val="000000"/>
                </a:solidFill>
                <a:latin typeface="Arial MT"/>
                <a:cs typeface="Arial MT"/>
              </a:rPr>
              <a:t>Quantity</a:t>
            </a:r>
            <a:r>
              <a:rPr sz="2400" b="0" spc="-5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b="0" dirty="0">
                <a:solidFill>
                  <a:srgbClr val="000000"/>
                </a:solidFill>
                <a:latin typeface="Arial MT"/>
                <a:cs typeface="Arial MT"/>
              </a:rPr>
              <a:t>*</a:t>
            </a:r>
            <a:r>
              <a:rPr sz="2400" b="0" spc="-6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b="0" dirty="0">
                <a:solidFill>
                  <a:srgbClr val="000000"/>
                </a:solidFill>
                <a:latin typeface="Arial MT"/>
                <a:cs typeface="Arial MT"/>
              </a:rPr>
              <a:t>Standard</a:t>
            </a:r>
            <a:r>
              <a:rPr sz="2400" b="0" spc="-4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Arial MT"/>
                <a:cs typeface="Arial MT"/>
              </a:rPr>
              <a:t>Price</a:t>
            </a:r>
            <a:endParaRPr sz="2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104</a:t>
            </a:fld>
            <a:endParaRPr spc="-25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CD8FB8AF-4285-7AE2-5382-9FD8BDADD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Compare the Sales Price Variance and Sales Quantity Variance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7922" y="995717"/>
            <a:ext cx="4830445" cy="208661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275"/>
              </a:spcBef>
              <a:buSzPct val="79166"/>
              <a:buFont typeface="Arial MT"/>
              <a:buChar char="•"/>
              <a:tabLst>
                <a:tab pos="469265" algn="l"/>
              </a:tabLst>
            </a:pPr>
            <a:r>
              <a:rPr sz="24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Sales</a:t>
            </a:r>
            <a:r>
              <a:rPr sz="2400" b="1" u="sng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Price</a:t>
            </a:r>
            <a:r>
              <a:rPr sz="2400" b="1" u="sng" spc="-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Variance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(AQ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1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AP)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–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(AQ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SP)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(69,200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*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$382)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–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(69,200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*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$399)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$26,434,400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-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$27,610,800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2239" y="3271856"/>
            <a:ext cx="20504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-</a:t>
            </a:r>
            <a:r>
              <a:rPr sz="2400" dirty="0">
                <a:latin typeface="Arial MT"/>
                <a:cs typeface="Arial MT"/>
              </a:rPr>
              <a:t>1,176,400</a:t>
            </a:r>
            <a:r>
              <a:rPr sz="2400" spc="-50" dirty="0">
                <a:latin typeface="Arial MT"/>
                <a:cs typeface="Arial MT"/>
              </a:rPr>
              <a:t> U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8164" y="4086605"/>
            <a:ext cx="3777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0"/>
              </a:spcBef>
              <a:buSzPct val="79166"/>
              <a:buFont typeface="Arial MT"/>
              <a:buChar char="•"/>
              <a:tabLst>
                <a:tab pos="469265" algn="l"/>
              </a:tabLst>
            </a:pPr>
            <a:r>
              <a:rPr sz="24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Sales</a:t>
            </a:r>
            <a:r>
              <a:rPr sz="2400" b="1" u="sng" spc="-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Volume</a:t>
            </a:r>
            <a:r>
              <a:rPr sz="2400" b="1" u="sng" spc="-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8164" y="4452620"/>
            <a:ext cx="4830445" cy="208661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(AQ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SP)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– (SQ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SP)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(69,200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*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$399)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–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(65,000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*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$399)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$27,610,800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-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$25,935,000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  <a:tabLst>
                <a:tab pos="360045" algn="l"/>
                <a:tab pos="2054860" algn="l"/>
              </a:tabLst>
            </a:pPr>
            <a:r>
              <a:rPr sz="2400" spc="-50" dirty="0">
                <a:latin typeface="Arial MT"/>
                <a:cs typeface="Arial MT"/>
              </a:rPr>
              <a:t>=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10" dirty="0">
                <a:latin typeface="Arial MT"/>
                <a:cs typeface="Arial MT"/>
              </a:rPr>
              <a:t>$1,675,800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50" dirty="0">
                <a:latin typeface="Arial MT"/>
                <a:cs typeface="Arial MT"/>
              </a:rPr>
              <a:t>F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73144" y="3274776"/>
            <a:ext cx="3578860" cy="462280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0"/>
              </a:spcBef>
            </a:pPr>
            <a:r>
              <a:rPr sz="2400" dirty="0">
                <a:latin typeface="Arial MT"/>
                <a:cs typeface="Arial MT"/>
              </a:rPr>
              <a:t>Where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did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this?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32497" y="3140968"/>
            <a:ext cx="576580" cy="3312537"/>
          </a:xfrm>
          <a:custGeom>
            <a:avLst/>
            <a:gdLst/>
            <a:ahLst/>
            <a:cxnLst/>
            <a:rect l="l" t="t" r="r" b="b"/>
            <a:pathLst>
              <a:path w="576579" h="2807335">
                <a:moveTo>
                  <a:pt x="0" y="0"/>
                </a:moveTo>
                <a:lnTo>
                  <a:pt x="66060" y="1895"/>
                </a:lnTo>
                <a:lnTo>
                  <a:pt x="126694" y="7297"/>
                </a:lnTo>
                <a:lnTo>
                  <a:pt x="180174" y="15775"/>
                </a:lnTo>
                <a:lnTo>
                  <a:pt x="224774" y="26901"/>
                </a:lnTo>
                <a:lnTo>
                  <a:pt x="280431" y="55383"/>
                </a:lnTo>
                <a:lnTo>
                  <a:pt x="288035" y="71881"/>
                </a:lnTo>
                <a:lnTo>
                  <a:pt x="288035" y="1331721"/>
                </a:lnTo>
                <a:lnTo>
                  <a:pt x="295640" y="1348220"/>
                </a:lnTo>
                <a:lnTo>
                  <a:pt x="351297" y="1376702"/>
                </a:lnTo>
                <a:lnTo>
                  <a:pt x="395897" y="1387828"/>
                </a:lnTo>
                <a:lnTo>
                  <a:pt x="449377" y="1396306"/>
                </a:lnTo>
                <a:lnTo>
                  <a:pt x="510011" y="1401708"/>
                </a:lnTo>
                <a:lnTo>
                  <a:pt x="576072" y="1403603"/>
                </a:lnTo>
                <a:lnTo>
                  <a:pt x="510011" y="1405499"/>
                </a:lnTo>
                <a:lnTo>
                  <a:pt x="449377" y="1410901"/>
                </a:lnTo>
                <a:lnTo>
                  <a:pt x="395897" y="1419379"/>
                </a:lnTo>
                <a:lnTo>
                  <a:pt x="351297" y="1430505"/>
                </a:lnTo>
                <a:lnTo>
                  <a:pt x="295640" y="1458987"/>
                </a:lnTo>
                <a:lnTo>
                  <a:pt x="288035" y="1475485"/>
                </a:lnTo>
                <a:lnTo>
                  <a:pt x="288035" y="2735351"/>
                </a:lnTo>
                <a:lnTo>
                  <a:pt x="280431" y="2751828"/>
                </a:lnTo>
                <a:lnTo>
                  <a:pt x="224774" y="2780294"/>
                </a:lnTo>
                <a:lnTo>
                  <a:pt x="180174" y="2791422"/>
                </a:lnTo>
                <a:lnTo>
                  <a:pt x="126694" y="2799904"/>
                </a:lnTo>
                <a:lnTo>
                  <a:pt x="66060" y="2805310"/>
                </a:lnTo>
                <a:lnTo>
                  <a:pt x="0" y="2807207"/>
                </a:lnTo>
              </a:path>
            </a:pathLst>
          </a:custGeom>
          <a:ln w="38100">
            <a:solidFill>
              <a:srgbClr val="ED03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03642" y="4616958"/>
            <a:ext cx="4175760" cy="830580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5"/>
              </a:spcBef>
            </a:pPr>
            <a:r>
              <a:rPr sz="2400" dirty="0">
                <a:latin typeface="Arial MT"/>
                <a:cs typeface="Arial MT"/>
              </a:rPr>
              <a:t>Sum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$499,400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F</a:t>
            </a:r>
            <a:endParaRPr sz="2400">
              <a:latin typeface="Arial MT"/>
              <a:cs typeface="Arial MT"/>
            </a:endParaRPr>
          </a:p>
          <a:p>
            <a:pPr marL="90805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Look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at</a:t>
            </a:r>
            <a:r>
              <a:rPr sz="2400" spc="-1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Actual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vs.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Budget…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46DFE8BE-1A5F-C2EC-DDA1-676526B290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3. Compare the Material </a:t>
            </a:r>
            <a:r>
              <a:rPr lang="en-CA" dirty="0" err="1"/>
              <a:t>Varianc</a:t>
            </a:r>
            <a:r>
              <a:rPr lang="en-CA" dirty="0"/>
              <a:t> 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5400" y="847090"/>
            <a:ext cx="6424930" cy="311658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275"/>
              </a:spcBef>
              <a:buSzPct val="79166"/>
              <a:buFont typeface="Arial MT"/>
              <a:buChar char="•"/>
              <a:tabLst>
                <a:tab pos="469265" algn="l"/>
              </a:tabLst>
            </a:pPr>
            <a:r>
              <a:rPr sz="24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Material</a:t>
            </a:r>
            <a:r>
              <a:rPr sz="2400" b="1" u="sng" spc="-1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Price</a:t>
            </a:r>
            <a:r>
              <a:rPr sz="2400" b="1" u="sng" spc="-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Variance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(AQ</a:t>
            </a:r>
            <a:r>
              <a:rPr sz="2400" spc="-2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×</a:t>
            </a:r>
            <a:r>
              <a:rPr sz="2400" spc="-14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AP)</a:t>
            </a:r>
            <a:r>
              <a:rPr sz="2400" spc="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–</a:t>
            </a:r>
            <a:r>
              <a:rPr sz="2400" spc="-1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(AQ</a:t>
            </a:r>
            <a:r>
              <a:rPr sz="2400" spc="-1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×</a:t>
            </a:r>
            <a:r>
              <a:rPr sz="2400" spc="-1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252525"/>
                </a:solidFill>
                <a:latin typeface="Arial MT"/>
                <a:cs typeface="Arial MT"/>
              </a:rPr>
              <a:t>SP)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(3.3*69,200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*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$17.90)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–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(3.3*69,200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*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$21.50)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  <a:tabLst>
                <a:tab pos="360045" algn="l"/>
              </a:tabLst>
            </a:pPr>
            <a:r>
              <a:rPr sz="2400" spc="-50" dirty="0">
                <a:latin typeface="Arial MT"/>
                <a:cs typeface="Arial MT"/>
              </a:rPr>
              <a:t>=</a:t>
            </a:r>
            <a:r>
              <a:rPr sz="2400" dirty="0">
                <a:latin typeface="Arial MT"/>
                <a:cs typeface="Arial MT"/>
              </a:rPr>
              <a:t>	$4,087,644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-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$4,909,740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-</a:t>
            </a:r>
            <a:r>
              <a:rPr sz="2400" dirty="0">
                <a:latin typeface="Arial MT"/>
                <a:cs typeface="Arial MT"/>
              </a:rPr>
              <a:t>$822,096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F</a:t>
            </a:r>
            <a:endParaRPr sz="2400" dirty="0">
              <a:latin typeface="Arial MT"/>
              <a:cs typeface="Arial MT"/>
            </a:endParaRPr>
          </a:p>
          <a:p>
            <a:pPr marL="469265" indent="-456565">
              <a:lnSpc>
                <a:spcPct val="100000"/>
              </a:lnSpc>
              <a:spcBef>
                <a:spcPts val="1175"/>
              </a:spcBef>
              <a:buSzPct val="79166"/>
              <a:buFont typeface="Arial MT"/>
              <a:buChar char="•"/>
              <a:tabLst>
                <a:tab pos="469265" algn="l"/>
              </a:tabLst>
            </a:pPr>
            <a:r>
              <a:rPr sz="24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Material</a:t>
            </a:r>
            <a:r>
              <a:rPr sz="2400" b="1" u="sng" spc="-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Quantity</a:t>
            </a:r>
            <a:r>
              <a:rPr sz="2400" b="1" u="sng" spc="-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Variance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8164" y="4077072"/>
            <a:ext cx="6102350" cy="157099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(AQ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SP)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– (SQ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SP)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(3.3*69,200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*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$21.50)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-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(3*69,200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*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$21.50)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$4,909,740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-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$4,463,400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72833" y="2924944"/>
            <a:ext cx="576580" cy="3385559"/>
          </a:xfrm>
          <a:custGeom>
            <a:avLst/>
            <a:gdLst/>
            <a:ahLst/>
            <a:cxnLst/>
            <a:rect l="l" t="t" r="r" b="b"/>
            <a:pathLst>
              <a:path w="576579" h="2463165">
                <a:moveTo>
                  <a:pt x="0" y="0"/>
                </a:moveTo>
                <a:lnTo>
                  <a:pt x="76589" y="1712"/>
                </a:lnTo>
                <a:lnTo>
                  <a:pt x="145400" y="6547"/>
                </a:lnTo>
                <a:lnTo>
                  <a:pt x="203692" y="14049"/>
                </a:lnTo>
                <a:lnTo>
                  <a:pt x="248722" y="23763"/>
                </a:lnTo>
                <a:lnTo>
                  <a:pt x="288036" y="48006"/>
                </a:lnTo>
                <a:lnTo>
                  <a:pt x="288036" y="1183386"/>
                </a:lnTo>
                <a:lnTo>
                  <a:pt x="298321" y="1196158"/>
                </a:lnTo>
                <a:lnTo>
                  <a:pt x="372379" y="1217342"/>
                </a:lnTo>
                <a:lnTo>
                  <a:pt x="430671" y="1224844"/>
                </a:lnTo>
                <a:lnTo>
                  <a:pt x="499482" y="1229679"/>
                </a:lnTo>
                <a:lnTo>
                  <a:pt x="576072" y="1231392"/>
                </a:lnTo>
                <a:lnTo>
                  <a:pt x="499482" y="1233104"/>
                </a:lnTo>
                <a:lnTo>
                  <a:pt x="430671" y="1237939"/>
                </a:lnTo>
                <a:lnTo>
                  <a:pt x="372379" y="1245441"/>
                </a:lnTo>
                <a:lnTo>
                  <a:pt x="327349" y="1255155"/>
                </a:lnTo>
                <a:lnTo>
                  <a:pt x="288036" y="1279398"/>
                </a:lnTo>
                <a:lnTo>
                  <a:pt x="288036" y="2414778"/>
                </a:lnTo>
                <a:lnTo>
                  <a:pt x="277750" y="2427541"/>
                </a:lnTo>
                <a:lnTo>
                  <a:pt x="248722" y="2439009"/>
                </a:lnTo>
                <a:lnTo>
                  <a:pt x="203692" y="2448725"/>
                </a:lnTo>
                <a:lnTo>
                  <a:pt x="145400" y="2456230"/>
                </a:lnTo>
                <a:lnTo>
                  <a:pt x="76589" y="2461069"/>
                </a:lnTo>
                <a:lnTo>
                  <a:pt x="0" y="2462784"/>
                </a:lnTo>
              </a:path>
            </a:pathLst>
          </a:custGeom>
          <a:ln w="381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465314" y="4662678"/>
            <a:ext cx="4175760" cy="832485"/>
          </a:xfrm>
          <a:prstGeom prst="rect">
            <a:avLst/>
          </a:prstGeom>
          <a:ln w="25400">
            <a:solidFill>
              <a:srgbClr val="ED037C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0"/>
              </a:spcBef>
            </a:pPr>
            <a:r>
              <a:rPr sz="2400" dirty="0">
                <a:latin typeface="Arial MT"/>
                <a:cs typeface="Arial MT"/>
              </a:rPr>
              <a:t>Sum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$375,756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F</a:t>
            </a:r>
            <a:endParaRPr sz="2400">
              <a:latin typeface="Arial MT"/>
              <a:cs typeface="Arial MT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 MT"/>
                <a:cs typeface="Arial MT"/>
              </a:rPr>
              <a:t>Look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at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Flex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Budget…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4978" y="5827712"/>
            <a:ext cx="1865630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$446,340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U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2132" y="6561080"/>
            <a:ext cx="15367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25" dirty="0">
                <a:solidFill>
                  <a:srgbClr val="888888"/>
                </a:solidFill>
                <a:latin typeface="Arial MT"/>
                <a:cs typeface="Arial MT"/>
              </a:rPr>
              <a:t>21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A7C7E0F-BFE0-ACAB-3E0E-E74BA1FC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>
            <a:extLst>
              <a:ext uri="{FF2B5EF4-FFF2-40B4-BE49-F238E27FC236}">
                <a16:creationId xmlns:a16="http://schemas.microsoft.com/office/drawing/2014/main" id="{C874604B-4376-E5C0-2C7A-DB5DCBF58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4. Compute the Labour Variance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5802" y="960319"/>
            <a:ext cx="3597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0"/>
              </a:spcBef>
              <a:buSzPct val="79166"/>
              <a:buFont typeface="Arial MT"/>
              <a:buChar char="•"/>
              <a:tabLst>
                <a:tab pos="469265" algn="l"/>
              </a:tabLst>
            </a:pPr>
            <a:r>
              <a:rPr sz="24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Labour</a:t>
            </a:r>
            <a:r>
              <a:rPr sz="2400" b="1" u="sng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Rate</a:t>
            </a:r>
            <a:r>
              <a:rPr sz="2400" b="1" u="sng" spc="-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Variance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6133" y="1377152"/>
            <a:ext cx="6001385" cy="208661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(AQ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1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AP)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–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(AQ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SP)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(4.4*69,200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*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$22.50)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–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(4.4*69,200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*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$21)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  <a:tabLst>
                <a:tab pos="360045" algn="l"/>
              </a:tabLst>
            </a:pPr>
            <a:r>
              <a:rPr sz="2400" spc="-50" dirty="0">
                <a:latin typeface="Arial MT"/>
                <a:cs typeface="Arial MT"/>
              </a:rPr>
              <a:t>=</a:t>
            </a:r>
            <a:r>
              <a:rPr sz="2400" dirty="0">
                <a:latin typeface="Arial MT"/>
                <a:cs typeface="Arial MT"/>
              </a:rPr>
              <a:t>	$6,850,800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-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$6,394,080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$456,720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U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133" y="3933056"/>
            <a:ext cx="4375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0"/>
              </a:spcBef>
              <a:buSzPct val="79166"/>
              <a:buFont typeface="Arial MT"/>
              <a:buChar char="•"/>
              <a:tabLst>
                <a:tab pos="469265" algn="l"/>
              </a:tabLst>
            </a:pPr>
            <a:r>
              <a:rPr sz="24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Labour</a:t>
            </a:r>
            <a:r>
              <a:rPr sz="2400" b="1" u="sng" spc="-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Efficiency</a:t>
            </a:r>
            <a:r>
              <a:rPr sz="2400" b="1" u="sng" spc="-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1866" y="4324216"/>
            <a:ext cx="5576570" cy="208661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(AQ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SP)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– (SQ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SP)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(4.4*69,200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*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$21)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–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(4.5*69,200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*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$21)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  <a:tabLst>
                <a:tab pos="2157095" algn="l"/>
              </a:tabLst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$6,394,080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-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10" dirty="0">
                <a:latin typeface="Arial MT"/>
                <a:cs typeface="Arial MT"/>
              </a:rPr>
              <a:t>$6,539,400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-</a:t>
            </a:r>
            <a:r>
              <a:rPr sz="2400" dirty="0">
                <a:latin typeface="Arial MT"/>
                <a:cs typeface="Arial MT"/>
              </a:rPr>
              <a:t>$145,320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F</a:t>
            </a:r>
            <a:endParaRPr sz="2400" dirty="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69136" y="2982725"/>
            <a:ext cx="2317968" cy="3585077"/>
            <a:chOff x="6370320" y="3302508"/>
            <a:chExt cx="4766310" cy="3351529"/>
          </a:xfrm>
        </p:grpSpPr>
        <p:sp>
          <p:nvSpPr>
            <p:cNvPr id="8" name="object 8"/>
            <p:cNvSpPr/>
            <p:nvPr/>
          </p:nvSpPr>
          <p:spPr>
            <a:xfrm>
              <a:off x="6389370" y="3321558"/>
              <a:ext cx="576580" cy="3313429"/>
            </a:xfrm>
            <a:custGeom>
              <a:avLst/>
              <a:gdLst/>
              <a:ahLst/>
              <a:cxnLst/>
              <a:rect l="l" t="t" r="r" b="b"/>
              <a:pathLst>
                <a:path w="576579" h="3313429">
                  <a:moveTo>
                    <a:pt x="0" y="0"/>
                  </a:moveTo>
                  <a:lnTo>
                    <a:pt x="76589" y="1712"/>
                  </a:lnTo>
                  <a:lnTo>
                    <a:pt x="145400" y="6547"/>
                  </a:lnTo>
                  <a:lnTo>
                    <a:pt x="203692" y="14049"/>
                  </a:lnTo>
                  <a:lnTo>
                    <a:pt x="248722" y="23763"/>
                  </a:lnTo>
                  <a:lnTo>
                    <a:pt x="288035" y="48005"/>
                  </a:lnTo>
                  <a:lnTo>
                    <a:pt x="288035" y="1608581"/>
                  </a:lnTo>
                  <a:lnTo>
                    <a:pt x="298321" y="1621354"/>
                  </a:lnTo>
                  <a:lnTo>
                    <a:pt x="372379" y="1642538"/>
                  </a:lnTo>
                  <a:lnTo>
                    <a:pt x="430671" y="1650040"/>
                  </a:lnTo>
                  <a:lnTo>
                    <a:pt x="499482" y="1654875"/>
                  </a:lnTo>
                  <a:lnTo>
                    <a:pt x="576072" y="1656587"/>
                  </a:lnTo>
                  <a:lnTo>
                    <a:pt x="499482" y="1658300"/>
                  </a:lnTo>
                  <a:lnTo>
                    <a:pt x="430671" y="1663135"/>
                  </a:lnTo>
                  <a:lnTo>
                    <a:pt x="372379" y="1670637"/>
                  </a:lnTo>
                  <a:lnTo>
                    <a:pt x="327349" y="1680351"/>
                  </a:lnTo>
                  <a:lnTo>
                    <a:pt x="288035" y="1704593"/>
                  </a:lnTo>
                  <a:lnTo>
                    <a:pt x="288035" y="3265169"/>
                  </a:lnTo>
                  <a:lnTo>
                    <a:pt x="277750" y="3277933"/>
                  </a:lnTo>
                  <a:lnTo>
                    <a:pt x="248722" y="3289401"/>
                  </a:lnTo>
                  <a:lnTo>
                    <a:pt x="203692" y="3299117"/>
                  </a:lnTo>
                  <a:lnTo>
                    <a:pt x="145400" y="3306622"/>
                  </a:lnTo>
                  <a:lnTo>
                    <a:pt x="76589" y="3311461"/>
                  </a:lnTo>
                  <a:lnTo>
                    <a:pt x="0" y="3313176"/>
                  </a:lnTo>
                </a:path>
              </a:pathLst>
            </a:custGeom>
            <a:ln w="381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960870" y="3630930"/>
              <a:ext cx="4175760" cy="830580"/>
            </a:xfrm>
            <a:custGeom>
              <a:avLst/>
              <a:gdLst/>
              <a:ahLst/>
              <a:cxnLst/>
              <a:rect l="l" t="t" r="r" b="b"/>
              <a:pathLst>
                <a:path w="4175759" h="830579">
                  <a:moveTo>
                    <a:pt x="4175760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4175760" y="830580"/>
                  </a:lnTo>
                  <a:lnTo>
                    <a:pt x="41757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032104" y="4222491"/>
            <a:ext cx="4175760" cy="830580"/>
          </a:xfrm>
          <a:prstGeom prst="rect">
            <a:avLst/>
          </a:prstGeom>
          <a:ln w="25400">
            <a:solidFill>
              <a:srgbClr val="ED037C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0"/>
              </a:spcBef>
            </a:pPr>
            <a:r>
              <a:rPr sz="2400" dirty="0">
                <a:latin typeface="Arial MT"/>
                <a:cs typeface="Arial MT"/>
              </a:rPr>
              <a:t>Sum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$311,400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U</a:t>
            </a:r>
            <a:endParaRPr sz="240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Look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at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Flex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Budget…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2132" y="6561080"/>
            <a:ext cx="15367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25" dirty="0">
                <a:solidFill>
                  <a:srgbClr val="888888"/>
                </a:solidFill>
                <a:latin typeface="Arial MT"/>
                <a:cs typeface="Arial MT"/>
              </a:rPr>
              <a:t>22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4E990CD-1362-72BB-1343-A5D31407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107</a:t>
            </a:fld>
            <a:endParaRPr spc="-25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03018BF-C903-EDBE-5C06-0291C9030A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5. Compute the Variable Overhead Variance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8164" y="1012262"/>
            <a:ext cx="6003290" cy="311658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275"/>
              </a:spcBef>
              <a:buSzPct val="79166"/>
              <a:buFont typeface="Arial MT"/>
              <a:buChar char="•"/>
              <a:tabLst>
                <a:tab pos="469265" algn="l"/>
              </a:tabLst>
            </a:pPr>
            <a:r>
              <a:rPr sz="24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Variable</a:t>
            </a:r>
            <a:r>
              <a:rPr sz="2400" b="1" u="sng" spc="-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Overhead</a:t>
            </a:r>
            <a:r>
              <a:rPr sz="2400" b="1" u="sng" spc="-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Spending</a:t>
            </a:r>
            <a:r>
              <a:rPr sz="2400" b="1" u="sng" spc="-1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Variance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(AQ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1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AP)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–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(AQ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SP)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(4.4*69,200*4.25)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–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(4.4*69,200*4.20)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  <a:tabLst>
                <a:tab pos="360045" algn="l"/>
              </a:tabLst>
            </a:pPr>
            <a:r>
              <a:rPr sz="2400" spc="-50" dirty="0">
                <a:latin typeface="Arial MT"/>
                <a:cs typeface="Arial MT"/>
              </a:rPr>
              <a:t>=</a:t>
            </a:r>
            <a:r>
              <a:rPr sz="2400" dirty="0">
                <a:latin typeface="Arial MT"/>
                <a:cs typeface="Arial MT"/>
              </a:rPr>
              <a:t>	$1,294,040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-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$1,278,816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  <a:tabLst>
                <a:tab pos="360045" algn="l"/>
              </a:tabLst>
            </a:pPr>
            <a:r>
              <a:rPr sz="2400" spc="-50" dirty="0">
                <a:latin typeface="Arial MT"/>
                <a:cs typeface="Arial MT"/>
              </a:rPr>
              <a:t>=</a:t>
            </a:r>
            <a:r>
              <a:rPr sz="2400" dirty="0">
                <a:latin typeface="Arial MT"/>
                <a:cs typeface="Arial MT"/>
              </a:rPr>
              <a:t>	$15,224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U</a:t>
            </a:r>
            <a:endParaRPr sz="2400" dirty="0">
              <a:latin typeface="Arial MT"/>
              <a:cs typeface="Arial MT"/>
            </a:endParaRPr>
          </a:p>
          <a:p>
            <a:pPr marL="469265" indent="-456565">
              <a:lnSpc>
                <a:spcPct val="100000"/>
              </a:lnSpc>
              <a:spcBef>
                <a:spcPts val="1175"/>
              </a:spcBef>
              <a:buSzPct val="79166"/>
              <a:buFont typeface="Arial MT"/>
              <a:buChar char="•"/>
              <a:tabLst>
                <a:tab pos="469265" algn="l"/>
              </a:tabLst>
            </a:pPr>
            <a:r>
              <a:rPr sz="24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Variable</a:t>
            </a:r>
            <a:r>
              <a:rPr sz="2400" b="1" u="sng" spc="-10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Overhead</a:t>
            </a:r>
            <a:r>
              <a:rPr sz="2400" b="1" u="sng" spc="-10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Efficiency</a:t>
            </a:r>
            <a:r>
              <a:rPr sz="2400" b="1" u="sng" spc="-1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Variance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1956" y="4128842"/>
            <a:ext cx="5407660" cy="208661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(AQ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SP)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– (SQ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SP)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(4.4*69,200*4.20)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–</a:t>
            </a:r>
            <a:r>
              <a:rPr sz="2400" spc="-10" dirty="0">
                <a:latin typeface="Arial MT"/>
                <a:cs typeface="Arial MT"/>
              </a:rPr>
              <a:t> (4.5*69,200*4.20)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  <a:tabLst>
                <a:tab pos="360045" algn="l"/>
              </a:tabLst>
            </a:pPr>
            <a:r>
              <a:rPr sz="2400" spc="-50" dirty="0">
                <a:latin typeface="Arial MT"/>
                <a:cs typeface="Arial MT"/>
              </a:rPr>
              <a:t>=</a:t>
            </a:r>
            <a:r>
              <a:rPr sz="2400" dirty="0">
                <a:latin typeface="Arial MT"/>
                <a:cs typeface="Arial MT"/>
              </a:rPr>
              <a:t>	$1,278,816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-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$1,307,880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  <a:tabLst>
                <a:tab pos="360045" algn="l"/>
              </a:tabLst>
            </a:pPr>
            <a:r>
              <a:rPr sz="2400" spc="-50" dirty="0">
                <a:latin typeface="Arial MT"/>
                <a:cs typeface="Arial MT"/>
              </a:rPr>
              <a:t>=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10" dirty="0">
                <a:latin typeface="Arial MT"/>
                <a:cs typeface="Arial MT"/>
              </a:rPr>
              <a:t>-</a:t>
            </a:r>
            <a:r>
              <a:rPr sz="2400" dirty="0">
                <a:latin typeface="Arial MT"/>
                <a:cs typeface="Arial MT"/>
              </a:rPr>
              <a:t>$29,064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F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72833" y="3582161"/>
            <a:ext cx="576580" cy="2809240"/>
          </a:xfrm>
          <a:custGeom>
            <a:avLst/>
            <a:gdLst/>
            <a:ahLst/>
            <a:cxnLst/>
            <a:rect l="l" t="t" r="r" b="b"/>
            <a:pathLst>
              <a:path w="576579" h="2809240">
                <a:moveTo>
                  <a:pt x="0" y="0"/>
                </a:moveTo>
                <a:lnTo>
                  <a:pt x="76589" y="1712"/>
                </a:lnTo>
                <a:lnTo>
                  <a:pt x="145400" y="6547"/>
                </a:lnTo>
                <a:lnTo>
                  <a:pt x="203692" y="14049"/>
                </a:lnTo>
                <a:lnTo>
                  <a:pt x="248722" y="23763"/>
                </a:lnTo>
                <a:lnTo>
                  <a:pt x="288036" y="48006"/>
                </a:lnTo>
                <a:lnTo>
                  <a:pt x="288036" y="1356360"/>
                </a:lnTo>
                <a:lnTo>
                  <a:pt x="298321" y="1369132"/>
                </a:lnTo>
                <a:lnTo>
                  <a:pt x="372379" y="1390316"/>
                </a:lnTo>
                <a:lnTo>
                  <a:pt x="430671" y="1397818"/>
                </a:lnTo>
                <a:lnTo>
                  <a:pt x="499482" y="1402653"/>
                </a:lnTo>
                <a:lnTo>
                  <a:pt x="576072" y="1404365"/>
                </a:lnTo>
                <a:lnTo>
                  <a:pt x="499482" y="1406078"/>
                </a:lnTo>
                <a:lnTo>
                  <a:pt x="430671" y="1410913"/>
                </a:lnTo>
                <a:lnTo>
                  <a:pt x="372379" y="1418415"/>
                </a:lnTo>
                <a:lnTo>
                  <a:pt x="327349" y="1428129"/>
                </a:lnTo>
                <a:lnTo>
                  <a:pt x="288036" y="1452371"/>
                </a:lnTo>
                <a:lnTo>
                  <a:pt x="288036" y="2760726"/>
                </a:lnTo>
                <a:lnTo>
                  <a:pt x="277750" y="2773489"/>
                </a:lnTo>
                <a:lnTo>
                  <a:pt x="248722" y="2784957"/>
                </a:lnTo>
                <a:lnTo>
                  <a:pt x="203692" y="2794673"/>
                </a:lnTo>
                <a:lnTo>
                  <a:pt x="145400" y="2802178"/>
                </a:lnTo>
                <a:lnTo>
                  <a:pt x="76589" y="2807017"/>
                </a:lnTo>
                <a:lnTo>
                  <a:pt x="0" y="2808732"/>
                </a:lnTo>
              </a:path>
            </a:pathLst>
          </a:custGeom>
          <a:ln w="381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465314" y="4592573"/>
            <a:ext cx="4175760" cy="830580"/>
          </a:xfrm>
          <a:prstGeom prst="rect">
            <a:avLst/>
          </a:prstGeom>
          <a:ln w="25400">
            <a:solidFill>
              <a:srgbClr val="ED037C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2400" dirty="0">
                <a:latin typeface="Arial MT"/>
                <a:cs typeface="Arial MT"/>
              </a:rPr>
              <a:t>Sum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$13,840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F</a:t>
            </a:r>
            <a:endParaRPr sz="2400">
              <a:latin typeface="Arial MT"/>
              <a:cs typeface="Arial MT"/>
            </a:endParaRPr>
          </a:p>
          <a:p>
            <a:pPr marL="90805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Look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at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Flex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Budget…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108</a:t>
            </a:fld>
            <a:endParaRPr spc="-25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C2E13C2-65E6-3A0C-EF78-9B89683E75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Compute the Fixed Overhead Variance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8164" y="1361313"/>
            <a:ext cx="6302375" cy="208661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275"/>
              </a:spcBef>
              <a:buSzPct val="79166"/>
              <a:buFont typeface="Arial MT"/>
              <a:buChar char="•"/>
              <a:tabLst>
                <a:tab pos="469265" algn="l"/>
              </a:tabLst>
            </a:pPr>
            <a:r>
              <a:rPr sz="2400" b="1" u="sng" dirty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Arial"/>
                <a:cs typeface="Arial"/>
              </a:rPr>
              <a:t>Budget</a:t>
            </a:r>
            <a:r>
              <a:rPr sz="2400" b="1" u="sng" spc="-50" dirty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spc="-10" dirty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Arial"/>
                <a:cs typeface="Arial"/>
              </a:rPr>
              <a:t>Variance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=</a:t>
            </a:r>
            <a:r>
              <a:rPr sz="2400" spc="-17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Actual</a:t>
            </a:r>
            <a:r>
              <a:rPr sz="2400" spc="-9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Fixed</a:t>
            </a:r>
            <a:r>
              <a:rPr sz="2400" spc="-4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OH</a:t>
            </a:r>
            <a:r>
              <a:rPr sz="2400" spc="-7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–</a:t>
            </a:r>
            <a:r>
              <a:rPr sz="2400" spc="-6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Flexible</a:t>
            </a:r>
            <a:r>
              <a:rPr sz="2400" spc="-2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Budget</a:t>
            </a:r>
            <a:r>
              <a:rPr sz="2400" spc="-6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Fixed</a:t>
            </a:r>
            <a:r>
              <a:rPr sz="2400" spc="-4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252525"/>
                </a:solidFill>
                <a:latin typeface="Arial MT"/>
                <a:cs typeface="Arial MT"/>
              </a:rPr>
              <a:t>OH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=</a:t>
            </a:r>
            <a:r>
              <a:rPr sz="2400" spc="-5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$6,785,000</a:t>
            </a:r>
            <a:r>
              <a:rPr sz="2400" spc="-3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-</a:t>
            </a:r>
            <a:r>
              <a:rPr sz="2400" spc="-4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252525"/>
                </a:solidFill>
                <a:latin typeface="Arial MT"/>
                <a:cs typeface="Arial MT"/>
              </a:rPr>
              <a:t>$7,250,000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=</a:t>
            </a:r>
            <a:r>
              <a:rPr sz="2400" spc="-6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$465,000</a:t>
            </a:r>
            <a:r>
              <a:rPr sz="2400" spc="-3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252525"/>
                </a:solidFill>
                <a:latin typeface="Arial MT"/>
                <a:cs typeface="Arial MT"/>
              </a:rPr>
              <a:t>F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109</a:t>
            </a:fld>
            <a:endParaRPr spc="-25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EA0848D-7CC0-0B7E-4EA6-68D175FBE0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Why do Variances Occur?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019" y="947673"/>
            <a:ext cx="18186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Remember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this?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530242"/>
              </p:ext>
            </p:extLst>
          </p:nvPr>
        </p:nvGraphicFramePr>
        <p:xfrm>
          <a:off x="818515" y="1225143"/>
          <a:ext cx="10554970" cy="455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7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7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Direct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Materials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Variances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Direct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Labour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Variances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3560">
                <a:tc>
                  <a:txBody>
                    <a:bodyPr/>
                    <a:lstStyle/>
                    <a:p>
                      <a:pPr marL="170180" indent="-88900">
                        <a:lnSpc>
                          <a:spcPct val="100000"/>
                        </a:lnSpc>
                        <a:spcBef>
                          <a:spcPts val="315"/>
                        </a:spcBef>
                        <a:buSzPct val="94444"/>
                        <a:buChar char="•"/>
                        <a:tabLst>
                          <a:tab pos="170180" algn="l"/>
                        </a:tabLst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Change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quality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material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170180" indent="-88900">
                        <a:lnSpc>
                          <a:spcPct val="100000"/>
                        </a:lnSpc>
                        <a:spcBef>
                          <a:spcPts val="430"/>
                        </a:spcBef>
                        <a:buSzPct val="94444"/>
                        <a:buChar char="•"/>
                        <a:tabLst>
                          <a:tab pos="170180" algn="l"/>
                        </a:tabLst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Change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quantity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purchased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(volume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discount)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170180" indent="-88900">
                        <a:lnSpc>
                          <a:spcPct val="100000"/>
                        </a:lnSpc>
                        <a:spcBef>
                          <a:spcPts val="434"/>
                        </a:spcBef>
                        <a:buSzPct val="94444"/>
                        <a:buChar char="•"/>
                        <a:tabLst>
                          <a:tab pos="170180" algn="l"/>
                        </a:tabLst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New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supplier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170180" indent="-88900">
                        <a:lnSpc>
                          <a:spcPct val="100000"/>
                        </a:lnSpc>
                        <a:spcBef>
                          <a:spcPts val="430"/>
                        </a:spcBef>
                        <a:buSzPct val="94444"/>
                        <a:buChar char="•"/>
                        <a:tabLst>
                          <a:tab pos="170180" algn="l"/>
                        </a:tabLst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Better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negociation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170180" indent="-88900">
                        <a:lnSpc>
                          <a:spcPct val="100000"/>
                        </a:lnSpc>
                        <a:spcBef>
                          <a:spcPts val="434"/>
                        </a:spcBef>
                        <a:buSzPct val="94444"/>
                        <a:buChar char="•"/>
                        <a:tabLst>
                          <a:tab pos="170180" algn="l"/>
                        </a:tabLst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Drop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/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increase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price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material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0815" indent="-88900">
                        <a:lnSpc>
                          <a:spcPct val="100000"/>
                        </a:lnSpc>
                        <a:spcBef>
                          <a:spcPts val="315"/>
                        </a:spcBef>
                        <a:buSzPct val="94444"/>
                        <a:buChar char="•"/>
                        <a:tabLst>
                          <a:tab pos="170815" algn="l"/>
                        </a:tabLst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1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new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union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contract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92075" marR="652145" indent="-10160">
                        <a:lnSpc>
                          <a:spcPct val="100000"/>
                        </a:lnSpc>
                        <a:spcBef>
                          <a:spcPts val="430"/>
                        </a:spcBef>
                        <a:buSzPct val="94444"/>
                        <a:buChar char="•"/>
                        <a:tabLst>
                          <a:tab pos="170815" algn="l"/>
                        </a:tabLst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	Change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average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experience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or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training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of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workers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170815" indent="-88900">
                        <a:lnSpc>
                          <a:spcPct val="100000"/>
                        </a:lnSpc>
                        <a:spcBef>
                          <a:spcPts val="434"/>
                        </a:spcBef>
                        <a:buSzPct val="94444"/>
                        <a:buChar char="•"/>
                        <a:tabLst>
                          <a:tab pos="170815" algn="l"/>
                        </a:tabLst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Change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government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regulations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170815" indent="-88900">
                        <a:lnSpc>
                          <a:spcPct val="100000"/>
                        </a:lnSpc>
                        <a:spcBef>
                          <a:spcPts val="434"/>
                        </a:spcBef>
                        <a:buSzPct val="94444"/>
                        <a:buChar char="•"/>
                        <a:tabLst>
                          <a:tab pos="170815" algn="l"/>
                        </a:tabLst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Unanticipated</a:t>
                      </a:r>
                      <a:r>
                        <a:rPr sz="18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overtime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2995">
                <a:tc>
                  <a:txBody>
                    <a:bodyPr/>
                    <a:lstStyle/>
                    <a:p>
                      <a:pPr marL="170180" indent="-88900">
                        <a:lnSpc>
                          <a:spcPct val="100000"/>
                        </a:lnSpc>
                        <a:spcBef>
                          <a:spcPts val="315"/>
                        </a:spcBef>
                        <a:buSzPct val="94444"/>
                        <a:buChar char="•"/>
                        <a:tabLst>
                          <a:tab pos="170180" algn="l"/>
                        </a:tabLst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Normal</a:t>
                      </a:r>
                      <a:r>
                        <a:rPr sz="18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fluctuations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8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usage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170180" indent="-88900">
                        <a:lnSpc>
                          <a:spcPct val="100000"/>
                        </a:lnSpc>
                        <a:spcBef>
                          <a:spcPts val="434"/>
                        </a:spcBef>
                        <a:buSzPct val="94444"/>
                        <a:buChar char="•"/>
                        <a:tabLst>
                          <a:tab pos="170180" algn="l"/>
                        </a:tabLst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Change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production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process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170180" indent="-88900">
                        <a:lnSpc>
                          <a:spcPct val="100000"/>
                        </a:lnSpc>
                        <a:spcBef>
                          <a:spcPts val="430"/>
                        </a:spcBef>
                        <a:buSzPct val="94444"/>
                        <a:buChar char="•"/>
                        <a:tabLst>
                          <a:tab pos="170180" algn="l"/>
                        </a:tabLst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Change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proportion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spoilage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170180" indent="-88900">
                        <a:lnSpc>
                          <a:spcPct val="100000"/>
                        </a:lnSpc>
                        <a:spcBef>
                          <a:spcPts val="434"/>
                        </a:spcBef>
                        <a:buSzPct val="94444"/>
                        <a:buChar char="•"/>
                        <a:tabLst>
                          <a:tab pos="170180" algn="l"/>
                        </a:tabLst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Change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quality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materials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170180" indent="-88900">
                        <a:lnSpc>
                          <a:spcPct val="100000"/>
                        </a:lnSpc>
                        <a:spcBef>
                          <a:spcPts val="430"/>
                        </a:spcBef>
                        <a:buSzPct val="94444"/>
                        <a:buChar char="•"/>
                        <a:tabLst>
                          <a:tab pos="170180" algn="l"/>
                        </a:tabLst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Change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equipment &amp;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technology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170180" indent="-88900">
                        <a:lnSpc>
                          <a:spcPct val="100000"/>
                        </a:lnSpc>
                        <a:spcBef>
                          <a:spcPts val="434"/>
                        </a:spcBef>
                        <a:buSzPct val="94444"/>
                        <a:buChar char="•"/>
                        <a:tabLst>
                          <a:tab pos="170180" algn="l"/>
                        </a:tabLst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Equipment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malfunction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170180" indent="-88900">
                        <a:lnSpc>
                          <a:spcPct val="100000"/>
                        </a:lnSpc>
                        <a:spcBef>
                          <a:spcPts val="434"/>
                        </a:spcBef>
                        <a:buSzPct val="94444"/>
                        <a:buChar char="•"/>
                        <a:tabLst>
                          <a:tab pos="170180" algn="l"/>
                        </a:tabLst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Theft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material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70815" indent="-88900">
                        <a:lnSpc>
                          <a:spcPct val="100000"/>
                        </a:lnSpc>
                        <a:spcBef>
                          <a:spcPts val="315"/>
                        </a:spcBef>
                        <a:buSzPct val="94444"/>
                        <a:buChar char="•"/>
                        <a:tabLst>
                          <a:tab pos="170815" algn="l"/>
                        </a:tabLst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Change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equipment or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technology</a:t>
                      </a:r>
                      <a:endParaRPr sz="1800" dirty="0">
                        <a:latin typeface="Arial MT"/>
                        <a:cs typeface="Arial MT"/>
                      </a:endParaRPr>
                    </a:p>
                    <a:p>
                      <a:pPr marL="170815" indent="-88900">
                        <a:lnSpc>
                          <a:spcPct val="100000"/>
                        </a:lnSpc>
                        <a:spcBef>
                          <a:spcPts val="434"/>
                        </a:spcBef>
                        <a:buSzPct val="94444"/>
                        <a:buChar char="•"/>
                        <a:tabLst>
                          <a:tab pos="170815" algn="l"/>
                        </a:tabLst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Change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training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experience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workers</a:t>
                      </a:r>
                      <a:endParaRPr sz="1800" dirty="0">
                        <a:latin typeface="Arial MT"/>
                        <a:cs typeface="Arial MT"/>
                      </a:endParaRPr>
                    </a:p>
                    <a:p>
                      <a:pPr marL="170815" indent="-88900">
                        <a:lnSpc>
                          <a:spcPct val="100000"/>
                        </a:lnSpc>
                        <a:spcBef>
                          <a:spcPts val="430"/>
                        </a:spcBef>
                        <a:buSzPct val="94444"/>
                        <a:buChar char="•"/>
                        <a:tabLst>
                          <a:tab pos="170815" algn="l"/>
                        </a:tabLst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Improved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performance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from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training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programs</a:t>
                      </a:r>
                      <a:endParaRPr sz="1800" dirty="0">
                        <a:latin typeface="Arial MT"/>
                        <a:cs typeface="Arial MT"/>
                      </a:endParaRPr>
                    </a:p>
                    <a:p>
                      <a:pPr marL="170815" indent="-88900">
                        <a:lnSpc>
                          <a:spcPct val="100000"/>
                        </a:lnSpc>
                        <a:spcBef>
                          <a:spcPts val="434"/>
                        </a:spcBef>
                        <a:buSzPct val="94444"/>
                        <a:buChar char="•"/>
                        <a:tabLst>
                          <a:tab pos="170815" algn="l"/>
                        </a:tabLst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Change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employee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turnover</a:t>
                      </a:r>
                      <a:endParaRPr sz="1800" dirty="0">
                        <a:latin typeface="Arial MT"/>
                        <a:cs typeface="Arial MT"/>
                      </a:endParaRPr>
                    </a:p>
                    <a:p>
                      <a:pPr marL="92075" marR="438150" indent="-10160">
                        <a:lnSpc>
                          <a:spcPct val="100000"/>
                        </a:lnSpc>
                        <a:spcBef>
                          <a:spcPts val="430"/>
                        </a:spcBef>
                        <a:buSzPct val="94444"/>
                        <a:buChar char="•"/>
                        <a:tabLst>
                          <a:tab pos="170815" algn="l"/>
                          <a:tab pos="3943350" algn="l"/>
                        </a:tabLst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	Intentional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or</a:t>
                      </a:r>
                      <a:r>
                        <a:rPr sz="18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unintentional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reporting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	of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labour hours.</a:t>
                      </a:r>
                      <a:endParaRPr sz="1800" dirty="0">
                        <a:latin typeface="Arial MT"/>
                        <a:cs typeface="Arial MT"/>
                      </a:endParaRPr>
                    </a:p>
                    <a:p>
                      <a:pPr marL="170815" indent="-88900">
                        <a:lnSpc>
                          <a:spcPct val="100000"/>
                        </a:lnSpc>
                        <a:spcBef>
                          <a:spcPts val="434"/>
                        </a:spcBef>
                        <a:buSzPct val="94444"/>
                        <a:buChar char="•"/>
                        <a:tabLst>
                          <a:tab pos="170815" algn="l"/>
                        </a:tabLst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Unreasonable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labour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hours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standard</a:t>
                      </a:r>
                      <a:endParaRPr sz="1800" dirty="0">
                        <a:latin typeface="Arial MT"/>
                        <a:cs typeface="Arial MT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33018" y="4146589"/>
            <a:ext cx="281305" cy="11849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10" dirty="0">
                <a:latin typeface="Arial MT"/>
                <a:cs typeface="Arial MT"/>
              </a:rPr>
              <a:t>QUANTITY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3780" y="2132856"/>
            <a:ext cx="281305" cy="7245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10" dirty="0">
                <a:latin typeface="Arial MT"/>
                <a:cs typeface="Arial MT"/>
              </a:rPr>
              <a:t>PRICE</a:t>
            </a:r>
            <a:endParaRPr sz="1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2B32CFA-63A1-0E82-1EA0-BDAF82F5D5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spc="-165" dirty="0"/>
              <a:t>V</a:t>
            </a:r>
            <a:r>
              <a:rPr lang="en-CA" dirty="0"/>
              <a:t>ariance</a:t>
            </a:r>
            <a:r>
              <a:rPr lang="en-CA" spc="-145" dirty="0"/>
              <a:t> </a:t>
            </a:r>
            <a:r>
              <a:rPr lang="en-CA" dirty="0"/>
              <a:t>Anal</a:t>
            </a:r>
            <a:r>
              <a:rPr lang="en-CA" spc="-45" dirty="0"/>
              <a:t>y</a:t>
            </a:r>
            <a:r>
              <a:rPr lang="en-CA" dirty="0"/>
              <a:t>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9404" y="1012704"/>
            <a:ext cx="3546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SzPct val="79166"/>
              <a:buChar char="•"/>
              <a:tabLst>
                <a:tab pos="469265" algn="l"/>
                <a:tab pos="469900" algn="l"/>
              </a:tabLst>
            </a:pPr>
            <a:r>
              <a:rPr sz="2400" spc="-25" dirty="0">
                <a:latin typeface="Arial MT"/>
                <a:cs typeface="Arial MT"/>
              </a:rPr>
              <a:t>Variance</a:t>
            </a:r>
            <a:r>
              <a:rPr sz="2400" spc="-5" dirty="0">
                <a:latin typeface="Arial MT"/>
                <a:cs typeface="Arial MT"/>
              </a:rPr>
              <a:t> is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defined</a:t>
            </a:r>
            <a:r>
              <a:rPr sz="2400" dirty="0">
                <a:latin typeface="Arial MT"/>
                <a:cs typeface="Arial MT"/>
              </a:rPr>
              <a:t> as: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51784" y="1580533"/>
            <a:ext cx="4104640" cy="504825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232410">
              <a:lnSpc>
                <a:spcPct val="100000"/>
              </a:lnSpc>
              <a:spcBef>
                <a:spcPts val="385"/>
              </a:spcBef>
            </a:pPr>
            <a:r>
              <a:rPr sz="2400" spc="-25" dirty="0">
                <a:latin typeface="Arial MT"/>
                <a:cs typeface="Arial MT"/>
              </a:rPr>
              <a:t>Variance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1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Actual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-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Budget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6430" y="2395038"/>
            <a:ext cx="10899140" cy="266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SzPct val="79166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 MT"/>
                <a:cs typeface="Arial MT"/>
              </a:rPr>
              <a:t>It</a:t>
            </a:r>
            <a:r>
              <a:rPr sz="2400" spc="-5" dirty="0">
                <a:latin typeface="Arial MT"/>
                <a:cs typeface="Arial MT"/>
              </a:rPr>
              <a:t> is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difference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between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standard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actual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prices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or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standard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actual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quantities</a:t>
            </a:r>
            <a:endParaRPr sz="2400" dirty="0">
              <a:latin typeface="Arial MT"/>
              <a:cs typeface="Arial MT"/>
            </a:endParaRPr>
          </a:p>
          <a:p>
            <a:pPr marL="918844" lvl="1" indent="-457200">
              <a:lnSpc>
                <a:spcPct val="100000"/>
              </a:lnSpc>
              <a:spcBef>
                <a:spcPts val="1175"/>
              </a:spcBef>
              <a:buSzPct val="79166"/>
              <a:buChar char="•"/>
              <a:tabLst>
                <a:tab pos="918844" algn="l"/>
                <a:tab pos="919480" algn="l"/>
              </a:tabLst>
            </a:pPr>
            <a:r>
              <a:rPr sz="2400" spc="-5" dirty="0">
                <a:latin typeface="Arial MT"/>
                <a:cs typeface="Arial MT"/>
              </a:rPr>
              <a:t>Actual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costs &lt;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Standard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costs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Favorable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Variance.</a:t>
            </a:r>
            <a:endParaRPr sz="2400" dirty="0">
              <a:latin typeface="Arial MT"/>
              <a:cs typeface="Arial MT"/>
            </a:endParaRPr>
          </a:p>
          <a:p>
            <a:pPr marL="918844" lvl="1" indent="-457200">
              <a:lnSpc>
                <a:spcPct val="100000"/>
              </a:lnSpc>
              <a:spcBef>
                <a:spcPts val="1175"/>
              </a:spcBef>
              <a:buSzPct val="79166"/>
              <a:buChar char="•"/>
              <a:tabLst>
                <a:tab pos="918844" algn="l"/>
                <a:tab pos="919480" algn="l"/>
              </a:tabLst>
            </a:pPr>
            <a:r>
              <a:rPr sz="2400" spc="-5" dirty="0">
                <a:latin typeface="Arial MT"/>
                <a:cs typeface="Arial MT"/>
              </a:rPr>
              <a:t>Actual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costs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&gt;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Standard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costs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" dirty="0">
                <a:latin typeface="Arial MT"/>
                <a:cs typeface="Arial MT"/>
              </a:rPr>
              <a:t> Unfavorable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Variance.</a:t>
            </a:r>
            <a:endParaRPr sz="2400" dirty="0">
              <a:latin typeface="Arial MT"/>
              <a:cs typeface="Arial MT"/>
            </a:endParaRPr>
          </a:p>
          <a:p>
            <a:pPr marL="469900" marR="248285" indent="-457200">
              <a:lnSpc>
                <a:spcPct val="100000"/>
              </a:lnSpc>
              <a:spcBef>
                <a:spcPts val="1180"/>
              </a:spcBef>
              <a:buSzPct val="79166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 MT"/>
                <a:cs typeface="Arial MT"/>
              </a:rPr>
              <a:t>A </a:t>
            </a:r>
            <a:r>
              <a:rPr sz="2400" spc="-5" dirty="0">
                <a:latin typeface="Arial MT"/>
                <a:cs typeface="Arial MT"/>
              </a:rPr>
              <a:t>variance can result </a:t>
            </a:r>
            <a:r>
              <a:rPr sz="2400" dirty="0">
                <a:latin typeface="Arial MT"/>
                <a:cs typeface="Arial MT"/>
              </a:rPr>
              <a:t>from </a:t>
            </a:r>
            <a:r>
              <a:rPr sz="2400" spc="-10" dirty="0">
                <a:latin typeface="Arial MT"/>
                <a:cs typeface="Arial MT"/>
              </a:rPr>
              <a:t>differences </a:t>
            </a:r>
            <a:r>
              <a:rPr sz="2400" spc="-5" dirty="0">
                <a:latin typeface="Arial MT"/>
                <a:cs typeface="Arial MT"/>
              </a:rPr>
              <a:t>related </a:t>
            </a:r>
            <a:r>
              <a:rPr sz="2400" dirty="0">
                <a:latin typeface="Arial MT"/>
                <a:cs typeface="Arial MT"/>
              </a:rPr>
              <a:t>to the cost </a:t>
            </a:r>
            <a:r>
              <a:rPr sz="2400" spc="-5" dirty="0">
                <a:latin typeface="Arial MT"/>
                <a:cs typeface="Arial MT"/>
              </a:rPr>
              <a:t>of materials, </a:t>
            </a:r>
            <a:r>
              <a:rPr sz="2400" spc="-25" dirty="0">
                <a:latin typeface="Arial MT"/>
                <a:cs typeface="Arial MT"/>
              </a:rPr>
              <a:t>labor,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or overhead.</a:t>
            </a:r>
            <a:endParaRPr sz="2400" dirty="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6732" y="5373216"/>
            <a:ext cx="8107680" cy="790955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81488" y="6513574"/>
            <a:ext cx="1440179" cy="22707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838200"/>
            <a:ext cx="12192000" cy="533400"/>
          </a:xfrm>
          <a:custGeom>
            <a:avLst/>
            <a:gdLst/>
            <a:ahLst/>
            <a:cxnLst/>
            <a:rect l="l" t="t" r="r" b="b"/>
            <a:pathLst>
              <a:path w="12192000" h="533400">
                <a:moveTo>
                  <a:pt x="12192000" y="0"/>
                </a:moveTo>
                <a:lnTo>
                  <a:pt x="0" y="0"/>
                </a:lnTo>
                <a:lnTo>
                  <a:pt x="0" y="533400"/>
                </a:lnTo>
                <a:lnTo>
                  <a:pt x="12192000" y="5334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0293095" y="6452615"/>
            <a:ext cx="1617345" cy="288290"/>
            <a:chOff x="10293095" y="6452615"/>
            <a:chExt cx="1617345" cy="288290"/>
          </a:xfrm>
        </p:grpSpPr>
        <p:sp>
          <p:nvSpPr>
            <p:cNvPr id="5" name="object 5"/>
            <p:cNvSpPr/>
            <p:nvPr/>
          </p:nvSpPr>
          <p:spPr>
            <a:xfrm>
              <a:off x="10293095" y="6452615"/>
              <a:ext cx="1617345" cy="288290"/>
            </a:xfrm>
            <a:custGeom>
              <a:avLst/>
              <a:gdLst/>
              <a:ahLst/>
              <a:cxnLst/>
              <a:rect l="l" t="t" r="r" b="b"/>
              <a:pathLst>
                <a:path w="1617345" h="288290">
                  <a:moveTo>
                    <a:pt x="1616963" y="0"/>
                  </a:moveTo>
                  <a:lnTo>
                    <a:pt x="0" y="0"/>
                  </a:lnTo>
                  <a:lnTo>
                    <a:pt x="0" y="288036"/>
                  </a:lnTo>
                  <a:lnTo>
                    <a:pt x="1616963" y="288036"/>
                  </a:lnTo>
                  <a:lnTo>
                    <a:pt x="16169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1487" y="6513574"/>
              <a:ext cx="1440179" cy="22707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338327" y="1629155"/>
            <a:ext cx="11515725" cy="3731260"/>
            <a:chOff x="338327" y="1629155"/>
            <a:chExt cx="11515725" cy="37312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327" y="1629155"/>
              <a:ext cx="11515343" cy="3730752"/>
            </a:xfrm>
            <a:prstGeom prst="rect">
              <a:avLst/>
            </a:prstGeom>
            <a:ln>
              <a:solidFill>
                <a:srgbClr val="ED037C"/>
              </a:solidFill>
            </a:ln>
          </p:spPr>
        </p:pic>
        <p:sp>
          <p:nvSpPr>
            <p:cNvPr id="9" name="object 9"/>
            <p:cNvSpPr/>
            <p:nvPr/>
          </p:nvSpPr>
          <p:spPr>
            <a:xfrm>
              <a:off x="4043933" y="3070097"/>
              <a:ext cx="6122035" cy="360045"/>
            </a:xfrm>
            <a:custGeom>
              <a:avLst/>
              <a:gdLst/>
              <a:ahLst/>
              <a:cxnLst/>
              <a:rect l="l" t="t" r="r" b="b"/>
              <a:pathLst>
                <a:path w="6122034" h="360045">
                  <a:moveTo>
                    <a:pt x="0" y="359663"/>
                  </a:moveTo>
                  <a:lnTo>
                    <a:pt x="972312" y="359663"/>
                  </a:lnTo>
                  <a:lnTo>
                    <a:pt x="972312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  <a:path w="6122034" h="360045">
                  <a:moveTo>
                    <a:pt x="4788408" y="359663"/>
                  </a:moveTo>
                  <a:lnTo>
                    <a:pt x="6121908" y="359663"/>
                  </a:lnTo>
                  <a:lnTo>
                    <a:pt x="6121908" y="21336"/>
                  </a:lnTo>
                  <a:lnTo>
                    <a:pt x="4788408" y="21336"/>
                  </a:lnTo>
                  <a:lnTo>
                    <a:pt x="4788408" y="359663"/>
                  </a:lnTo>
                  <a:close/>
                </a:path>
              </a:pathLst>
            </a:custGeom>
            <a:ln w="25400">
              <a:solidFill>
                <a:srgbClr val="ED037C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495600" y="5490971"/>
            <a:ext cx="6120765" cy="830580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0"/>
              </a:spcBef>
            </a:pPr>
            <a:r>
              <a:rPr sz="2400" dirty="0">
                <a:latin typeface="Arial MT"/>
                <a:cs typeface="Arial MT"/>
              </a:rPr>
              <a:t>Notice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difference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1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Applied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OH</a:t>
            </a:r>
            <a:endParaRPr sz="2400" dirty="0">
              <a:latin typeface="Arial MT"/>
              <a:cs typeface="Arial MT"/>
            </a:endParaRPr>
          </a:p>
          <a:p>
            <a:pPr marL="377190" indent="-287020">
              <a:lnSpc>
                <a:spcPct val="100000"/>
              </a:lnSpc>
              <a:buFont typeface="Arial MT"/>
              <a:buChar char="•"/>
              <a:tabLst>
                <a:tab pos="377190" algn="l"/>
              </a:tabLst>
            </a:pPr>
            <a:r>
              <a:rPr sz="24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Actual</a:t>
            </a:r>
            <a:r>
              <a:rPr sz="2400" b="1" u="sng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vs.</a:t>
            </a:r>
            <a:r>
              <a:rPr sz="2400" b="1" u="sng" spc="-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Standard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110</a:t>
            </a:fld>
            <a:endParaRPr spc="-25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A681250E-9B8A-8848-28DD-E6801D19F0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OH Application in Standard </a:t>
            </a:r>
            <a:r>
              <a:rPr lang="en-CA" dirty="0" err="1"/>
              <a:t>Cosing</a:t>
            </a:r>
            <a:endParaRPr lang="en-CA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81488" y="6513574"/>
            <a:ext cx="1440179" cy="22707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838200"/>
            <a:ext cx="12192000" cy="533400"/>
          </a:xfrm>
          <a:custGeom>
            <a:avLst/>
            <a:gdLst/>
            <a:ahLst/>
            <a:cxnLst/>
            <a:rect l="l" t="t" r="r" b="b"/>
            <a:pathLst>
              <a:path w="12192000" h="533400">
                <a:moveTo>
                  <a:pt x="12192000" y="0"/>
                </a:moveTo>
                <a:lnTo>
                  <a:pt x="0" y="0"/>
                </a:lnTo>
                <a:lnTo>
                  <a:pt x="0" y="533400"/>
                </a:lnTo>
                <a:lnTo>
                  <a:pt x="12192000" y="5334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0293095" y="6452615"/>
            <a:ext cx="1617345" cy="288290"/>
            <a:chOff x="10293095" y="6452615"/>
            <a:chExt cx="1617345" cy="288290"/>
          </a:xfrm>
        </p:grpSpPr>
        <p:sp>
          <p:nvSpPr>
            <p:cNvPr id="5" name="object 5"/>
            <p:cNvSpPr/>
            <p:nvPr/>
          </p:nvSpPr>
          <p:spPr>
            <a:xfrm>
              <a:off x="10293095" y="6452615"/>
              <a:ext cx="1617345" cy="288290"/>
            </a:xfrm>
            <a:custGeom>
              <a:avLst/>
              <a:gdLst/>
              <a:ahLst/>
              <a:cxnLst/>
              <a:rect l="l" t="t" r="r" b="b"/>
              <a:pathLst>
                <a:path w="1617345" h="288290">
                  <a:moveTo>
                    <a:pt x="1616963" y="0"/>
                  </a:moveTo>
                  <a:lnTo>
                    <a:pt x="0" y="0"/>
                  </a:lnTo>
                  <a:lnTo>
                    <a:pt x="0" y="288036"/>
                  </a:lnTo>
                  <a:lnTo>
                    <a:pt x="1616963" y="288036"/>
                  </a:lnTo>
                  <a:lnTo>
                    <a:pt x="16169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1487" y="6513574"/>
              <a:ext cx="1440179" cy="227074"/>
            </a:xfrm>
            <a:prstGeom prst="rect">
              <a:avLst/>
            </a:prstGeom>
          </p:spPr>
        </p:pic>
      </p:grpSp>
      <p:sp>
        <p:nvSpPr>
          <p:cNvPr id="24" name="object 2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111</a:t>
            </a:fld>
            <a:endParaRPr spc="-25" dirty="0"/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13D99A4E-51E1-6629-7A9F-CCA001C380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OH Application in Standard Costing (cont’d)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501980" y="1584452"/>
            <a:ext cx="4467860" cy="2913380"/>
            <a:chOff x="501980" y="1584452"/>
            <a:chExt cx="4467860" cy="2913380"/>
          </a:xfrm>
        </p:grpSpPr>
        <p:sp>
          <p:nvSpPr>
            <p:cNvPr id="9" name="object 9"/>
            <p:cNvSpPr/>
            <p:nvPr/>
          </p:nvSpPr>
          <p:spPr>
            <a:xfrm>
              <a:off x="527380" y="2084831"/>
              <a:ext cx="4417060" cy="1912620"/>
            </a:xfrm>
            <a:custGeom>
              <a:avLst/>
              <a:gdLst/>
              <a:ahLst/>
              <a:cxnLst/>
              <a:rect l="l" t="t" r="r" b="b"/>
              <a:pathLst>
                <a:path w="4417060" h="1912620">
                  <a:moveTo>
                    <a:pt x="4416476" y="0"/>
                  </a:moveTo>
                  <a:lnTo>
                    <a:pt x="2208276" y="0"/>
                  </a:lnTo>
                  <a:lnTo>
                    <a:pt x="0" y="0"/>
                  </a:lnTo>
                  <a:lnTo>
                    <a:pt x="0" y="1912620"/>
                  </a:lnTo>
                  <a:lnTo>
                    <a:pt x="2208199" y="1912620"/>
                  </a:lnTo>
                  <a:lnTo>
                    <a:pt x="4416476" y="1912620"/>
                  </a:lnTo>
                  <a:lnTo>
                    <a:pt x="441647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7380" y="3997451"/>
              <a:ext cx="4417060" cy="487680"/>
            </a:xfrm>
            <a:custGeom>
              <a:avLst/>
              <a:gdLst/>
              <a:ahLst/>
              <a:cxnLst/>
              <a:rect l="l" t="t" r="r" b="b"/>
              <a:pathLst>
                <a:path w="4417060" h="487679">
                  <a:moveTo>
                    <a:pt x="4416476" y="0"/>
                  </a:moveTo>
                  <a:lnTo>
                    <a:pt x="2208276" y="0"/>
                  </a:lnTo>
                  <a:lnTo>
                    <a:pt x="0" y="0"/>
                  </a:lnTo>
                  <a:lnTo>
                    <a:pt x="0" y="487680"/>
                  </a:lnTo>
                  <a:lnTo>
                    <a:pt x="2208199" y="487680"/>
                  </a:lnTo>
                  <a:lnTo>
                    <a:pt x="4416476" y="487680"/>
                  </a:lnTo>
                  <a:lnTo>
                    <a:pt x="441647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35579" y="2065782"/>
              <a:ext cx="0" cy="2425700"/>
            </a:xfrm>
            <a:custGeom>
              <a:avLst/>
              <a:gdLst/>
              <a:ahLst/>
              <a:cxnLst/>
              <a:rect l="l" t="t" r="r" b="b"/>
              <a:pathLst>
                <a:path h="2425700">
                  <a:moveTo>
                    <a:pt x="0" y="0"/>
                  </a:moveTo>
                  <a:lnTo>
                    <a:pt x="0" y="242569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1030" y="2084832"/>
              <a:ext cx="4429760" cy="0"/>
            </a:xfrm>
            <a:custGeom>
              <a:avLst/>
              <a:gdLst/>
              <a:ahLst/>
              <a:cxnLst/>
              <a:rect l="l" t="t" r="r" b="b"/>
              <a:pathLst>
                <a:path w="4429760">
                  <a:moveTo>
                    <a:pt x="0" y="0"/>
                  </a:moveTo>
                  <a:lnTo>
                    <a:pt x="442917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1030" y="1590802"/>
              <a:ext cx="4429760" cy="2900680"/>
            </a:xfrm>
            <a:custGeom>
              <a:avLst/>
              <a:gdLst/>
              <a:ahLst/>
              <a:cxnLst/>
              <a:rect l="l" t="t" r="r" b="b"/>
              <a:pathLst>
                <a:path w="4429760" h="2900679">
                  <a:moveTo>
                    <a:pt x="0" y="2406650"/>
                  </a:moveTo>
                  <a:lnTo>
                    <a:pt x="4429175" y="2406650"/>
                  </a:lnTo>
                </a:path>
                <a:path w="4429760" h="2900679">
                  <a:moveTo>
                    <a:pt x="6350" y="0"/>
                  </a:moveTo>
                  <a:lnTo>
                    <a:pt x="6350" y="2900680"/>
                  </a:lnTo>
                </a:path>
                <a:path w="4429760" h="2900679">
                  <a:moveTo>
                    <a:pt x="4422825" y="0"/>
                  </a:moveTo>
                  <a:lnTo>
                    <a:pt x="4422825" y="2900680"/>
                  </a:lnTo>
                </a:path>
                <a:path w="4429760" h="2900679">
                  <a:moveTo>
                    <a:pt x="0" y="6350"/>
                  </a:moveTo>
                  <a:lnTo>
                    <a:pt x="4429175" y="6350"/>
                  </a:lnTo>
                </a:path>
                <a:path w="4429760" h="2900679">
                  <a:moveTo>
                    <a:pt x="0" y="2894330"/>
                  </a:moveTo>
                  <a:lnTo>
                    <a:pt x="4429175" y="289433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27380" y="1597152"/>
            <a:ext cx="4417060" cy="48768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12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sz="2400" spc="-20" dirty="0">
                <a:solidFill>
                  <a:srgbClr val="FFFFFF"/>
                </a:solidFill>
                <a:latin typeface="Calibri Light"/>
                <a:cs typeface="Calibri Light"/>
              </a:rPr>
              <a:t>Fixed</a:t>
            </a:r>
            <a:r>
              <a:rPr sz="2400" spc="-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Calibri Light"/>
                <a:cs typeface="Calibri Light"/>
              </a:rPr>
              <a:t>Manufacturing</a:t>
            </a:r>
            <a:r>
              <a:rPr sz="2400" spc="-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 Light"/>
                <a:cs typeface="Calibri Light"/>
              </a:rPr>
              <a:t>OH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3730" y="2113915"/>
            <a:ext cx="2195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73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 Light"/>
                <a:cs typeface="Calibri Light"/>
              </a:rPr>
              <a:t>$140,960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41929" y="2845434"/>
            <a:ext cx="2195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979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 Light"/>
                <a:cs typeface="Calibri Light"/>
              </a:rPr>
              <a:t>$</a:t>
            </a:r>
            <a:r>
              <a:rPr sz="2400" spc="-10" dirty="0">
                <a:latin typeface="Calibri Light"/>
                <a:cs typeface="Calibri Light"/>
              </a:rPr>
              <a:t> 136,800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3730" y="4026789"/>
            <a:ext cx="2195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713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 Light"/>
                <a:cs typeface="Calibri Light"/>
              </a:rPr>
              <a:t>$</a:t>
            </a:r>
            <a:r>
              <a:rPr sz="2400" spc="-10" dirty="0">
                <a:latin typeface="Calibri Light"/>
                <a:cs typeface="Calibri Light"/>
              </a:rPr>
              <a:t> </a:t>
            </a:r>
            <a:r>
              <a:rPr sz="2400" spc="-20" dirty="0">
                <a:latin typeface="Calibri Light"/>
                <a:cs typeface="Calibri Light"/>
              </a:rPr>
              <a:t>4,160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42820" y="2234818"/>
            <a:ext cx="4286885" cy="3211195"/>
          </a:xfrm>
          <a:custGeom>
            <a:avLst/>
            <a:gdLst/>
            <a:ahLst/>
            <a:cxnLst/>
            <a:rect l="l" t="t" r="r" b="b"/>
            <a:pathLst>
              <a:path w="4286884" h="3211195">
                <a:moveTo>
                  <a:pt x="408432" y="3115945"/>
                </a:moveTo>
                <a:lnTo>
                  <a:pt x="381558" y="3125736"/>
                </a:lnTo>
                <a:lnTo>
                  <a:pt x="26924" y="2150237"/>
                </a:lnTo>
                <a:lnTo>
                  <a:pt x="0" y="2159889"/>
                </a:lnTo>
                <a:lnTo>
                  <a:pt x="354761" y="3135503"/>
                </a:lnTo>
                <a:lnTo>
                  <a:pt x="327914" y="3145282"/>
                </a:lnTo>
                <a:lnTo>
                  <a:pt x="397510" y="3211195"/>
                </a:lnTo>
                <a:lnTo>
                  <a:pt x="404634" y="3148965"/>
                </a:lnTo>
                <a:lnTo>
                  <a:pt x="408432" y="3115945"/>
                </a:lnTo>
                <a:close/>
              </a:path>
              <a:path w="4286884" h="3211195">
                <a:moveTo>
                  <a:pt x="4141978" y="42799"/>
                </a:moveTo>
                <a:lnTo>
                  <a:pt x="4113479" y="28575"/>
                </a:lnTo>
                <a:lnTo>
                  <a:pt x="4056253" y="0"/>
                </a:lnTo>
                <a:lnTo>
                  <a:pt x="4056253" y="28575"/>
                </a:lnTo>
                <a:lnTo>
                  <a:pt x="397510" y="28575"/>
                </a:lnTo>
                <a:lnTo>
                  <a:pt x="397510" y="57150"/>
                </a:lnTo>
                <a:lnTo>
                  <a:pt x="4056253" y="57150"/>
                </a:lnTo>
                <a:lnTo>
                  <a:pt x="4056253" y="85725"/>
                </a:lnTo>
                <a:lnTo>
                  <a:pt x="4113314" y="57150"/>
                </a:lnTo>
                <a:lnTo>
                  <a:pt x="4141978" y="42799"/>
                </a:lnTo>
                <a:close/>
              </a:path>
              <a:path w="4286884" h="3211195">
                <a:moveTo>
                  <a:pt x="4286758" y="1195705"/>
                </a:moveTo>
                <a:lnTo>
                  <a:pt x="4284726" y="1194054"/>
                </a:lnTo>
                <a:lnTo>
                  <a:pt x="4212463" y="1135126"/>
                </a:lnTo>
                <a:lnTo>
                  <a:pt x="4206189" y="1162977"/>
                </a:lnTo>
                <a:lnTo>
                  <a:pt x="2561717" y="793877"/>
                </a:lnTo>
                <a:lnTo>
                  <a:pt x="2555367" y="821817"/>
                </a:lnTo>
                <a:lnTo>
                  <a:pt x="4199902" y="1190929"/>
                </a:lnTo>
                <a:lnTo>
                  <a:pt x="4193667" y="1218692"/>
                </a:lnTo>
                <a:lnTo>
                  <a:pt x="4286758" y="1195705"/>
                </a:lnTo>
                <a:close/>
              </a:path>
            </a:pathLst>
          </a:custGeom>
          <a:solidFill>
            <a:srgbClr val="929292"/>
          </a:solidFill>
          <a:ln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751701" y="1810257"/>
            <a:ext cx="3039745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Actual</a:t>
            </a:r>
            <a:r>
              <a:rPr sz="2000" u="sng" spc="-5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000" u="sng" spc="-2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OH</a:t>
            </a:r>
            <a:endParaRPr sz="2000">
              <a:latin typeface="Arial MT"/>
              <a:cs typeface="Arial MT"/>
            </a:endParaRPr>
          </a:p>
          <a:p>
            <a:pPr marL="152400" marR="5080" indent="-140335">
              <a:lnSpc>
                <a:spcPct val="100000"/>
              </a:lnSpc>
              <a:tabLst>
                <a:tab pos="629920" algn="l"/>
              </a:tabLst>
            </a:pPr>
            <a:r>
              <a:rPr sz="2000" dirty="0">
                <a:latin typeface="Arial MT"/>
                <a:cs typeface="Arial MT"/>
              </a:rPr>
              <a:t>Dr: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Manufacturing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OH… Cr:</a:t>
            </a:r>
            <a:r>
              <a:rPr sz="2000" dirty="0">
                <a:latin typeface="Arial MT"/>
                <a:cs typeface="Arial MT"/>
              </a:rPr>
              <a:t>	Cash,</a:t>
            </a:r>
            <a:r>
              <a:rPr sz="2000" spc="-140" dirty="0">
                <a:latin typeface="Arial MT"/>
                <a:cs typeface="Arial MT"/>
              </a:rPr>
              <a:t> </a:t>
            </a:r>
            <a:r>
              <a:rPr sz="2000" spc="-85" dirty="0">
                <a:latin typeface="Arial MT"/>
                <a:cs typeface="Arial MT"/>
              </a:rPr>
              <a:t>AP,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Supplies…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43192" y="3061462"/>
            <a:ext cx="463994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OH</a:t>
            </a:r>
            <a:r>
              <a:rPr sz="2000" u="sng" spc="-13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0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Applied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Each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time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unit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produced,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allocate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standard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hrs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*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standard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rate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43192" y="4281042"/>
            <a:ext cx="46882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(3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hrs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per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unit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*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$9.5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standard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rate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* </a:t>
            </a:r>
            <a:r>
              <a:rPr sz="2000" spc="-20" dirty="0">
                <a:latin typeface="Arial MT"/>
                <a:cs typeface="Arial MT"/>
              </a:rPr>
              <a:t>4800 </a:t>
            </a:r>
            <a:r>
              <a:rPr sz="2000" spc="-10" dirty="0">
                <a:latin typeface="Arial MT"/>
                <a:cs typeface="Arial MT"/>
              </a:rPr>
              <a:t>units)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43192" y="5195138"/>
            <a:ext cx="295656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Dr:</a:t>
            </a:r>
            <a:r>
              <a:rPr sz="2000" spc="-20" dirty="0">
                <a:latin typeface="Arial MT"/>
                <a:cs typeface="Arial MT"/>
              </a:rPr>
              <a:t> WIP…</a:t>
            </a:r>
            <a:endParaRPr sz="2000">
              <a:latin typeface="Arial MT"/>
              <a:cs typeface="Arial MT"/>
            </a:endParaRPr>
          </a:p>
          <a:p>
            <a:pPr marL="152400">
              <a:lnSpc>
                <a:spcPct val="100000"/>
              </a:lnSpc>
              <a:tabLst>
                <a:tab pos="629920" algn="l"/>
              </a:tabLst>
            </a:pPr>
            <a:r>
              <a:rPr sz="2000" spc="-25" dirty="0">
                <a:latin typeface="Arial MT"/>
                <a:cs typeface="Arial MT"/>
              </a:rPr>
              <a:t>Cr:</a:t>
            </a:r>
            <a:r>
              <a:rPr sz="2000" dirty="0">
                <a:latin typeface="Arial MT"/>
                <a:cs typeface="Arial MT"/>
              </a:rPr>
              <a:t>	Manufacturing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OH…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68448" y="5473700"/>
            <a:ext cx="16224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Arial MT"/>
                <a:cs typeface="Arial MT"/>
              </a:rPr>
              <a:t>Under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Applied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38200"/>
            <a:ext cx="12192000" cy="1582420"/>
            <a:chOff x="0" y="838200"/>
            <a:chExt cx="12192000" cy="1582420"/>
          </a:xfrm>
        </p:grpSpPr>
        <p:sp>
          <p:nvSpPr>
            <p:cNvPr id="3" name="object 3"/>
            <p:cNvSpPr/>
            <p:nvPr/>
          </p:nvSpPr>
          <p:spPr>
            <a:xfrm>
              <a:off x="7357109" y="1428750"/>
              <a:ext cx="2456815" cy="972819"/>
            </a:xfrm>
            <a:custGeom>
              <a:avLst/>
              <a:gdLst/>
              <a:ahLst/>
              <a:cxnLst/>
              <a:rect l="l" t="t" r="r" b="b"/>
              <a:pathLst>
                <a:path w="2456815" h="972819">
                  <a:moveTo>
                    <a:pt x="1228344" y="0"/>
                  </a:moveTo>
                  <a:lnTo>
                    <a:pt x="1160944" y="719"/>
                  </a:lnTo>
                  <a:lnTo>
                    <a:pt x="1094495" y="2852"/>
                  </a:lnTo>
                  <a:lnTo>
                    <a:pt x="1029090" y="6363"/>
                  </a:lnTo>
                  <a:lnTo>
                    <a:pt x="964823" y="11213"/>
                  </a:lnTo>
                  <a:lnTo>
                    <a:pt x="901788" y="17367"/>
                  </a:lnTo>
                  <a:lnTo>
                    <a:pt x="840077" y="24786"/>
                  </a:lnTo>
                  <a:lnTo>
                    <a:pt x="779785" y="33434"/>
                  </a:lnTo>
                  <a:lnTo>
                    <a:pt x="721005" y="43273"/>
                  </a:lnTo>
                  <a:lnTo>
                    <a:pt x="663832" y="54267"/>
                  </a:lnTo>
                  <a:lnTo>
                    <a:pt x="608358" y="66378"/>
                  </a:lnTo>
                  <a:lnTo>
                    <a:pt x="554677" y="79570"/>
                  </a:lnTo>
                  <a:lnTo>
                    <a:pt x="502883" y="93805"/>
                  </a:lnTo>
                  <a:lnTo>
                    <a:pt x="453069" y="109046"/>
                  </a:lnTo>
                  <a:lnTo>
                    <a:pt x="405330" y="125256"/>
                  </a:lnTo>
                  <a:lnTo>
                    <a:pt x="359759" y="142398"/>
                  </a:lnTo>
                  <a:lnTo>
                    <a:pt x="316449" y="160435"/>
                  </a:lnTo>
                  <a:lnTo>
                    <a:pt x="275494" y="179330"/>
                  </a:lnTo>
                  <a:lnTo>
                    <a:pt x="236988" y="199046"/>
                  </a:lnTo>
                  <a:lnTo>
                    <a:pt x="201024" y="219546"/>
                  </a:lnTo>
                  <a:lnTo>
                    <a:pt x="167696" y="240792"/>
                  </a:lnTo>
                  <a:lnTo>
                    <a:pt x="109323" y="285375"/>
                  </a:lnTo>
                  <a:lnTo>
                    <a:pt x="62618" y="332500"/>
                  </a:lnTo>
                  <a:lnTo>
                    <a:pt x="28329" y="381869"/>
                  </a:lnTo>
                  <a:lnTo>
                    <a:pt x="7207" y="433187"/>
                  </a:lnTo>
                  <a:lnTo>
                    <a:pt x="0" y="486155"/>
                  </a:lnTo>
                  <a:lnTo>
                    <a:pt x="1817" y="512828"/>
                  </a:lnTo>
                  <a:lnTo>
                    <a:pt x="16075" y="565008"/>
                  </a:lnTo>
                  <a:lnTo>
                    <a:pt x="43874" y="615389"/>
                  </a:lnTo>
                  <a:lnTo>
                    <a:pt x="84465" y="663673"/>
                  </a:lnTo>
                  <a:lnTo>
                    <a:pt x="137098" y="709564"/>
                  </a:lnTo>
                  <a:lnTo>
                    <a:pt x="201024" y="752765"/>
                  </a:lnTo>
                  <a:lnTo>
                    <a:pt x="236988" y="773265"/>
                  </a:lnTo>
                  <a:lnTo>
                    <a:pt x="275494" y="792981"/>
                  </a:lnTo>
                  <a:lnTo>
                    <a:pt x="316449" y="811876"/>
                  </a:lnTo>
                  <a:lnTo>
                    <a:pt x="359759" y="829913"/>
                  </a:lnTo>
                  <a:lnTo>
                    <a:pt x="405330" y="847055"/>
                  </a:lnTo>
                  <a:lnTo>
                    <a:pt x="453069" y="863265"/>
                  </a:lnTo>
                  <a:lnTo>
                    <a:pt x="502883" y="878506"/>
                  </a:lnTo>
                  <a:lnTo>
                    <a:pt x="554677" y="892741"/>
                  </a:lnTo>
                  <a:lnTo>
                    <a:pt x="608358" y="905933"/>
                  </a:lnTo>
                  <a:lnTo>
                    <a:pt x="663832" y="918044"/>
                  </a:lnTo>
                  <a:lnTo>
                    <a:pt x="721005" y="929038"/>
                  </a:lnTo>
                  <a:lnTo>
                    <a:pt x="779785" y="938877"/>
                  </a:lnTo>
                  <a:lnTo>
                    <a:pt x="840077" y="947525"/>
                  </a:lnTo>
                  <a:lnTo>
                    <a:pt x="901788" y="954944"/>
                  </a:lnTo>
                  <a:lnTo>
                    <a:pt x="964823" y="961098"/>
                  </a:lnTo>
                  <a:lnTo>
                    <a:pt x="1029090" y="965948"/>
                  </a:lnTo>
                  <a:lnTo>
                    <a:pt x="1094495" y="969459"/>
                  </a:lnTo>
                  <a:lnTo>
                    <a:pt x="1160944" y="971592"/>
                  </a:lnTo>
                  <a:lnTo>
                    <a:pt x="1228344" y="972312"/>
                  </a:lnTo>
                  <a:lnTo>
                    <a:pt x="1295743" y="971592"/>
                  </a:lnTo>
                  <a:lnTo>
                    <a:pt x="1362192" y="969459"/>
                  </a:lnTo>
                  <a:lnTo>
                    <a:pt x="1427597" y="965948"/>
                  </a:lnTo>
                  <a:lnTo>
                    <a:pt x="1491864" y="961098"/>
                  </a:lnTo>
                  <a:lnTo>
                    <a:pt x="1554899" y="954944"/>
                  </a:lnTo>
                  <a:lnTo>
                    <a:pt x="1616610" y="947525"/>
                  </a:lnTo>
                  <a:lnTo>
                    <a:pt x="1676902" y="938877"/>
                  </a:lnTo>
                  <a:lnTo>
                    <a:pt x="1735682" y="929038"/>
                  </a:lnTo>
                  <a:lnTo>
                    <a:pt x="1792855" y="918044"/>
                  </a:lnTo>
                  <a:lnTo>
                    <a:pt x="1848329" y="905933"/>
                  </a:lnTo>
                  <a:lnTo>
                    <a:pt x="1902010" y="892741"/>
                  </a:lnTo>
                  <a:lnTo>
                    <a:pt x="1953804" y="878506"/>
                  </a:lnTo>
                  <a:lnTo>
                    <a:pt x="2003618" y="863265"/>
                  </a:lnTo>
                  <a:lnTo>
                    <a:pt x="2051357" y="847055"/>
                  </a:lnTo>
                  <a:lnTo>
                    <a:pt x="2096928" y="829913"/>
                  </a:lnTo>
                  <a:lnTo>
                    <a:pt x="2140238" y="811876"/>
                  </a:lnTo>
                  <a:lnTo>
                    <a:pt x="2181193" y="792981"/>
                  </a:lnTo>
                  <a:lnTo>
                    <a:pt x="2219699" y="773265"/>
                  </a:lnTo>
                  <a:lnTo>
                    <a:pt x="2255663" y="752765"/>
                  </a:lnTo>
                  <a:lnTo>
                    <a:pt x="2288991" y="731520"/>
                  </a:lnTo>
                  <a:lnTo>
                    <a:pt x="2347364" y="686936"/>
                  </a:lnTo>
                  <a:lnTo>
                    <a:pt x="2394069" y="639811"/>
                  </a:lnTo>
                  <a:lnTo>
                    <a:pt x="2428358" y="590442"/>
                  </a:lnTo>
                  <a:lnTo>
                    <a:pt x="2449480" y="539124"/>
                  </a:lnTo>
                  <a:lnTo>
                    <a:pt x="2456688" y="486155"/>
                  </a:lnTo>
                  <a:lnTo>
                    <a:pt x="2454870" y="459483"/>
                  </a:lnTo>
                  <a:lnTo>
                    <a:pt x="2440612" y="407303"/>
                  </a:lnTo>
                  <a:lnTo>
                    <a:pt x="2412813" y="356922"/>
                  </a:lnTo>
                  <a:lnTo>
                    <a:pt x="2372222" y="308638"/>
                  </a:lnTo>
                  <a:lnTo>
                    <a:pt x="2319589" y="262747"/>
                  </a:lnTo>
                  <a:lnTo>
                    <a:pt x="2255663" y="219546"/>
                  </a:lnTo>
                  <a:lnTo>
                    <a:pt x="2219699" y="199046"/>
                  </a:lnTo>
                  <a:lnTo>
                    <a:pt x="2181193" y="179330"/>
                  </a:lnTo>
                  <a:lnTo>
                    <a:pt x="2140238" y="160435"/>
                  </a:lnTo>
                  <a:lnTo>
                    <a:pt x="2096928" y="142398"/>
                  </a:lnTo>
                  <a:lnTo>
                    <a:pt x="2051357" y="125256"/>
                  </a:lnTo>
                  <a:lnTo>
                    <a:pt x="2003618" y="109046"/>
                  </a:lnTo>
                  <a:lnTo>
                    <a:pt x="1953804" y="93805"/>
                  </a:lnTo>
                  <a:lnTo>
                    <a:pt x="1902010" y="79570"/>
                  </a:lnTo>
                  <a:lnTo>
                    <a:pt x="1848329" y="66378"/>
                  </a:lnTo>
                  <a:lnTo>
                    <a:pt x="1792855" y="54267"/>
                  </a:lnTo>
                  <a:lnTo>
                    <a:pt x="1735682" y="43273"/>
                  </a:lnTo>
                  <a:lnTo>
                    <a:pt x="1676902" y="33434"/>
                  </a:lnTo>
                  <a:lnTo>
                    <a:pt x="1616610" y="24786"/>
                  </a:lnTo>
                  <a:lnTo>
                    <a:pt x="1554899" y="17367"/>
                  </a:lnTo>
                  <a:lnTo>
                    <a:pt x="1491864" y="11213"/>
                  </a:lnTo>
                  <a:lnTo>
                    <a:pt x="1427597" y="6363"/>
                  </a:lnTo>
                  <a:lnTo>
                    <a:pt x="1362192" y="2852"/>
                  </a:lnTo>
                  <a:lnTo>
                    <a:pt x="1295743" y="719"/>
                  </a:lnTo>
                  <a:lnTo>
                    <a:pt x="1228344" y="0"/>
                  </a:lnTo>
                  <a:close/>
                </a:path>
              </a:pathLst>
            </a:custGeom>
            <a:solidFill>
              <a:srgbClr val="00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57109" y="1428750"/>
              <a:ext cx="2456815" cy="972819"/>
            </a:xfrm>
            <a:custGeom>
              <a:avLst/>
              <a:gdLst/>
              <a:ahLst/>
              <a:cxnLst/>
              <a:rect l="l" t="t" r="r" b="b"/>
              <a:pathLst>
                <a:path w="2456815" h="972819">
                  <a:moveTo>
                    <a:pt x="0" y="486155"/>
                  </a:moveTo>
                  <a:lnTo>
                    <a:pt x="7207" y="433187"/>
                  </a:lnTo>
                  <a:lnTo>
                    <a:pt x="28329" y="381869"/>
                  </a:lnTo>
                  <a:lnTo>
                    <a:pt x="62618" y="332500"/>
                  </a:lnTo>
                  <a:lnTo>
                    <a:pt x="109323" y="285375"/>
                  </a:lnTo>
                  <a:lnTo>
                    <a:pt x="167696" y="240792"/>
                  </a:lnTo>
                  <a:lnTo>
                    <a:pt x="201024" y="219546"/>
                  </a:lnTo>
                  <a:lnTo>
                    <a:pt x="236988" y="199046"/>
                  </a:lnTo>
                  <a:lnTo>
                    <a:pt x="275494" y="179330"/>
                  </a:lnTo>
                  <a:lnTo>
                    <a:pt x="316449" y="160435"/>
                  </a:lnTo>
                  <a:lnTo>
                    <a:pt x="359759" y="142398"/>
                  </a:lnTo>
                  <a:lnTo>
                    <a:pt x="405330" y="125256"/>
                  </a:lnTo>
                  <a:lnTo>
                    <a:pt x="453069" y="109046"/>
                  </a:lnTo>
                  <a:lnTo>
                    <a:pt x="502883" y="93805"/>
                  </a:lnTo>
                  <a:lnTo>
                    <a:pt x="554677" y="79570"/>
                  </a:lnTo>
                  <a:lnTo>
                    <a:pt x="608358" y="66378"/>
                  </a:lnTo>
                  <a:lnTo>
                    <a:pt x="663832" y="54267"/>
                  </a:lnTo>
                  <a:lnTo>
                    <a:pt x="721005" y="43273"/>
                  </a:lnTo>
                  <a:lnTo>
                    <a:pt x="779785" y="33434"/>
                  </a:lnTo>
                  <a:lnTo>
                    <a:pt x="840077" y="24786"/>
                  </a:lnTo>
                  <a:lnTo>
                    <a:pt x="901788" y="17367"/>
                  </a:lnTo>
                  <a:lnTo>
                    <a:pt x="964823" y="11213"/>
                  </a:lnTo>
                  <a:lnTo>
                    <a:pt x="1029090" y="6363"/>
                  </a:lnTo>
                  <a:lnTo>
                    <a:pt x="1094495" y="2852"/>
                  </a:lnTo>
                  <a:lnTo>
                    <a:pt x="1160944" y="719"/>
                  </a:lnTo>
                  <a:lnTo>
                    <a:pt x="1228344" y="0"/>
                  </a:lnTo>
                  <a:lnTo>
                    <a:pt x="1295743" y="719"/>
                  </a:lnTo>
                  <a:lnTo>
                    <a:pt x="1362192" y="2852"/>
                  </a:lnTo>
                  <a:lnTo>
                    <a:pt x="1427597" y="6363"/>
                  </a:lnTo>
                  <a:lnTo>
                    <a:pt x="1491864" y="11213"/>
                  </a:lnTo>
                  <a:lnTo>
                    <a:pt x="1554899" y="17367"/>
                  </a:lnTo>
                  <a:lnTo>
                    <a:pt x="1616610" y="24786"/>
                  </a:lnTo>
                  <a:lnTo>
                    <a:pt x="1676902" y="33434"/>
                  </a:lnTo>
                  <a:lnTo>
                    <a:pt x="1735682" y="43273"/>
                  </a:lnTo>
                  <a:lnTo>
                    <a:pt x="1792855" y="54267"/>
                  </a:lnTo>
                  <a:lnTo>
                    <a:pt x="1848329" y="66378"/>
                  </a:lnTo>
                  <a:lnTo>
                    <a:pt x="1902010" y="79570"/>
                  </a:lnTo>
                  <a:lnTo>
                    <a:pt x="1953804" y="93805"/>
                  </a:lnTo>
                  <a:lnTo>
                    <a:pt x="2003618" y="109046"/>
                  </a:lnTo>
                  <a:lnTo>
                    <a:pt x="2051357" y="125256"/>
                  </a:lnTo>
                  <a:lnTo>
                    <a:pt x="2096928" y="142398"/>
                  </a:lnTo>
                  <a:lnTo>
                    <a:pt x="2140238" y="160435"/>
                  </a:lnTo>
                  <a:lnTo>
                    <a:pt x="2181193" y="179330"/>
                  </a:lnTo>
                  <a:lnTo>
                    <a:pt x="2219699" y="199046"/>
                  </a:lnTo>
                  <a:lnTo>
                    <a:pt x="2255663" y="219546"/>
                  </a:lnTo>
                  <a:lnTo>
                    <a:pt x="2288991" y="240791"/>
                  </a:lnTo>
                  <a:lnTo>
                    <a:pt x="2347364" y="285375"/>
                  </a:lnTo>
                  <a:lnTo>
                    <a:pt x="2394069" y="332500"/>
                  </a:lnTo>
                  <a:lnTo>
                    <a:pt x="2428358" y="381869"/>
                  </a:lnTo>
                  <a:lnTo>
                    <a:pt x="2449480" y="433187"/>
                  </a:lnTo>
                  <a:lnTo>
                    <a:pt x="2456688" y="486155"/>
                  </a:lnTo>
                  <a:lnTo>
                    <a:pt x="2454870" y="512828"/>
                  </a:lnTo>
                  <a:lnTo>
                    <a:pt x="2440612" y="565008"/>
                  </a:lnTo>
                  <a:lnTo>
                    <a:pt x="2412813" y="615389"/>
                  </a:lnTo>
                  <a:lnTo>
                    <a:pt x="2372222" y="663673"/>
                  </a:lnTo>
                  <a:lnTo>
                    <a:pt x="2319589" y="709564"/>
                  </a:lnTo>
                  <a:lnTo>
                    <a:pt x="2255663" y="752765"/>
                  </a:lnTo>
                  <a:lnTo>
                    <a:pt x="2219699" y="773265"/>
                  </a:lnTo>
                  <a:lnTo>
                    <a:pt x="2181193" y="792981"/>
                  </a:lnTo>
                  <a:lnTo>
                    <a:pt x="2140238" y="811876"/>
                  </a:lnTo>
                  <a:lnTo>
                    <a:pt x="2096928" y="829913"/>
                  </a:lnTo>
                  <a:lnTo>
                    <a:pt x="2051357" y="847055"/>
                  </a:lnTo>
                  <a:lnTo>
                    <a:pt x="2003618" y="863265"/>
                  </a:lnTo>
                  <a:lnTo>
                    <a:pt x="1953804" y="878506"/>
                  </a:lnTo>
                  <a:lnTo>
                    <a:pt x="1902010" y="892741"/>
                  </a:lnTo>
                  <a:lnTo>
                    <a:pt x="1848329" y="905933"/>
                  </a:lnTo>
                  <a:lnTo>
                    <a:pt x="1792855" y="918044"/>
                  </a:lnTo>
                  <a:lnTo>
                    <a:pt x="1735682" y="929038"/>
                  </a:lnTo>
                  <a:lnTo>
                    <a:pt x="1676902" y="938877"/>
                  </a:lnTo>
                  <a:lnTo>
                    <a:pt x="1616610" y="947525"/>
                  </a:lnTo>
                  <a:lnTo>
                    <a:pt x="1554899" y="954944"/>
                  </a:lnTo>
                  <a:lnTo>
                    <a:pt x="1491864" y="961098"/>
                  </a:lnTo>
                  <a:lnTo>
                    <a:pt x="1427597" y="965948"/>
                  </a:lnTo>
                  <a:lnTo>
                    <a:pt x="1362192" y="969459"/>
                  </a:lnTo>
                  <a:lnTo>
                    <a:pt x="1295743" y="971592"/>
                  </a:lnTo>
                  <a:lnTo>
                    <a:pt x="1228344" y="972312"/>
                  </a:lnTo>
                  <a:lnTo>
                    <a:pt x="1160944" y="971592"/>
                  </a:lnTo>
                  <a:lnTo>
                    <a:pt x="1094495" y="969459"/>
                  </a:lnTo>
                  <a:lnTo>
                    <a:pt x="1029090" y="965948"/>
                  </a:lnTo>
                  <a:lnTo>
                    <a:pt x="964823" y="961098"/>
                  </a:lnTo>
                  <a:lnTo>
                    <a:pt x="901788" y="954944"/>
                  </a:lnTo>
                  <a:lnTo>
                    <a:pt x="840077" y="947525"/>
                  </a:lnTo>
                  <a:lnTo>
                    <a:pt x="779785" y="938877"/>
                  </a:lnTo>
                  <a:lnTo>
                    <a:pt x="721005" y="929038"/>
                  </a:lnTo>
                  <a:lnTo>
                    <a:pt x="663832" y="918044"/>
                  </a:lnTo>
                  <a:lnTo>
                    <a:pt x="608358" y="905933"/>
                  </a:lnTo>
                  <a:lnTo>
                    <a:pt x="554677" y="892741"/>
                  </a:lnTo>
                  <a:lnTo>
                    <a:pt x="502883" y="878506"/>
                  </a:lnTo>
                  <a:lnTo>
                    <a:pt x="453069" y="863265"/>
                  </a:lnTo>
                  <a:lnTo>
                    <a:pt x="405330" y="847055"/>
                  </a:lnTo>
                  <a:lnTo>
                    <a:pt x="359759" y="829913"/>
                  </a:lnTo>
                  <a:lnTo>
                    <a:pt x="316449" y="811876"/>
                  </a:lnTo>
                  <a:lnTo>
                    <a:pt x="275494" y="792981"/>
                  </a:lnTo>
                  <a:lnTo>
                    <a:pt x="236988" y="773265"/>
                  </a:lnTo>
                  <a:lnTo>
                    <a:pt x="201024" y="752765"/>
                  </a:lnTo>
                  <a:lnTo>
                    <a:pt x="167696" y="731520"/>
                  </a:lnTo>
                  <a:lnTo>
                    <a:pt x="109323" y="686936"/>
                  </a:lnTo>
                  <a:lnTo>
                    <a:pt x="62618" y="639811"/>
                  </a:lnTo>
                  <a:lnTo>
                    <a:pt x="28329" y="590442"/>
                  </a:lnTo>
                  <a:lnTo>
                    <a:pt x="7207" y="539124"/>
                  </a:lnTo>
                  <a:lnTo>
                    <a:pt x="0" y="48615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112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subTitle" idx="1"/>
          </p:nvPr>
        </p:nvSpPr>
        <p:spPr>
          <a:xfrm>
            <a:off x="227826" y="1482086"/>
            <a:ext cx="5370417" cy="2598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33655" indent="-457200">
              <a:lnSpc>
                <a:spcPct val="100000"/>
              </a:lnSpc>
              <a:spcBef>
                <a:spcPts val="100"/>
              </a:spcBef>
              <a:buSzPct val="79166"/>
              <a:buChar char="•"/>
              <a:tabLst>
                <a:tab pos="469900" algn="l"/>
              </a:tabLst>
            </a:pPr>
            <a:r>
              <a:rPr sz="2000" spc="-40" dirty="0">
                <a:solidFill>
                  <a:schemeClr val="tx1"/>
                </a:solidFill>
              </a:rPr>
              <a:t>Total</a:t>
            </a:r>
            <a:r>
              <a:rPr sz="2000" spc="-100" dirty="0">
                <a:solidFill>
                  <a:schemeClr val="tx1"/>
                </a:solidFill>
              </a:rPr>
              <a:t> </a:t>
            </a:r>
            <a:r>
              <a:rPr sz="2000" dirty="0">
                <a:solidFill>
                  <a:schemeClr val="tx1"/>
                </a:solidFill>
              </a:rPr>
              <a:t>overhead</a:t>
            </a:r>
            <a:r>
              <a:rPr sz="2000" spc="-100" dirty="0">
                <a:solidFill>
                  <a:schemeClr val="tx1"/>
                </a:solidFill>
              </a:rPr>
              <a:t> </a:t>
            </a:r>
            <a:r>
              <a:rPr sz="2000" dirty="0">
                <a:solidFill>
                  <a:schemeClr val="tx1"/>
                </a:solidFill>
              </a:rPr>
              <a:t>variance</a:t>
            </a:r>
            <a:r>
              <a:rPr sz="2000" spc="-90" dirty="0">
                <a:solidFill>
                  <a:schemeClr val="tx1"/>
                </a:solidFill>
              </a:rPr>
              <a:t> </a:t>
            </a:r>
            <a:r>
              <a:rPr sz="2000" dirty="0">
                <a:solidFill>
                  <a:schemeClr val="tx1"/>
                </a:solidFill>
              </a:rPr>
              <a:t>is</a:t>
            </a:r>
            <a:r>
              <a:rPr sz="2000" spc="-100" dirty="0">
                <a:solidFill>
                  <a:schemeClr val="tx1"/>
                </a:solidFill>
              </a:rPr>
              <a:t> </a:t>
            </a:r>
            <a:r>
              <a:rPr sz="2000" spc="-25" dirty="0">
                <a:solidFill>
                  <a:schemeClr val="tx1"/>
                </a:solidFill>
              </a:rPr>
              <a:t>the </a:t>
            </a:r>
            <a:r>
              <a:rPr sz="2000" dirty="0">
                <a:solidFill>
                  <a:schemeClr val="tx1"/>
                </a:solidFill>
              </a:rPr>
              <a:t>difference</a:t>
            </a:r>
            <a:r>
              <a:rPr sz="2000" spc="-135" dirty="0">
                <a:solidFill>
                  <a:schemeClr val="tx1"/>
                </a:solidFill>
              </a:rPr>
              <a:t> </a:t>
            </a:r>
            <a:r>
              <a:rPr sz="2000" dirty="0">
                <a:solidFill>
                  <a:schemeClr val="tx1"/>
                </a:solidFill>
              </a:rPr>
              <a:t>between</a:t>
            </a:r>
            <a:r>
              <a:rPr sz="2000" spc="-130" dirty="0">
                <a:solidFill>
                  <a:schemeClr val="tx1"/>
                </a:solidFill>
              </a:rPr>
              <a:t> </a:t>
            </a:r>
            <a:r>
              <a:rPr sz="2000" spc="-10" dirty="0">
                <a:solidFill>
                  <a:schemeClr val="tx1"/>
                </a:solidFill>
              </a:rPr>
              <a:t>actual </a:t>
            </a:r>
            <a:r>
              <a:rPr sz="2000" dirty="0">
                <a:solidFill>
                  <a:schemeClr val="tx1"/>
                </a:solidFill>
              </a:rPr>
              <a:t>overhead</a:t>
            </a:r>
            <a:r>
              <a:rPr sz="2000" spc="-50" dirty="0">
                <a:solidFill>
                  <a:schemeClr val="tx1"/>
                </a:solidFill>
              </a:rPr>
              <a:t> </a:t>
            </a:r>
            <a:r>
              <a:rPr sz="2000" dirty="0">
                <a:solidFill>
                  <a:schemeClr val="tx1"/>
                </a:solidFill>
              </a:rPr>
              <a:t>costs</a:t>
            </a:r>
            <a:r>
              <a:rPr sz="2000" spc="-65" dirty="0">
                <a:solidFill>
                  <a:schemeClr val="tx1"/>
                </a:solidFill>
              </a:rPr>
              <a:t> </a:t>
            </a:r>
            <a:r>
              <a:rPr sz="2000" dirty="0">
                <a:solidFill>
                  <a:schemeClr val="tx1"/>
                </a:solidFill>
              </a:rPr>
              <a:t>and</a:t>
            </a:r>
            <a:r>
              <a:rPr sz="2000" spc="-65" dirty="0">
                <a:solidFill>
                  <a:schemeClr val="tx1"/>
                </a:solidFill>
              </a:rPr>
              <a:t> </a:t>
            </a:r>
            <a:r>
              <a:rPr sz="2000" spc="-10" dirty="0">
                <a:solidFill>
                  <a:schemeClr val="tx1"/>
                </a:solidFill>
              </a:rPr>
              <a:t>overhead </a:t>
            </a:r>
            <a:r>
              <a:rPr sz="2000" dirty="0">
                <a:solidFill>
                  <a:schemeClr val="tx1"/>
                </a:solidFill>
              </a:rPr>
              <a:t>costs</a:t>
            </a:r>
            <a:r>
              <a:rPr sz="2000" spc="-50" dirty="0">
                <a:solidFill>
                  <a:schemeClr val="tx1"/>
                </a:solidFill>
              </a:rPr>
              <a:t> </a:t>
            </a:r>
            <a:r>
              <a:rPr sz="2000" dirty="0">
                <a:solidFill>
                  <a:schemeClr val="tx1"/>
                </a:solidFill>
              </a:rPr>
              <a:t>applied</a:t>
            </a:r>
            <a:r>
              <a:rPr sz="2000" spc="-15" dirty="0">
                <a:solidFill>
                  <a:schemeClr val="tx1"/>
                </a:solidFill>
              </a:rPr>
              <a:t> </a:t>
            </a:r>
            <a:r>
              <a:rPr sz="2000" dirty="0">
                <a:solidFill>
                  <a:schemeClr val="tx1"/>
                </a:solidFill>
              </a:rPr>
              <a:t>to</a:t>
            </a:r>
            <a:r>
              <a:rPr sz="2000" spc="-45" dirty="0">
                <a:solidFill>
                  <a:schemeClr val="tx1"/>
                </a:solidFill>
              </a:rPr>
              <a:t> </a:t>
            </a:r>
            <a:r>
              <a:rPr sz="2000" dirty="0">
                <a:solidFill>
                  <a:schemeClr val="tx1"/>
                </a:solidFill>
              </a:rPr>
              <a:t>work</a:t>
            </a:r>
            <a:r>
              <a:rPr sz="2000" spc="-40" dirty="0">
                <a:solidFill>
                  <a:schemeClr val="tx1"/>
                </a:solidFill>
              </a:rPr>
              <a:t> </a:t>
            </a:r>
            <a:r>
              <a:rPr sz="2000" spc="-20" dirty="0">
                <a:solidFill>
                  <a:schemeClr val="tx1"/>
                </a:solidFill>
              </a:rPr>
              <a:t>done.</a:t>
            </a:r>
          </a:p>
          <a:p>
            <a:pPr marL="469900" marR="422909" indent="-457200">
              <a:lnSpc>
                <a:spcPct val="100000"/>
              </a:lnSpc>
              <a:spcBef>
                <a:spcPts val="1175"/>
              </a:spcBef>
              <a:buSzPct val="79166"/>
              <a:buChar char="•"/>
              <a:tabLst>
                <a:tab pos="469900" algn="l"/>
              </a:tabLst>
            </a:pPr>
            <a:r>
              <a:rPr sz="2000" dirty="0">
                <a:solidFill>
                  <a:schemeClr val="tx1"/>
                </a:solidFill>
              </a:rPr>
              <a:t>Computation</a:t>
            </a:r>
            <a:r>
              <a:rPr sz="2000" spc="-65" dirty="0">
                <a:solidFill>
                  <a:schemeClr val="tx1"/>
                </a:solidFill>
              </a:rPr>
              <a:t> </a:t>
            </a:r>
            <a:r>
              <a:rPr sz="2000" dirty="0">
                <a:solidFill>
                  <a:schemeClr val="tx1"/>
                </a:solidFill>
              </a:rPr>
              <a:t>of</a:t>
            </a:r>
            <a:r>
              <a:rPr sz="2000" spc="-80" dirty="0">
                <a:solidFill>
                  <a:schemeClr val="tx1"/>
                </a:solidFill>
              </a:rPr>
              <a:t> </a:t>
            </a:r>
            <a:r>
              <a:rPr sz="2000" spc="-10" dirty="0">
                <a:solidFill>
                  <a:schemeClr val="tx1"/>
                </a:solidFill>
              </a:rPr>
              <a:t>actual </a:t>
            </a:r>
            <a:r>
              <a:rPr sz="2000" dirty="0">
                <a:solidFill>
                  <a:schemeClr val="tx1"/>
                </a:solidFill>
              </a:rPr>
              <a:t>overhead</a:t>
            </a:r>
            <a:r>
              <a:rPr sz="2000" spc="-65" dirty="0">
                <a:solidFill>
                  <a:schemeClr val="tx1"/>
                </a:solidFill>
              </a:rPr>
              <a:t> </a:t>
            </a:r>
            <a:r>
              <a:rPr sz="2000" dirty="0">
                <a:solidFill>
                  <a:schemeClr val="tx1"/>
                </a:solidFill>
              </a:rPr>
              <a:t>is</a:t>
            </a:r>
            <a:r>
              <a:rPr sz="2000" spc="-75" dirty="0">
                <a:solidFill>
                  <a:schemeClr val="tx1"/>
                </a:solidFill>
              </a:rPr>
              <a:t> </a:t>
            </a:r>
            <a:r>
              <a:rPr sz="2000" dirty="0">
                <a:solidFill>
                  <a:schemeClr val="tx1"/>
                </a:solidFill>
              </a:rPr>
              <a:t>comprised</a:t>
            </a:r>
            <a:r>
              <a:rPr sz="2000" spc="-70" dirty="0">
                <a:solidFill>
                  <a:schemeClr val="tx1"/>
                </a:solidFill>
              </a:rPr>
              <a:t> </a:t>
            </a:r>
            <a:r>
              <a:rPr sz="2000" dirty="0">
                <a:solidFill>
                  <a:schemeClr val="tx1"/>
                </a:solidFill>
              </a:rPr>
              <a:t>of</a:t>
            </a:r>
            <a:r>
              <a:rPr sz="2000" spc="-75" dirty="0">
                <a:solidFill>
                  <a:schemeClr val="tx1"/>
                </a:solidFill>
              </a:rPr>
              <a:t> </a:t>
            </a:r>
            <a:r>
              <a:rPr sz="2000" spc="-50" dirty="0">
                <a:solidFill>
                  <a:schemeClr val="tx1"/>
                </a:solidFill>
              </a:rPr>
              <a:t>a </a:t>
            </a:r>
            <a:r>
              <a:rPr sz="2000" dirty="0">
                <a:solidFill>
                  <a:schemeClr val="tx1"/>
                </a:solidFill>
              </a:rPr>
              <a:t>variable</a:t>
            </a:r>
            <a:r>
              <a:rPr sz="2000" spc="-50" dirty="0">
                <a:solidFill>
                  <a:schemeClr val="tx1"/>
                </a:solidFill>
              </a:rPr>
              <a:t> </a:t>
            </a:r>
            <a:r>
              <a:rPr sz="2000" dirty="0">
                <a:solidFill>
                  <a:schemeClr val="tx1"/>
                </a:solidFill>
              </a:rPr>
              <a:t>and</a:t>
            </a:r>
            <a:r>
              <a:rPr sz="2000" spc="-55" dirty="0">
                <a:solidFill>
                  <a:schemeClr val="tx1"/>
                </a:solidFill>
              </a:rPr>
              <a:t> </a:t>
            </a:r>
            <a:r>
              <a:rPr sz="2000" dirty="0">
                <a:solidFill>
                  <a:schemeClr val="tx1"/>
                </a:solidFill>
              </a:rPr>
              <a:t>a</a:t>
            </a:r>
            <a:r>
              <a:rPr sz="2000" spc="-65" dirty="0">
                <a:solidFill>
                  <a:schemeClr val="tx1"/>
                </a:solidFill>
              </a:rPr>
              <a:t> </a:t>
            </a:r>
            <a:r>
              <a:rPr sz="2000" spc="-20" dirty="0">
                <a:solidFill>
                  <a:schemeClr val="tx1"/>
                </a:solidFill>
              </a:rPr>
              <a:t>fixed </a:t>
            </a:r>
            <a:r>
              <a:rPr sz="2000" spc="-10" dirty="0">
                <a:solidFill>
                  <a:schemeClr val="tx1"/>
                </a:solidFill>
              </a:rPr>
              <a:t>component.</a:t>
            </a:r>
          </a:p>
          <a:p>
            <a:pPr marL="469900" marR="5080" indent="-457200">
              <a:lnSpc>
                <a:spcPct val="100000"/>
              </a:lnSpc>
              <a:spcBef>
                <a:spcPts val="1180"/>
              </a:spcBef>
              <a:buSzPct val="79166"/>
              <a:buChar char="•"/>
              <a:tabLst>
                <a:tab pos="469900" algn="l"/>
              </a:tabLst>
            </a:pPr>
            <a:r>
              <a:rPr dirty="0"/>
              <a:t>Formula</a:t>
            </a:r>
            <a:r>
              <a:rPr spc="-55" dirty="0"/>
              <a:t> </a:t>
            </a:r>
            <a:r>
              <a:rPr dirty="0"/>
              <a:t>for</a:t>
            </a:r>
            <a:r>
              <a:rPr spc="-70" dirty="0"/>
              <a:t> </a:t>
            </a:r>
            <a:r>
              <a:rPr dirty="0"/>
              <a:t>the</a:t>
            </a:r>
            <a:r>
              <a:rPr spc="-55" dirty="0"/>
              <a:t> </a:t>
            </a:r>
            <a:r>
              <a:rPr dirty="0"/>
              <a:t>total</a:t>
            </a:r>
            <a:r>
              <a:rPr spc="-60" dirty="0"/>
              <a:t> </a:t>
            </a:r>
            <a:r>
              <a:rPr spc="-10" dirty="0"/>
              <a:t>overhead variance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424" y="5553455"/>
            <a:ext cx="9765792" cy="103174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744206" y="1574419"/>
            <a:ext cx="168465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 marR="5080" indent="-18415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solidFill>
                  <a:srgbClr val="FFFF99"/>
                </a:solidFill>
                <a:latin typeface="Arial"/>
                <a:cs typeface="Arial"/>
              </a:rPr>
              <a:t>In</a:t>
            </a:r>
            <a:r>
              <a:rPr sz="2100" b="1" spc="-5" dirty="0">
                <a:solidFill>
                  <a:srgbClr val="FFFF99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FFFF99"/>
                </a:solidFill>
                <a:latin typeface="Arial"/>
                <a:cs typeface="Arial"/>
              </a:rPr>
              <a:t>a</a:t>
            </a:r>
            <a:r>
              <a:rPr sz="2100" b="1" spc="-10" dirty="0">
                <a:solidFill>
                  <a:srgbClr val="FFFF99"/>
                </a:solidFill>
                <a:latin typeface="Arial"/>
                <a:cs typeface="Arial"/>
              </a:rPr>
              <a:t> standard </a:t>
            </a:r>
            <a:r>
              <a:rPr sz="2100" b="1" dirty="0">
                <a:solidFill>
                  <a:srgbClr val="FFFF99"/>
                </a:solidFill>
                <a:latin typeface="Arial"/>
                <a:cs typeface="Arial"/>
              </a:rPr>
              <a:t>cost</a:t>
            </a:r>
            <a:r>
              <a:rPr sz="2100" b="1" spc="-30" dirty="0">
                <a:solidFill>
                  <a:srgbClr val="FFFF99"/>
                </a:solidFill>
                <a:latin typeface="Arial"/>
                <a:cs typeface="Arial"/>
              </a:rPr>
              <a:t> </a:t>
            </a:r>
            <a:r>
              <a:rPr sz="2100" b="1" spc="-10" dirty="0">
                <a:solidFill>
                  <a:srgbClr val="FFFF99"/>
                </a:solidFill>
                <a:latin typeface="Arial"/>
                <a:cs typeface="Arial"/>
              </a:rPr>
              <a:t>system: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37809" y="3147822"/>
            <a:ext cx="2818130" cy="817244"/>
          </a:xfrm>
          <a:prstGeom prst="rect">
            <a:avLst/>
          </a:prstGeom>
          <a:solidFill>
            <a:srgbClr val="FFFF99"/>
          </a:solidFill>
          <a:ln w="38100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82550" marR="76200" indent="596900">
              <a:lnSpc>
                <a:spcPts val="1939"/>
              </a:lnSpc>
              <a:spcBef>
                <a:spcPts val="250"/>
              </a:spcBef>
            </a:pP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Unfavourable </a:t>
            </a:r>
            <a:r>
              <a:rPr sz="1800" dirty="0">
                <a:solidFill>
                  <a:srgbClr val="1F487C"/>
                </a:solidFill>
                <a:latin typeface="Arial MT"/>
                <a:cs typeface="Arial MT"/>
              </a:rPr>
              <a:t>variances</a:t>
            </a:r>
            <a:r>
              <a:rPr sz="1800" spc="-20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F487C"/>
                </a:solidFill>
                <a:latin typeface="Arial MT"/>
                <a:cs typeface="Arial MT"/>
              </a:rPr>
              <a:t>are</a:t>
            </a:r>
            <a:r>
              <a:rPr sz="1800" spc="-20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F487C"/>
                </a:solidFill>
                <a:latin typeface="Arial MT"/>
                <a:cs typeface="Arial MT"/>
              </a:rPr>
              <a:t>equivalent </a:t>
            </a:r>
            <a:r>
              <a:rPr sz="1800" dirty="0">
                <a:solidFill>
                  <a:srgbClr val="1F487C"/>
                </a:solidFill>
                <a:latin typeface="Arial MT"/>
                <a:cs typeface="Arial MT"/>
              </a:rPr>
              <a:t>to</a:t>
            </a:r>
            <a:r>
              <a:rPr sz="1800" spc="-45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F487C"/>
                </a:solidFill>
                <a:latin typeface="Arial MT"/>
                <a:cs typeface="Arial MT"/>
              </a:rPr>
              <a:t>underapplied</a:t>
            </a:r>
            <a:r>
              <a:rPr sz="1800" spc="-10" dirty="0">
                <a:solidFill>
                  <a:srgbClr val="1F487C"/>
                </a:solidFill>
                <a:latin typeface="Arial MT"/>
                <a:cs typeface="Arial MT"/>
              </a:rPr>
              <a:t> overhead.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88835" y="1895855"/>
            <a:ext cx="668020" cy="1252855"/>
          </a:xfrm>
          <a:custGeom>
            <a:avLst/>
            <a:gdLst/>
            <a:ahLst/>
            <a:cxnLst/>
            <a:rect l="l" t="t" r="r" b="b"/>
            <a:pathLst>
              <a:path w="668020" h="1252855">
                <a:moveTo>
                  <a:pt x="38100" y="1138174"/>
                </a:moveTo>
                <a:lnTo>
                  <a:pt x="0" y="1138174"/>
                </a:lnTo>
                <a:lnTo>
                  <a:pt x="57150" y="1252474"/>
                </a:lnTo>
                <a:lnTo>
                  <a:pt x="104775" y="1157224"/>
                </a:lnTo>
                <a:lnTo>
                  <a:pt x="38100" y="1157224"/>
                </a:lnTo>
                <a:lnTo>
                  <a:pt x="38100" y="1138174"/>
                </a:lnTo>
                <a:close/>
              </a:path>
              <a:path w="668020" h="1252855">
                <a:moveTo>
                  <a:pt x="667893" y="0"/>
                </a:moveTo>
                <a:lnTo>
                  <a:pt x="38100" y="0"/>
                </a:lnTo>
                <a:lnTo>
                  <a:pt x="38100" y="1157224"/>
                </a:lnTo>
                <a:lnTo>
                  <a:pt x="76200" y="1157224"/>
                </a:lnTo>
                <a:lnTo>
                  <a:pt x="76200" y="38100"/>
                </a:lnTo>
                <a:lnTo>
                  <a:pt x="57150" y="38100"/>
                </a:lnTo>
                <a:lnTo>
                  <a:pt x="76200" y="19050"/>
                </a:lnTo>
                <a:lnTo>
                  <a:pt x="667893" y="19050"/>
                </a:lnTo>
                <a:lnTo>
                  <a:pt x="667893" y="0"/>
                </a:lnTo>
                <a:close/>
              </a:path>
              <a:path w="668020" h="1252855">
                <a:moveTo>
                  <a:pt x="114300" y="1138174"/>
                </a:moveTo>
                <a:lnTo>
                  <a:pt x="76200" y="1138174"/>
                </a:lnTo>
                <a:lnTo>
                  <a:pt x="76200" y="1157224"/>
                </a:lnTo>
                <a:lnTo>
                  <a:pt x="104775" y="1157224"/>
                </a:lnTo>
                <a:lnTo>
                  <a:pt x="114300" y="1138174"/>
                </a:lnTo>
                <a:close/>
              </a:path>
              <a:path w="668020" h="1252855">
                <a:moveTo>
                  <a:pt x="76200" y="19050"/>
                </a:moveTo>
                <a:lnTo>
                  <a:pt x="57150" y="38100"/>
                </a:lnTo>
                <a:lnTo>
                  <a:pt x="76200" y="38100"/>
                </a:lnTo>
                <a:lnTo>
                  <a:pt x="76200" y="19050"/>
                </a:lnTo>
                <a:close/>
              </a:path>
              <a:path w="668020" h="1252855">
                <a:moveTo>
                  <a:pt x="667893" y="19050"/>
                </a:moveTo>
                <a:lnTo>
                  <a:pt x="76200" y="19050"/>
                </a:lnTo>
                <a:lnTo>
                  <a:pt x="76200" y="38100"/>
                </a:lnTo>
                <a:lnTo>
                  <a:pt x="667893" y="38100"/>
                </a:lnTo>
                <a:lnTo>
                  <a:pt x="667893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964930" y="3147822"/>
            <a:ext cx="2676525" cy="817244"/>
          </a:xfrm>
          <a:prstGeom prst="rect">
            <a:avLst/>
          </a:prstGeom>
          <a:solidFill>
            <a:srgbClr val="CCFFFF"/>
          </a:solidFill>
          <a:ln w="38100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81915" marR="74930" indent="648970">
              <a:lnSpc>
                <a:spcPts val="1939"/>
              </a:lnSpc>
              <a:spcBef>
                <a:spcPts val="250"/>
              </a:spcBef>
            </a:pPr>
            <a:r>
              <a:rPr sz="1800" b="1" spc="-10" dirty="0">
                <a:solidFill>
                  <a:srgbClr val="339933"/>
                </a:solidFill>
                <a:latin typeface="Arial"/>
                <a:cs typeface="Arial"/>
              </a:rPr>
              <a:t>Favourable </a:t>
            </a:r>
            <a:r>
              <a:rPr sz="1800" dirty="0">
                <a:solidFill>
                  <a:srgbClr val="1F487C"/>
                </a:solidFill>
                <a:latin typeface="Arial MT"/>
                <a:cs typeface="Arial MT"/>
              </a:rPr>
              <a:t>variances</a:t>
            </a:r>
            <a:r>
              <a:rPr sz="1800" spc="-20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F487C"/>
                </a:solidFill>
                <a:latin typeface="Arial MT"/>
                <a:cs typeface="Arial MT"/>
              </a:rPr>
              <a:t>are</a:t>
            </a:r>
            <a:r>
              <a:rPr sz="1800" spc="-20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F487C"/>
                </a:solidFill>
                <a:latin typeface="Arial MT"/>
                <a:cs typeface="Arial MT"/>
              </a:rPr>
              <a:t>equivalent </a:t>
            </a:r>
            <a:r>
              <a:rPr sz="1800" dirty="0">
                <a:solidFill>
                  <a:srgbClr val="1F487C"/>
                </a:solidFill>
                <a:latin typeface="Arial MT"/>
                <a:cs typeface="Arial MT"/>
              </a:rPr>
              <a:t>to</a:t>
            </a:r>
            <a:r>
              <a:rPr sz="1800" spc="-40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F487C"/>
                </a:solidFill>
                <a:latin typeface="Arial MT"/>
                <a:cs typeface="Arial MT"/>
              </a:rPr>
              <a:t>overapplied</a:t>
            </a:r>
            <a:r>
              <a:rPr sz="1800" spc="-15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F487C"/>
                </a:solidFill>
                <a:latin typeface="Arial MT"/>
                <a:cs typeface="Arial MT"/>
              </a:rPr>
              <a:t>overhead.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15321" y="1895855"/>
            <a:ext cx="545465" cy="1252855"/>
          </a:xfrm>
          <a:custGeom>
            <a:avLst/>
            <a:gdLst/>
            <a:ahLst/>
            <a:cxnLst/>
            <a:rect l="l" t="t" r="r" b="b"/>
            <a:pathLst>
              <a:path w="545465" h="1252855">
                <a:moveTo>
                  <a:pt x="469137" y="1138174"/>
                </a:moveTo>
                <a:lnTo>
                  <a:pt x="431037" y="1138174"/>
                </a:lnTo>
                <a:lnTo>
                  <a:pt x="488187" y="1252474"/>
                </a:lnTo>
                <a:lnTo>
                  <a:pt x="535812" y="1157224"/>
                </a:lnTo>
                <a:lnTo>
                  <a:pt x="469137" y="1157224"/>
                </a:lnTo>
                <a:lnTo>
                  <a:pt x="469137" y="1138174"/>
                </a:lnTo>
                <a:close/>
              </a:path>
              <a:path w="545465" h="1252855">
                <a:moveTo>
                  <a:pt x="469137" y="19050"/>
                </a:moveTo>
                <a:lnTo>
                  <a:pt x="469137" y="1157224"/>
                </a:lnTo>
                <a:lnTo>
                  <a:pt x="507237" y="1157224"/>
                </a:lnTo>
                <a:lnTo>
                  <a:pt x="507237" y="38100"/>
                </a:lnTo>
                <a:lnTo>
                  <a:pt x="488187" y="38100"/>
                </a:lnTo>
                <a:lnTo>
                  <a:pt x="469137" y="19050"/>
                </a:lnTo>
                <a:close/>
              </a:path>
              <a:path w="545465" h="1252855">
                <a:moveTo>
                  <a:pt x="545337" y="1138174"/>
                </a:moveTo>
                <a:lnTo>
                  <a:pt x="507237" y="1138174"/>
                </a:lnTo>
                <a:lnTo>
                  <a:pt x="507237" y="1157224"/>
                </a:lnTo>
                <a:lnTo>
                  <a:pt x="535812" y="1157224"/>
                </a:lnTo>
                <a:lnTo>
                  <a:pt x="545337" y="1138174"/>
                </a:lnTo>
                <a:close/>
              </a:path>
              <a:path w="545465" h="1252855">
                <a:moveTo>
                  <a:pt x="507237" y="0"/>
                </a:moveTo>
                <a:lnTo>
                  <a:pt x="0" y="0"/>
                </a:lnTo>
                <a:lnTo>
                  <a:pt x="0" y="38100"/>
                </a:lnTo>
                <a:lnTo>
                  <a:pt x="469137" y="38100"/>
                </a:lnTo>
                <a:lnTo>
                  <a:pt x="469137" y="19050"/>
                </a:lnTo>
                <a:lnTo>
                  <a:pt x="507237" y="19050"/>
                </a:lnTo>
                <a:lnTo>
                  <a:pt x="507237" y="0"/>
                </a:lnTo>
                <a:close/>
              </a:path>
              <a:path w="545465" h="1252855">
                <a:moveTo>
                  <a:pt x="507237" y="19050"/>
                </a:moveTo>
                <a:lnTo>
                  <a:pt x="469137" y="19050"/>
                </a:lnTo>
                <a:lnTo>
                  <a:pt x="488187" y="38100"/>
                </a:lnTo>
                <a:lnTo>
                  <a:pt x="507237" y="38100"/>
                </a:lnTo>
                <a:lnTo>
                  <a:pt x="507237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384797" y="4181094"/>
            <a:ext cx="4688205" cy="1062355"/>
          </a:xfrm>
          <a:prstGeom prst="rect">
            <a:avLst/>
          </a:prstGeom>
          <a:solidFill>
            <a:srgbClr val="CCEBFF"/>
          </a:solidFill>
          <a:ln w="38100">
            <a:solidFill>
              <a:srgbClr val="C0504D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113030" marR="106680" algn="ctr">
              <a:lnSpc>
                <a:spcPct val="100000"/>
              </a:lnSpc>
              <a:spcBef>
                <a:spcPts val="300"/>
              </a:spcBef>
            </a:pPr>
            <a:r>
              <a:rPr sz="2100" b="1" dirty="0">
                <a:solidFill>
                  <a:srgbClr val="1F487C"/>
                </a:solidFill>
                <a:latin typeface="Arial"/>
                <a:cs typeface="Arial"/>
              </a:rPr>
              <a:t>The</a:t>
            </a:r>
            <a:r>
              <a:rPr sz="2100" b="1" spc="-3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1F487C"/>
                </a:solidFill>
                <a:latin typeface="Arial"/>
                <a:cs typeface="Arial"/>
              </a:rPr>
              <a:t>sum</a:t>
            </a:r>
            <a:r>
              <a:rPr sz="2100" b="1" spc="-25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1F487C"/>
                </a:solidFill>
                <a:latin typeface="Arial"/>
                <a:cs typeface="Arial"/>
              </a:rPr>
              <a:t>of</a:t>
            </a:r>
            <a:r>
              <a:rPr sz="2100" b="1" spc="-3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1F487C"/>
                </a:solidFill>
                <a:latin typeface="Arial"/>
                <a:cs typeface="Arial"/>
              </a:rPr>
              <a:t>the</a:t>
            </a:r>
            <a:r>
              <a:rPr sz="2100" b="1" spc="-2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1F487C"/>
                </a:solidFill>
                <a:latin typeface="Arial"/>
                <a:cs typeface="Arial"/>
              </a:rPr>
              <a:t>overhead</a:t>
            </a:r>
            <a:r>
              <a:rPr sz="2100" b="1" spc="-3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100" b="1" spc="-10" dirty="0">
                <a:solidFill>
                  <a:srgbClr val="1F487C"/>
                </a:solidFill>
                <a:latin typeface="Arial"/>
                <a:cs typeface="Arial"/>
              </a:rPr>
              <a:t>variances </a:t>
            </a:r>
            <a:r>
              <a:rPr sz="2100" b="1" dirty="0">
                <a:solidFill>
                  <a:srgbClr val="1F487C"/>
                </a:solidFill>
                <a:latin typeface="Arial"/>
                <a:cs typeface="Arial"/>
              </a:rPr>
              <a:t>equals</a:t>
            </a:r>
            <a:r>
              <a:rPr sz="2100" b="1" spc="-3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1F487C"/>
                </a:solidFill>
                <a:latin typeface="Arial"/>
                <a:cs typeface="Arial"/>
              </a:rPr>
              <a:t>the</a:t>
            </a:r>
            <a:r>
              <a:rPr sz="2100" b="1" spc="-3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1F487C"/>
                </a:solidFill>
                <a:latin typeface="Arial"/>
                <a:cs typeface="Arial"/>
              </a:rPr>
              <a:t>under-</a:t>
            </a:r>
            <a:r>
              <a:rPr sz="2100" b="1" spc="-3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1F487C"/>
                </a:solidFill>
                <a:latin typeface="Arial"/>
                <a:cs typeface="Arial"/>
              </a:rPr>
              <a:t>or</a:t>
            </a:r>
            <a:r>
              <a:rPr sz="2100" b="1" spc="-3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100" b="1" spc="-10" dirty="0">
                <a:solidFill>
                  <a:srgbClr val="1F487C"/>
                </a:solidFill>
                <a:latin typeface="Arial"/>
                <a:cs typeface="Arial"/>
              </a:rPr>
              <a:t>overapplied </a:t>
            </a:r>
            <a:r>
              <a:rPr sz="2100" b="1" dirty="0">
                <a:solidFill>
                  <a:srgbClr val="1F487C"/>
                </a:solidFill>
                <a:latin typeface="Arial"/>
                <a:cs typeface="Arial"/>
              </a:rPr>
              <a:t>overhead</a:t>
            </a:r>
            <a:r>
              <a:rPr sz="2100" b="1" spc="-25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1F487C"/>
                </a:solidFill>
                <a:latin typeface="Arial"/>
                <a:cs typeface="Arial"/>
              </a:rPr>
              <a:t>cost</a:t>
            </a:r>
            <a:r>
              <a:rPr sz="2100" b="1" spc="-25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1F487C"/>
                </a:solidFill>
                <a:latin typeface="Arial"/>
                <a:cs typeface="Arial"/>
              </a:rPr>
              <a:t>for</a:t>
            </a:r>
            <a:r>
              <a:rPr sz="2100" b="1" spc="-15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1F487C"/>
                </a:solidFill>
                <a:latin typeface="Arial"/>
                <a:cs typeface="Arial"/>
              </a:rPr>
              <a:t>a</a:t>
            </a:r>
            <a:r>
              <a:rPr sz="2100" b="1" spc="-25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100" b="1" spc="-10" dirty="0">
                <a:solidFill>
                  <a:srgbClr val="1F487C"/>
                </a:solidFill>
                <a:latin typeface="Arial"/>
                <a:cs typeface="Arial"/>
              </a:rPr>
              <a:t>period.</a:t>
            </a:r>
            <a:endParaRPr sz="2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34455" y="3964685"/>
            <a:ext cx="451484" cy="805180"/>
          </a:xfrm>
          <a:custGeom>
            <a:avLst/>
            <a:gdLst/>
            <a:ahLst/>
            <a:cxnLst/>
            <a:rect l="l" t="t" r="r" b="b"/>
            <a:pathLst>
              <a:path w="451485" h="805179">
                <a:moveTo>
                  <a:pt x="336931" y="690626"/>
                </a:moveTo>
                <a:lnTo>
                  <a:pt x="336931" y="804926"/>
                </a:lnTo>
                <a:lnTo>
                  <a:pt x="413131" y="766826"/>
                </a:lnTo>
                <a:lnTo>
                  <a:pt x="355981" y="766826"/>
                </a:lnTo>
                <a:lnTo>
                  <a:pt x="355981" y="728726"/>
                </a:lnTo>
                <a:lnTo>
                  <a:pt x="413131" y="728726"/>
                </a:lnTo>
                <a:lnTo>
                  <a:pt x="336931" y="690626"/>
                </a:lnTo>
                <a:close/>
              </a:path>
              <a:path w="451485" h="805179">
                <a:moveTo>
                  <a:pt x="38100" y="0"/>
                </a:moveTo>
                <a:lnTo>
                  <a:pt x="0" y="0"/>
                </a:lnTo>
                <a:lnTo>
                  <a:pt x="0" y="766826"/>
                </a:lnTo>
                <a:lnTo>
                  <a:pt x="336931" y="766826"/>
                </a:lnTo>
                <a:lnTo>
                  <a:pt x="336931" y="747776"/>
                </a:lnTo>
                <a:lnTo>
                  <a:pt x="38100" y="747776"/>
                </a:lnTo>
                <a:lnTo>
                  <a:pt x="19050" y="728726"/>
                </a:lnTo>
                <a:lnTo>
                  <a:pt x="38100" y="728726"/>
                </a:lnTo>
                <a:lnTo>
                  <a:pt x="38100" y="0"/>
                </a:lnTo>
                <a:close/>
              </a:path>
              <a:path w="451485" h="805179">
                <a:moveTo>
                  <a:pt x="413131" y="728726"/>
                </a:moveTo>
                <a:lnTo>
                  <a:pt x="355981" y="728726"/>
                </a:lnTo>
                <a:lnTo>
                  <a:pt x="355981" y="766826"/>
                </a:lnTo>
                <a:lnTo>
                  <a:pt x="413131" y="766826"/>
                </a:lnTo>
                <a:lnTo>
                  <a:pt x="451231" y="747776"/>
                </a:lnTo>
                <a:lnTo>
                  <a:pt x="413131" y="728726"/>
                </a:lnTo>
                <a:close/>
              </a:path>
              <a:path w="451485" h="805179">
                <a:moveTo>
                  <a:pt x="38100" y="728726"/>
                </a:moveTo>
                <a:lnTo>
                  <a:pt x="19050" y="728726"/>
                </a:lnTo>
                <a:lnTo>
                  <a:pt x="38100" y="747776"/>
                </a:lnTo>
                <a:lnTo>
                  <a:pt x="38100" y="728726"/>
                </a:lnTo>
                <a:close/>
              </a:path>
              <a:path w="451485" h="805179">
                <a:moveTo>
                  <a:pt x="336931" y="728726"/>
                </a:moveTo>
                <a:lnTo>
                  <a:pt x="38100" y="728726"/>
                </a:lnTo>
                <a:lnTo>
                  <a:pt x="38100" y="747776"/>
                </a:lnTo>
                <a:lnTo>
                  <a:pt x="336931" y="747776"/>
                </a:lnTo>
                <a:lnTo>
                  <a:pt x="336931" y="7287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072621" y="3964685"/>
            <a:ext cx="528955" cy="805180"/>
          </a:xfrm>
          <a:custGeom>
            <a:avLst/>
            <a:gdLst/>
            <a:ahLst/>
            <a:cxnLst/>
            <a:rect l="l" t="t" r="r" b="b"/>
            <a:pathLst>
              <a:path w="528954" h="805179">
                <a:moveTo>
                  <a:pt x="114300" y="690626"/>
                </a:moveTo>
                <a:lnTo>
                  <a:pt x="0" y="747776"/>
                </a:lnTo>
                <a:lnTo>
                  <a:pt x="114300" y="804926"/>
                </a:lnTo>
                <a:lnTo>
                  <a:pt x="114300" y="766826"/>
                </a:lnTo>
                <a:lnTo>
                  <a:pt x="95250" y="766826"/>
                </a:lnTo>
                <a:lnTo>
                  <a:pt x="95250" y="728726"/>
                </a:lnTo>
                <a:lnTo>
                  <a:pt x="114300" y="728726"/>
                </a:lnTo>
                <a:lnTo>
                  <a:pt x="114300" y="690626"/>
                </a:lnTo>
                <a:close/>
              </a:path>
              <a:path w="528954" h="805179">
                <a:moveTo>
                  <a:pt x="114300" y="728726"/>
                </a:moveTo>
                <a:lnTo>
                  <a:pt x="95250" y="728726"/>
                </a:lnTo>
                <a:lnTo>
                  <a:pt x="95250" y="766826"/>
                </a:lnTo>
                <a:lnTo>
                  <a:pt x="114300" y="766826"/>
                </a:lnTo>
                <a:lnTo>
                  <a:pt x="114300" y="728726"/>
                </a:lnTo>
                <a:close/>
              </a:path>
              <a:path w="528954" h="805179">
                <a:moveTo>
                  <a:pt x="490600" y="728726"/>
                </a:moveTo>
                <a:lnTo>
                  <a:pt x="114300" y="728726"/>
                </a:lnTo>
                <a:lnTo>
                  <a:pt x="114300" y="766826"/>
                </a:lnTo>
                <a:lnTo>
                  <a:pt x="528701" y="766826"/>
                </a:lnTo>
                <a:lnTo>
                  <a:pt x="528701" y="747776"/>
                </a:lnTo>
                <a:lnTo>
                  <a:pt x="490600" y="747776"/>
                </a:lnTo>
                <a:lnTo>
                  <a:pt x="490600" y="728726"/>
                </a:lnTo>
                <a:close/>
              </a:path>
              <a:path w="528954" h="805179">
                <a:moveTo>
                  <a:pt x="528701" y="0"/>
                </a:moveTo>
                <a:lnTo>
                  <a:pt x="490600" y="0"/>
                </a:lnTo>
                <a:lnTo>
                  <a:pt x="490600" y="747776"/>
                </a:lnTo>
                <a:lnTo>
                  <a:pt x="509650" y="728726"/>
                </a:lnTo>
                <a:lnTo>
                  <a:pt x="528701" y="728726"/>
                </a:lnTo>
                <a:lnTo>
                  <a:pt x="528701" y="0"/>
                </a:lnTo>
                <a:close/>
              </a:path>
              <a:path w="528954" h="805179">
                <a:moveTo>
                  <a:pt x="528701" y="728726"/>
                </a:moveTo>
                <a:lnTo>
                  <a:pt x="509650" y="728726"/>
                </a:lnTo>
                <a:lnTo>
                  <a:pt x="490600" y="747776"/>
                </a:lnTo>
                <a:lnTo>
                  <a:pt x="528701" y="747776"/>
                </a:lnTo>
                <a:lnTo>
                  <a:pt x="528701" y="7287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661393" y="5607507"/>
            <a:ext cx="17526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25" dirty="0">
                <a:latin typeface="Arial MT"/>
                <a:cs typeface="Arial MT"/>
              </a:rPr>
              <a:t>28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8" name="Subtitle 24">
            <a:extLst>
              <a:ext uri="{FF2B5EF4-FFF2-40B4-BE49-F238E27FC236}">
                <a16:creationId xmlns:a16="http://schemas.microsoft.com/office/drawing/2014/main" id="{B1C1870A-2669-AB75-83DA-BBC575216D17}"/>
              </a:ext>
            </a:extLst>
          </p:cNvPr>
          <p:cNvSpPr txBox="1">
            <a:spLocks/>
          </p:cNvSpPr>
          <p:nvPr/>
        </p:nvSpPr>
        <p:spPr>
          <a:xfrm>
            <a:off x="335361" y="-27384"/>
            <a:ext cx="9601067" cy="506016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tabLst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CA" dirty="0"/>
              <a:t>Manufacturing Overhead Variance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113</a:t>
            </a:fld>
            <a:endParaRPr spc="-25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49F0550-0930-7ED5-89E0-F9147C090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Why Use A Standard Cost System?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3392" y="870585"/>
            <a:ext cx="10666730" cy="5116830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22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Pros:</a:t>
            </a:r>
            <a:endParaRPr sz="2200" dirty="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1130"/>
              </a:spcBef>
              <a:buSzPct val="79545"/>
              <a:buChar char="•"/>
              <a:tabLst>
                <a:tab pos="469265" algn="l"/>
              </a:tabLst>
            </a:pPr>
            <a:r>
              <a:rPr sz="2200" dirty="0">
                <a:latin typeface="Arial MT"/>
                <a:cs typeface="Arial MT"/>
              </a:rPr>
              <a:t>Helpful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identify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variances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and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implement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management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by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exception.</a:t>
            </a:r>
            <a:endParaRPr sz="2200" dirty="0">
              <a:latin typeface="Arial MT"/>
              <a:cs typeface="Arial MT"/>
            </a:endParaRPr>
          </a:p>
          <a:p>
            <a:pPr marL="918844" marR="5080" lvl="1" indent="-457200">
              <a:lnSpc>
                <a:spcPct val="100000"/>
              </a:lnSpc>
              <a:spcBef>
                <a:spcPts val="1090"/>
              </a:spcBef>
              <a:buSzPct val="80000"/>
              <a:buChar char="•"/>
              <a:tabLst>
                <a:tab pos="918844" algn="l"/>
              </a:tabLst>
            </a:pPr>
            <a:r>
              <a:rPr sz="2000" dirty="0">
                <a:latin typeface="Arial MT"/>
                <a:cs typeface="Arial MT"/>
              </a:rPr>
              <a:t>Management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Exception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focuses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identifying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handling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cases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deviate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from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norm</a:t>
            </a:r>
            <a:endParaRPr sz="2000" dirty="0">
              <a:latin typeface="Arial MT"/>
              <a:cs typeface="Arial MT"/>
            </a:endParaRPr>
          </a:p>
          <a:p>
            <a:pPr marL="469265" indent="-456565">
              <a:lnSpc>
                <a:spcPct val="100000"/>
              </a:lnSpc>
              <a:spcBef>
                <a:spcPts val="1175"/>
              </a:spcBef>
              <a:buSzPct val="79166"/>
              <a:buChar char="•"/>
              <a:tabLst>
                <a:tab pos="469265" algn="l"/>
              </a:tabLst>
            </a:pPr>
            <a:r>
              <a:rPr sz="2400" dirty="0">
                <a:latin typeface="Arial MT"/>
                <a:cs typeface="Arial MT"/>
              </a:rPr>
              <a:t>Can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help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promote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efficiency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by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setting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clear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standards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employees.</a:t>
            </a:r>
            <a:endParaRPr sz="2400" dirty="0">
              <a:latin typeface="Arial MT"/>
              <a:cs typeface="Arial MT"/>
            </a:endParaRPr>
          </a:p>
          <a:p>
            <a:pPr marL="469265" indent="-456565">
              <a:lnSpc>
                <a:spcPct val="100000"/>
              </a:lnSpc>
              <a:spcBef>
                <a:spcPts val="1120"/>
              </a:spcBef>
              <a:buSzPct val="79545"/>
              <a:buChar char="•"/>
              <a:tabLst>
                <a:tab pos="469265" algn="l"/>
              </a:tabLst>
            </a:pPr>
            <a:r>
              <a:rPr sz="2200" dirty="0">
                <a:latin typeface="Arial MT"/>
                <a:cs typeface="Arial MT"/>
              </a:rPr>
              <a:t>Can</a:t>
            </a:r>
            <a:r>
              <a:rPr sz="2200" spc="-9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easily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integrate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responsibility</a:t>
            </a:r>
            <a:r>
              <a:rPr sz="2200" spc="-10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accounting.</a:t>
            </a:r>
            <a:endParaRPr sz="2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22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Cons:</a:t>
            </a:r>
            <a:endParaRPr sz="2200" dirty="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1130"/>
              </a:spcBef>
              <a:buSzPct val="79545"/>
              <a:buChar char="•"/>
              <a:tabLst>
                <a:tab pos="469265" algn="l"/>
              </a:tabLst>
            </a:pPr>
            <a:r>
              <a:rPr sz="2200" spc="-20" dirty="0">
                <a:latin typeface="Arial MT"/>
                <a:cs typeface="Arial MT"/>
              </a:rPr>
              <a:t>Variances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take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time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compute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and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analyze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–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risk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information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being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outdated.</a:t>
            </a:r>
            <a:endParaRPr sz="2200" dirty="0">
              <a:latin typeface="Arial MT"/>
              <a:cs typeface="Arial MT"/>
            </a:endParaRPr>
          </a:p>
          <a:p>
            <a:pPr marL="469265" indent="-456565">
              <a:lnSpc>
                <a:spcPct val="100000"/>
              </a:lnSpc>
              <a:spcBef>
                <a:spcPts val="1130"/>
              </a:spcBef>
              <a:buSzPct val="79545"/>
              <a:buChar char="•"/>
              <a:tabLst>
                <a:tab pos="469265" algn="l"/>
              </a:tabLst>
            </a:pPr>
            <a:r>
              <a:rPr sz="2200" dirty="0">
                <a:latin typeface="Arial MT"/>
                <a:cs typeface="Arial MT"/>
              </a:rPr>
              <a:t>If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not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used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properly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(assign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blame)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–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risk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“gameplaying”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cover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up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variances.</a:t>
            </a:r>
            <a:endParaRPr sz="2200" dirty="0">
              <a:latin typeface="Arial MT"/>
              <a:cs typeface="Arial MT"/>
            </a:endParaRPr>
          </a:p>
          <a:p>
            <a:pPr marL="469265" indent="-456565">
              <a:lnSpc>
                <a:spcPct val="100000"/>
              </a:lnSpc>
              <a:spcBef>
                <a:spcPts val="1125"/>
              </a:spcBef>
              <a:buSzPct val="79545"/>
              <a:buChar char="•"/>
              <a:tabLst>
                <a:tab pos="469265" algn="l"/>
              </a:tabLst>
            </a:pPr>
            <a:r>
              <a:rPr sz="2200" dirty="0">
                <a:latin typeface="Arial MT"/>
                <a:cs typeface="Arial MT"/>
              </a:rPr>
              <a:t>Favorable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variances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could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represent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problem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(lower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quality</a:t>
            </a:r>
            <a:r>
              <a:rPr sz="2200" spc="-8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materials…)</a:t>
            </a:r>
            <a:endParaRPr sz="2200" dirty="0">
              <a:latin typeface="Arial MT"/>
              <a:cs typeface="Arial MT"/>
            </a:endParaRPr>
          </a:p>
          <a:p>
            <a:pPr marL="469265" indent="-456565">
              <a:lnSpc>
                <a:spcPct val="100000"/>
              </a:lnSpc>
              <a:spcBef>
                <a:spcPts val="1130"/>
              </a:spcBef>
              <a:buSzPct val="79545"/>
              <a:buChar char="•"/>
              <a:tabLst>
                <a:tab pos="469265" algn="l"/>
              </a:tabLst>
            </a:pPr>
            <a:r>
              <a:rPr sz="2200" dirty="0">
                <a:latin typeface="Arial MT"/>
                <a:cs typeface="Arial MT"/>
              </a:rPr>
              <a:t>Focus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on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numbers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instead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and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may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forget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other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important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objectives.</a:t>
            </a:r>
            <a:endParaRPr sz="22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114</a:t>
            </a:fld>
            <a:endParaRPr spc="-5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12F3A11-B1D1-15E9-1D51-5F2433E136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Any questions?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2564904"/>
            <a:ext cx="11521280" cy="786011"/>
          </a:xfrm>
        </p:spPr>
        <p:txBody>
          <a:bodyPr>
            <a:normAutofit fontScale="90000"/>
          </a:bodyPr>
          <a:lstStyle/>
          <a:p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Thank You!!</a:t>
            </a:r>
            <a:endParaRPr lang="en-CA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7EEDD0-EA16-13C6-CFBF-A60BEEF1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128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1308E8B-C5FD-EA28-71F6-E416EA506C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Standard Cost  - Variable Production Cost</a:t>
            </a:r>
          </a:p>
        </p:txBody>
      </p:sp>
      <p:sp>
        <p:nvSpPr>
          <p:cNvPr id="34818" name="Rectangle 3">
            <a:extLst>
              <a:ext uri="{FF2B5EF4-FFF2-40B4-BE49-F238E27FC236}">
                <a16:creationId xmlns:a16="http://schemas.microsoft.com/office/drawing/2014/main" id="{E26FB0B2-585C-42F7-A4BF-1AD301764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1094" y="908720"/>
            <a:ext cx="7389812" cy="1074738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3200" dirty="0">
                <a:latin typeface="+mn-lt"/>
              </a:rPr>
              <a:t> </a:t>
            </a:r>
            <a:r>
              <a:rPr lang="en-CA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 standard cost card for one unit of product might look like this:</a:t>
            </a:r>
          </a:p>
        </p:txBody>
      </p:sp>
      <p:graphicFrame>
        <p:nvGraphicFramePr>
          <p:cNvPr id="678916" name="Object 2">
            <a:extLst>
              <a:ext uri="{FF2B5EF4-FFF2-40B4-BE49-F238E27FC236}">
                <a16:creationId xmlns:a16="http://schemas.microsoft.com/office/drawing/2014/main" id="{2FF26588-F8EB-451C-BFC6-7F4FAD2B02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6897868"/>
              </p:ext>
            </p:extLst>
          </p:nvPr>
        </p:nvGraphicFramePr>
        <p:xfrm>
          <a:off x="1633151" y="2780928"/>
          <a:ext cx="8925697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429167" imgH="1709878" progId="Excel.Sheet.8">
                  <p:embed/>
                </p:oleObj>
              </mc:Choice>
              <mc:Fallback>
                <p:oleObj name="Worksheet" r:id="rId3" imgW="4429167" imgH="1709878" progId="Excel.Sheet.8">
                  <p:embed/>
                  <p:pic>
                    <p:nvPicPr>
                      <p:cNvPr id="678916" name="Object 2">
                        <a:extLst>
                          <a:ext uri="{FF2B5EF4-FFF2-40B4-BE49-F238E27FC236}">
                            <a16:creationId xmlns:a16="http://schemas.microsoft.com/office/drawing/2014/main" id="{2FF26588-F8EB-451C-BFC6-7F4FAD2B024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3151" y="2780928"/>
                        <a:ext cx="8925697" cy="2667000"/>
                      </a:xfrm>
                      <a:prstGeom prst="rect">
                        <a:avLst/>
                      </a:prstGeom>
                      <a:noFill/>
                      <a:ln w="50800">
                        <a:solidFill>
                          <a:srgbClr val="1C3163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18462C-608B-820A-59CB-B77B9416E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7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8539E239-0A9E-24AD-4912-390C40B473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Why</a:t>
            </a:r>
            <a:r>
              <a:rPr lang="en-CA" spc="-45" dirty="0"/>
              <a:t> </a:t>
            </a:r>
            <a:r>
              <a:rPr lang="en-CA" dirty="0"/>
              <a:t>do</a:t>
            </a:r>
            <a:r>
              <a:rPr lang="en-CA" spc="-15" dirty="0"/>
              <a:t> </a:t>
            </a:r>
            <a:r>
              <a:rPr lang="en-CA" spc="-5" dirty="0"/>
              <a:t>we</a:t>
            </a:r>
            <a:r>
              <a:rPr lang="en-CA" spc="-45" dirty="0"/>
              <a:t> </a:t>
            </a:r>
            <a:r>
              <a:rPr lang="en-CA" dirty="0"/>
              <a:t>Care?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019" y="947673"/>
            <a:ext cx="37579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does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relate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last class?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4027" y="3182111"/>
            <a:ext cx="2070100" cy="1784985"/>
          </a:xfrm>
          <a:prstGeom prst="rect">
            <a:avLst/>
          </a:prstGeom>
          <a:solidFill>
            <a:srgbClr val="929292"/>
          </a:solidFill>
        </p:spPr>
        <p:txBody>
          <a:bodyPr vert="horz" wrap="square" lIns="0" tIns="36195" rIns="0" bIns="0" rtlCol="0">
            <a:spAutoFit/>
          </a:bodyPr>
          <a:lstStyle/>
          <a:p>
            <a:pPr marL="200660" marR="194310" algn="ctr">
              <a:lnSpc>
                <a:spcPct val="100000"/>
              </a:lnSpc>
              <a:spcBef>
                <a:spcPts val="285"/>
              </a:spcBef>
            </a:pPr>
            <a:r>
              <a:rPr sz="2200" spc="130" dirty="0">
                <a:solidFill>
                  <a:srgbClr val="FFFFFF"/>
                </a:solidFill>
                <a:latin typeface="Cambria"/>
                <a:cs typeface="Cambria"/>
              </a:rPr>
              <a:t>Comparing </a:t>
            </a:r>
            <a:r>
              <a:rPr sz="22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Cambria"/>
                <a:cs typeface="Cambria"/>
              </a:rPr>
              <a:t>actual</a:t>
            </a:r>
            <a:r>
              <a:rPr sz="22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Cambria"/>
                <a:cs typeface="Cambria"/>
              </a:rPr>
              <a:t>to </a:t>
            </a:r>
            <a:r>
              <a:rPr sz="2200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Cambria"/>
                <a:cs typeface="Cambria"/>
              </a:rPr>
              <a:t>planned </a:t>
            </a:r>
            <a:r>
              <a:rPr sz="22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Cambria"/>
                <a:cs typeface="Cambria"/>
              </a:rPr>
              <a:t>per</a:t>
            </a:r>
            <a:r>
              <a:rPr sz="2200" spc="80" dirty="0">
                <a:solidFill>
                  <a:srgbClr val="FFFFFF"/>
                </a:solidFill>
                <a:latin typeface="Cambria"/>
                <a:cs typeface="Cambria"/>
              </a:rPr>
              <a:t>f</a:t>
            </a:r>
            <a:r>
              <a:rPr sz="2200" spc="60" dirty="0">
                <a:solidFill>
                  <a:srgbClr val="FFFFFF"/>
                </a:solidFill>
                <a:latin typeface="Cambria"/>
                <a:cs typeface="Cambria"/>
              </a:rPr>
              <a:t>orm</a:t>
            </a:r>
            <a:r>
              <a:rPr sz="2200" spc="4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2200" spc="95" dirty="0">
                <a:solidFill>
                  <a:srgbClr val="FFFFFF"/>
                </a:solidFill>
                <a:latin typeface="Cambria"/>
                <a:cs typeface="Cambria"/>
              </a:rPr>
              <a:t>nce  </a:t>
            </a:r>
            <a:r>
              <a:rPr sz="2200" spc="130" dirty="0">
                <a:solidFill>
                  <a:srgbClr val="FFFFFF"/>
                </a:solidFill>
                <a:latin typeface="Cambria"/>
                <a:cs typeface="Cambria"/>
              </a:rPr>
              <a:t>(Con</a:t>
            </a:r>
            <a:r>
              <a:rPr sz="2200" spc="-35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2200" spc="-135" dirty="0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sz="2200" spc="60" dirty="0">
                <a:solidFill>
                  <a:srgbClr val="FFFFFF"/>
                </a:solidFill>
                <a:latin typeface="Cambria"/>
                <a:cs typeface="Cambria"/>
              </a:rPr>
              <a:t>ol</a:t>
            </a:r>
            <a:r>
              <a:rPr sz="2200" spc="35" dirty="0">
                <a:solidFill>
                  <a:srgbClr val="FFFFFF"/>
                </a:solidFill>
                <a:latin typeface="Cambria"/>
                <a:cs typeface="Cambria"/>
              </a:rPr>
              <a:t>l</a:t>
            </a:r>
            <a:r>
              <a:rPr sz="2200" spc="105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2200" spc="114" dirty="0">
                <a:solidFill>
                  <a:srgbClr val="FFFFFF"/>
                </a:solidFill>
                <a:latin typeface="Cambria"/>
                <a:cs typeface="Cambria"/>
              </a:rPr>
              <a:t>g</a:t>
            </a:r>
            <a:r>
              <a:rPr sz="2200" spc="-20" dirty="0">
                <a:solidFill>
                  <a:srgbClr val="FFFFFF"/>
                </a:solidFill>
                <a:latin typeface="Cambria"/>
                <a:cs typeface="Cambria"/>
              </a:rPr>
              <a:t>)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21635" y="1845564"/>
            <a:ext cx="2656840" cy="1108075"/>
          </a:xfrm>
          <a:prstGeom prst="rect">
            <a:avLst/>
          </a:prstGeom>
          <a:solidFill>
            <a:srgbClr val="929292"/>
          </a:solidFill>
        </p:spPr>
        <p:txBody>
          <a:bodyPr vert="horz" wrap="square" lIns="0" tIns="35560" rIns="0" bIns="0" rtlCol="0">
            <a:spAutoFit/>
          </a:bodyPr>
          <a:lstStyle/>
          <a:p>
            <a:pPr marL="238760" marR="228600" algn="ctr">
              <a:lnSpc>
                <a:spcPct val="100000"/>
              </a:lnSpc>
              <a:spcBef>
                <a:spcPts val="280"/>
              </a:spcBef>
            </a:pPr>
            <a:r>
              <a:rPr sz="2200" spc="35" dirty="0">
                <a:solidFill>
                  <a:srgbClr val="FFFFFF"/>
                </a:solidFill>
                <a:latin typeface="Cambria"/>
                <a:cs typeface="Cambria"/>
              </a:rPr>
              <a:t>Formulating </a:t>
            </a:r>
            <a:r>
              <a:rPr sz="2200" spc="110" dirty="0">
                <a:solidFill>
                  <a:srgbClr val="FFFFFF"/>
                </a:solidFill>
                <a:latin typeface="Cambria"/>
                <a:cs typeface="Cambria"/>
              </a:rPr>
              <a:t>long </a:t>
            </a:r>
            <a:r>
              <a:rPr sz="2200" spc="-4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sz="2200" spc="35" dirty="0">
                <a:solidFill>
                  <a:srgbClr val="FFFFFF"/>
                </a:solidFill>
                <a:latin typeface="Cambria"/>
                <a:cs typeface="Cambria"/>
              </a:rPr>
              <a:t>short-term </a:t>
            </a:r>
            <a:r>
              <a:rPr sz="220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Cambria"/>
                <a:cs typeface="Cambria"/>
              </a:rPr>
              <a:t>plans</a:t>
            </a:r>
            <a:r>
              <a:rPr sz="2200" spc="50" dirty="0">
                <a:solidFill>
                  <a:srgbClr val="FFFFFF"/>
                </a:solidFill>
                <a:latin typeface="Cambria"/>
                <a:cs typeface="Cambria"/>
              </a:rPr>
              <a:t> (Planning)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70932" y="3102864"/>
            <a:ext cx="2148840" cy="1784985"/>
          </a:xfrm>
          <a:prstGeom prst="rect">
            <a:avLst/>
          </a:prstGeom>
          <a:solidFill>
            <a:srgbClr val="929292"/>
          </a:solidFill>
        </p:spPr>
        <p:txBody>
          <a:bodyPr vert="horz" wrap="square" lIns="0" tIns="36195" rIns="0" bIns="0" rtlCol="0">
            <a:spAutoFit/>
          </a:bodyPr>
          <a:lstStyle/>
          <a:p>
            <a:pPr marL="174625" marR="164465" algn="ctr">
              <a:lnSpc>
                <a:spcPct val="100000"/>
              </a:lnSpc>
              <a:spcBef>
                <a:spcPts val="285"/>
              </a:spcBef>
            </a:pPr>
            <a:r>
              <a:rPr sz="2200" spc="10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2200" spc="20" dirty="0">
                <a:solidFill>
                  <a:srgbClr val="FFFFFF"/>
                </a:solidFill>
                <a:latin typeface="Cambria"/>
                <a:cs typeface="Cambria"/>
              </a:rPr>
              <a:t>m</a:t>
            </a:r>
            <a:r>
              <a:rPr sz="2200" spc="125" dirty="0">
                <a:solidFill>
                  <a:srgbClr val="FFFFFF"/>
                </a:solidFill>
                <a:latin typeface="Cambria"/>
                <a:cs typeface="Cambria"/>
              </a:rPr>
              <a:t>p</a:t>
            </a:r>
            <a:r>
              <a:rPr sz="2200" spc="50" dirty="0">
                <a:solidFill>
                  <a:srgbClr val="FFFFFF"/>
                </a:solidFill>
                <a:latin typeface="Cambria"/>
                <a:cs typeface="Cambria"/>
              </a:rPr>
              <a:t>l</a:t>
            </a:r>
            <a:r>
              <a:rPr sz="2200" spc="70" dirty="0">
                <a:solidFill>
                  <a:srgbClr val="FFFFFF"/>
                </a:solidFill>
                <a:latin typeface="Cambria"/>
                <a:cs typeface="Cambria"/>
              </a:rPr>
              <a:t>ement</a:t>
            </a:r>
            <a:r>
              <a:rPr sz="2200" spc="25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2200" spc="105" dirty="0">
                <a:solidFill>
                  <a:srgbClr val="FFFFFF"/>
                </a:solidFill>
                <a:latin typeface="Cambria"/>
                <a:cs typeface="Cambria"/>
              </a:rPr>
              <a:t>ng  </a:t>
            </a:r>
            <a:r>
              <a:rPr sz="2200" spc="70" dirty="0">
                <a:solidFill>
                  <a:srgbClr val="FFFFFF"/>
                </a:solidFill>
                <a:latin typeface="Cambria"/>
                <a:cs typeface="Cambria"/>
              </a:rPr>
              <a:t>plans </a:t>
            </a:r>
            <a:r>
              <a:rPr sz="22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Cambria"/>
                <a:cs typeface="Cambria"/>
              </a:rPr>
              <a:t>(Directing </a:t>
            </a:r>
            <a:r>
              <a:rPr sz="22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sz="22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Cambria"/>
                <a:cs typeface="Cambria"/>
              </a:rPr>
              <a:t>Motivating)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55748" y="5079491"/>
            <a:ext cx="2344420" cy="1108075"/>
          </a:xfrm>
          <a:prstGeom prst="rect">
            <a:avLst/>
          </a:prstGeom>
          <a:solidFill>
            <a:srgbClr val="929292"/>
          </a:solidFill>
        </p:spPr>
        <p:txBody>
          <a:bodyPr vert="horz" wrap="square" lIns="0" tIns="37465" rIns="0" bIns="0" rtlCol="0">
            <a:spAutoFit/>
          </a:bodyPr>
          <a:lstStyle/>
          <a:p>
            <a:pPr marL="337820" marR="330835" indent="147320">
              <a:lnSpc>
                <a:spcPct val="100000"/>
              </a:lnSpc>
              <a:spcBef>
                <a:spcPts val="295"/>
              </a:spcBef>
            </a:pPr>
            <a:r>
              <a:rPr sz="2200" spc="95" dirty="0">
                <a:solidFill>
                  <a:srgbClr val="FFFFFF"/>
                </a:solidFill>
                <a:latin typeface="Cambria"/>
                <a:cs typeface="Cambria"/>
              </a:rPr>
              <a:t>Measuring </a:t>
            </a:r>
            <a:r>
              <a:rPr sz="22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Cambria"/>
                <a:cs typeface="Cambria"/>
              </a:rPr>
              <a:t>per</a:t>
            </a:r>
            <a:r>
              <a:rPr sz="2200" spc="80" dirty="0">
                <a:solidFill>
                  <a:srgbClr val="FFFFFF"/>
                </a:solidFill>
                <a:latin typeface="Cambria"/>
                <a:cs typeface="Cambria"/>
              </a:rPr>
              <a:t>f</a:t>
            </a:r>
            <a:r>
              <a:rPr sz="2200" spc="60" dirty="0">
                <a:solidFill>
                  <a:srgbClr val="FFFFFF"/>
                </a:solidFill>
                <a:latin typeface="Cambria"/>
                <a:cs typeface="Cambria"/>
              </a:rPr>
              <a:t>orm</a:t>
            </a:r>
            <a:r>
              <a:rPr sz="2200" spc="4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2200" spc="95" dirty="0">
                <a:solidFill>
                  <a:srgbClr val="FFFFFF"/>
                </a:solidFill>
                <a:latin typeface="Cambria"/>
                <a:cs typeface="Cambria"/>
              </a:rPr>
              <a:t>nce  </a:t>
            </a:r>
            <a:r>
              <a:rPr sz="2200" spc="130" dirty="0">
                <a:solidFill>
                  <a:srgbClr val="FFFFFF"/>
                </a:solidFill>
                <a:latin typeface="Cambria"/>
                <a:cs typeface="Cambria"/>
              </a:rPr>
              <a:t>(Con</a:t>
            </a:r>
            <a:r>
              <a:rPr sz="2200" spc="-35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2200" spc="-135" dirty="0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sz="2200" spc="60" dirty="0">
                <a:solidFill>
                  <a:srgbClr val="FFFFFF"/>
                </a:solidFill>
                <a:latin typeface="Cambria"/>
                <a:cs typeface="Cambria"/>
              </a:rPr>
              <a:t>ol</a:t>
            </a:r>
            <a:r>
              <a:rPr sz="2200" spc="35" dirty="0">
                <a:solidFill>
                  <a:srgbClr val="FFFFFF"/>
                </a:solidFill>
                <a:latin typeface="Cambria"/>
                <a:cs typeface="Cambria"/>
              </a:rPr>
              <a:t>l</a:t>
            </a:r>
            <a:r>
              <a:rPr sz="2200" spc="105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2200" spc="114" dirty="0">
                <a:solidFill>
                  <a:srgbClr val="FFFFFF"/>
                </a:solidFill>
                <a:latin typeface="Cambria"/>
                <a:cs typeface="Cambria"/>
              </a:rPr>
              <a:t>g</a:t>
            </a:r>
            <a:r>
              <a:rPr sz="2200" spc="-20" dirty="0">
                <a:solidFill>
                  <a:srgbClr val="FFFFFF"/>
                </a:solidFill>
                <a:latin typeface="Cambria"/>
                <a:cs typeface="Cambria"/>
              </a:rPr>
              <a:t>)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83382" y="3674186"/>
            <a:ext cx="10972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93939"/>
                </a:solidFill>
                <a:latin typeface="Arial MT"/>
                <a:cs typeface="Arial MT"/>
              </a:rPr>
              <a:t>Decision</a:t>
            </a:r>
            <a:endParaRPr sz="2200">
              <a:latin typeface="Arial MT"/>
              <a:cs typeface="Arial MT"/>
            </a:endParaRPr>
          </a:p>
          <a:p>
            <a:pPr marL="9779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393939"/>
                </a:solidFill>
                <a:latin typeface="Arial MT"/>
                <a:cs typeface="Arial MT"/>
              </a:rPr>
              <a:t>Making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75888" y="3103626"/>
            <a:ext cx="114300" cy="525780"/>
          </a:xfrm>
          <a:custGeom>
            <a:avLst/>
            <a:gdLst/>
            <a:ahLst/>
            <a:cxnLst/>
            <a:rect l="l" t="t" r="r" b="b"/>
            <a:pathLst>
              <a:path w="114300" h="525779">
                <a:moveTo>
                  <a:pt x="76200" y="95250"/>
                </a:moveTo>
                <a:lnTo>
                  <a:pt x="38100" y="95250"/>
                </a:lnTo>
                <a:lnTo>
                  <a:pt x="38100" y="525653"/>
                </a:lnTo>
                <a:lnTo>
                  <a:pt x="76200" y="525653"/>
                </a:lnTo>
                <a:lnTo>
                  <a:pt x="76200" y="95250"/>
                </a:lnTo>
                <a:close/>
              </a:path>
              <a:path w="114300" h="52577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2577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62022" y="3972178"/>
            <a:ext cx="525780" cy="114300"/>
          </a:xfrm>
          <a:custGeom>
            <a:avLst/>
            <a:gdLst/>
            <a:ahLst/>
            <a:cxnLst/>
            <a:rect l="l" t="t" r="r" b="b"/>
            <a:pathLst>
              <a:path w="525780" h="114300">
                <a:moveTo>
                  <a:pt x="113791" y="0"/>
                </a:moveTo>
                <a:lnTo>
                  <a:pt x="0" y="58166"/>
                </a:lnTo>
                <a:lnTo>
                  <a:pt x="114807" y="114300"/>
                </a:lnTo>
                <a:lnTo>
                  <a:pt x="114471" y="76454"/>
                </a:lnTo>
                <a:lnTo>
                  <a:pt x="95376" y="76454"/>
                </a:lnTo>
                <a:lnTo>
                  <a:pt x="95122" y="38354"/>
                </a:lnTo>
                <a:lnTo>
                  <a:pt x="114131" y="38180"/>
                </a:lnTo>
                <a:lnTo>
                  <a:pt x="113791" y="0"/>
                </a:lnTo>
                <a:close/>
              </a:path>
              <a:path w="525780" h="114300">
                <a:moveTo>
                  <a:pt x="114131" y="38180"/>
                </a:moveTo>
                <a:lnTo>
                  <a:pt x="95122" y="38354"/>
                </a:lnTo>
                <a:lnTo>
                  <a:pt x="95376" y="76454"/>
                </a:lnTo>
                <a:lnTo>
                  <a:pt x="114470" y="76279"/>
                </a:lnTo>
                <a:lnTo>
                  <a:pt x="114131" y="38180"/>
                </a:lnTo>
                <a:close/>
              </a:path>
              <a:path w="525780" h="114300">
                <a:moveTo>
                  <a:pt x="114470" y="76279"/>
                </a:moveTo>
                <a:lnTo>
                  <a:pt x="95376" y="76454"/>
                </a:lnTo>
                <a:lnTo>
                  <a:pt x="114471" y="76454"/>
                </a:lnTo>
                <a:lnTo>
                  <a:pt x="114470" y="76279"/>
                </a:lnTo>
                <a:close/>
              </a:path>
              <a:path w="525780" h="114300">
                <a:moveTo>
                  <a:pt x="525398" y="34417"/>
                </a:moveTo>
                <a:lnTo>
                  <a:pt x="114131" y="38180"/>
                </a:lnTo>
                <a:lnTo>
                  <a:pt x="114470" y="76279"/>
                </a:lnTo>
                <a:lnTo>
                  <a:pt x="525779" y="72517"/>
                </a:lnTo>
                <a:lnTo>
                  <a:pt x="525398" y="3441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74364" y="4441697"/>
            <a:ext cx="114300" cy="525780"/>
          </a:xfrm>
          <a:custGeom>
            <a:avLst/>
            <a:gdLst/>
            <a:ahLst/>
            <a:cxnLst/>
            <a:rect l="l" t="t" r="r" b="b"/>
            <a:pathLst>
              <a:path w="114300" h="525779">
                <a:moveTo>
                  <a:pt x="38100" y="411352"/>
                </a:moveTo>
                <a:lnTo>
                  <a:pt x="0" y="411352"/>
                </a:lnTo>
                <a:lnTo>
                  <a:pt x="57150" y="525652"/>
                </a:lnTo>
                <a:lnTo>
                  <a:pt x="104775" y="430402"/>
                </a:lnTo>
                <a:lnTo>
                  <a:pt x="38100" y="430402"/>
                </a:lnTo>
                <a:lnTo>
                  <a:pt x="38100" y="411352"/>
                </a:lnTo>
                <a:close/>
              </a:path>
              <a:path w="114300" h="525779">
                <a:moveTo>
                  <a:pt x="76200" y="0"/>
                </a:moveTo>
                <a:lnTo>
                  <a:pt x="38100" y="0"/>
                </a:lnTo>
                <a:lnTo>
                  <a:pt x="38100" y="430402"/>
                </a:lnTo>
                <a:lnTo>
                  <a:pt x="76200" y="430402"/>
                </a:lnTo>
                <a:lnTo>
                  <a:pt x="76200" y="0"/>
                </a:lnTo>
                <a:close/>
              </a:path>
              <a:path w="114300" h="525779">
                <a:moveTo>
                  <a:pt x="114300" y="411352"/>
                </a:moveTo>
                <a:lnTo>
                  <a:pt x="76200" y="411352"/>
                </a:lnTo>
                <a:lnTo>
                  <a:pt x="76200" y="430402"/>
                </a:lnTo>
                <a:lnTo>
                  <a:pt x="104775" y="430402"/>
                </a:lnTo>
                <a:lnTo>
                  <a:pt x="114300" y="411352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79086" y="3972178"/>
            <a:ext cx="525145" cy="114300"/>
          </a:xfrm>
          <a:custGeom>
            <a:avLst/>
            <a:gdLst/>
            <a:ahLst/>
            <a:cxnLst/>
            <a:rect l="l" t="t" r="r" b="b"/>
            <a:pathLst>
              <a:path w="525145" h="114300">
                <a:moveTo>
                  <a:pt x="410972" y="0"/>
                </a:moveTo>
                <a:lnTo>
                  <a:pt x="410632" y="38179"/>
                </a:lnTo>
                <a:lnTo>
                  <a:pt x="429640" y="38354"/>
                </a:lnTo>
                <a:lnTo>
                  <a:pt x="429387" y="76454"/>
                </a:lnTo>
                <a:lnTo>
                  <a:pt x="410292" y="76454"/>
                </a:lnTo>
                <a:lnTo>
                  <a:pt x="409955" y="114300"/>
                </a:lnTo>
                <a:lnTo>
                  <a:pt x="487360" y="76454"/>
                </a:lnTo>
                <a:lnTo>
                  <a:pt x="429387" y="76454"/>
                </a:lnTo>
                <a:lnTo>
                  <a:pt x="487718" y="76278"/>
                </a:lnTo>
                <a:lnTo>
                  <a:pt x="524763" y="58166"/>
                </a:lnTo>
                <a:lnTo>
                  <a:pt x="410972" y="0"/>
                </a:lnTo>
                <a:close/>
              </a:path>
              <a:path w="525145" h="114300">
                <a:moveTo>
                  <a:pt x="410632" y="38179"/>
                </a:moveTo>
                <a:lnTo>
                  <a:pt x="410293" y="76278"/>
                </a:lnTo>
                <a:lnTo>
                  <a:pt x="429387" y="76454"/>
                </a:lnTo>
                <a:lnTo>
                  <a:pt x="429640" y="38354"/>
                </a:lnTo>
                <a:lnTo>
                  <a:pt x="410632" y="38179"/>
                </a:lnTo>
                <a:close/>
              </a:path>
              <a:path w="525145" h="114300">
                <a:moveTo>
                  <a:pt x="253" y="34417"/>
                </a:moveTo>
                <a:lnTo>
                  <a:pt x="0" y="72517"/>
                </a:lnTo>
                <a:lnTo>
                  <a:pt x="410293" y="76278"/>
                </a:lnTo>
                <a:lnTo>
                  <a:pt x="410632" y="38179"/>
                </a:lnTo>
                <a:lnTo>
                  <a:pt x="253" y="3441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547229" y="2014854"/>
            <a:ext cx="4321810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154305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20" dirty="0">
                <a:latin typeface="Arial MT"/>
                <a:cs typeface="Arial MT"/>
              </a:rPr>
              <a:t>Variances</a:t>
            </a:r>
            <a:r>
              <a:rPr sz="2200" spc="-5" dirty="0">
                <a:latin typeface="Arial MT"/>
                <a:cs typeface="Arial MT"/>
              </a:rPr>
              <a:t> provide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warning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signs of situations requiring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corrective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action by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managers.</a:t>
            </a:r>
            <a:endParaRPr sz="2200" dirty="0">
              <a:latin typeface="Arial MT"/>
              <a:cs typeface="Arial MT"/>
            </a:endParaRPr>
          </a:p>
          <a:p>
            <a:pPr marL="355600" marR="9144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 MT"/>
                <a:cs typeface="Arial MT"/>
              </a:rPr>
              <a:t>This process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of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focusing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on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variances is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also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known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as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b="1" spc="-5" dirty="0">
                <a:latin typeface="Arial"/>
                <a:cs typeface="Arial"/>
              </a:rPr>
              <a:t>“management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by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exception.”</a:t>
            </a:r>
            <a:endParaRPr sz="2200" dirty="0">
              <a:latin typeface="Arial"/>
              <a:cs typeface="Arial"/>
            </a:endParaRPr>
          </a:p>
          <a:p>
            <a:pPr marL="812800" marR="5080" lvl="1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812165" algn="l"/>
                <a:tab pos="812800" algn="l"/>
              </a:tabLst>
            </a:pPr>
            <a:r>
              <a:rPr sz="2200" spc="-5" dirty="0">
                <a:latin typeface="Arial MT"/>
                <a:cs typeface="Arial MT"/>
              </a:rPr>
              <a:t>Issues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are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brought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to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the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attention of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management</a:t>
            </a:r>
            <a:r>
              <a:rPr sz="2200" spc="3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if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results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represent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substantial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differences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from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the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budget</a:t>
            </a:r>
            <a:endParaRPr sz="22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CE95637-B034-03E1-E0B6-5F1090B4FD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</a:t>
            </a:r>
            <a:r>
              <a:rPr lang="en-US" spc="-30" dirty="0"/>
              <a:t> </a:t>
            </a:r>
            <a:r>
              <a:rPr lang="en-US" dirty="0"/>
              <a:t>do</a:t>
            </a:r>
            <a:r>
              <a:rPr lang="en-US" spc="-5" dirty="0"/>
              <a:t> we</a:t>
            </a:r>
            <a:r>
              <a:rPr lang="en-US" spc="-30" dirty="0"/>
              <a:t> </a:t>
            </a:r>
            <a:r>
              <a:rPr lang="en-US" spc="-5" dirty="0"/>
              <a:t>Care?</a:t>
            </a:r>
            <a:r>
              <a:rPr lang="en-US" spc="-25" dirty="0"/>
              <a:t> </a:t>
            </a:r>
            <a:r>
              <a:rPr lang="en-US" dirty="0"/>
              <a:t>(cont’d)</a:t>
            </a:r>
            <a:endParaRPr lang="en-CA" dirty="0"/>
          </a:p>
        </p:txBody>
      </p:sp>
      <p:sp>
        <p:nvSpPr>
          <p:cNvPr id="3" name="object 3"/>
          <p:cNvSpPr txBox="1"/>
          <p:nvPr/>
        </p:nvSpPr>
        <p:spPr>
          <a:xfrm>
            <a:off x="4008882" y="2076450"/>
            <a:ext cx="7127875" cy="1199515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43230" marR="438150" indent="-635" algn="ctr">
              <a:lnSpc>
                <a:spcPct val="100000"/>
              </a:lnSpc>
              <a:spcBef>
                <a:spcPts val="295"/>
              </a:spcBef>
            </a:pPr>
            <a:r>
              <a:rPr sz="2400" spc="-25" dirty="0">
                <a:latin typeface="Arial MT"/>
                <a:cs typeface="Arial MT"/>
              </a:rPr>
              <a:t>Variances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need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 </a:t>
            </a:r>
            <a:r>
              <a:rPr sz="2400" spc="-10" dirty="0">
                <a:latin typeface="Arial MT"/>
                <a:cs typeface="Arial MT"/>
              </a:rPr>
              <a:t>be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reviewed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regularly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by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management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corrective actions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should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taken</a:t>
            </a:r>
            <a:r>
              <a:rPr sz="2400" dirty="0">
                <a:latin typeface="Arial MT"/>
                <a:cs typeface="Arial MT"/>
              </a:rPr>
              <a:t> for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unfavorable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variances.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0090" y="2076450"/>
            <a:ext cx="2661285" cy="1199515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9420" marR="431800" indent="45720" algn="just">
              <a:lnSpc>
                <a:spcPct val="100000"/>
              </a:lnSpc>
              <a:spcBef>
                <a:spcPts val="295"/>
              </a:spcBef>
            </a:pPr>
            <a:r>
              <a:rPr sz="2400" spc="-5" dirty="0">
                <a:latin typeface="Arial MT"/>
                <a:cs typeface="Arial MT"/>
              </a:rPr>
              <a:t>Monitoring </a:t>
            </a:r>
            <a:r>
              <a:rPr sz="2400" dirty="0">
                <a:latin typeface="Arial MT"/>
                <a:cs typeface="Arial MT"/>
              </a:rPr>
              <a:t>+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Continuous </a:t>
            </a:r>
            <a:r>
              <a:rPr sz="2400" dirty="0">
                <a:latin typeface="Arial MT"/>
                <a:cs typeface="Arial MT"/>
              </a:rPr>
              <a:t> I</a:t>
            </a:r>
            <a:r>
              <a:rPr sz="2400" spc="5" dirty="0">
                <a:latin typeface="Arial MT"/>
                <a:cs typeface="Arial MT"/>
              </a:rPr>
              <a:t>m</a:t>
            </a:r>
            <a:r>
              <a:rPr sz="2400" spc="-5" dirty="0">
                <a:latin typeface="Arial MT"/>
                <a:cs typeface="Arial MT"/>
              </a:rPr>
              <a:t>prove</a:t>
            </a:r>
            <a:r>
              <a:rPr sz="2400" dirty="0">
                <a:latin typeface="Arial MT"/>
                <a:cs typeface="Arial MT"/>
              </a:rPr>
              <a:t>m</a:t>
            </a:r>
            <a:r>
              <a:rPr sz="2400" spc="-5" dirty="0">
                <a:latin typeface="Arial MT"/>
                <a:cs typeface="Arial MT"/>
              </a:rPr>
              <a:t>ent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8882" y="3876294"/>
            <a:ext cx="7127875" cy="1569720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554355" marR="547370" indent="-1905" algn="ctr">
              <a:lnSpc>
                <a:spcPct val="100000"/>
              </a:lnSpc>
              <a:spcBef>
                <a:spcPts val="300"/>
              </a:spcBef>
            </a:pPr>
            <a:r>
              <a:rPr sz="2400" spc="-5" dirty="0">
                <a:latin typeface="Arial MT"/>
                <a:cs typeface="Arial MT"/>
              </a:rPr>
              <a:t>Can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used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 </a:t>
            </a:r>
            <a:r>
              <a:rPr sz="2400" spc="-5" dirty="0">
                <a:latin typeface="Arial MT"/>
                <a:cs typeface="Arial MT"/>
              </a:rPr>
              <a:t>evaluate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performance</a:t>
            </a:r>
            <a:r>
              <a:rPr sz="2400" dirty="0">
                <a:latin typeface="Arial MT"/>
                <a:cs typeface="Arial MT"/>
              </a:rPr>
              <a:t> of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employees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as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long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worker</a:t>
            </a:r>
            <a:r>
              <a:rPr sz="2400" u="heavy" spc="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has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control/responsibility</a:t>
            </a:r>
            <a:r>
              <a:rPr sz="2400" u="heavy" spc="6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over</a:t>
            </a:r>
            <a:r>
              <a:rPr sz="2400" u="heavy" spc="1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the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variance</a:t>
            </a:r>
            <a:r>
              <a:rPr sz="2400" u="heavy" spc="2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being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analyzed.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0090" y="4271009"/>
            <a:ext cx="2661285" cy="830580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619760" marR="450850" indent="-163195">
              <a:lnSpc>
                <a:spcPct val="100000"/>
              </a:lnSpc>
              <a:spcBef>
                <a:spcPts val="295"/>
              </a:spcBef>
            </a:pPr>
            <a:r>
              <a:rPr sz="2400" spc="-5" dirty="0">
                <a:latin typeface="Arial MT"/>
                <a:cs typeface="Arial MT"/>
              </a:rPr>
              <a:t>P</a:t>
            </a:r>
            <a:r>
              <a:rPr sz="2400" spc="-15" dirty="0">
                <a:latin typeface="Arial MT"/>
                <a:cs typeface="Arial MT"/>
              </a:rPr>
              <a:t>e</a:t>
            </a:r>
            <a:r>
              <a:rPr sz="2400" dirty="0">
                <a:latin typeface="Arial MT"/>
                <a:cs typeface="Arial MT"/>
              </a:rPr>
              <a:t>r</a:t>
            </a:r>
            <a:r>
              <a:rPr sz="2400" spc="5" dirty="0">
                <a:latin typeface="Arial MT"/>
                <a:cs typeface="Arial MT"/>
              </a:rPr>
              <a:t>f</a:t>
            </a:r>
            <a:r>
              <a:rPr sz="2400" spc="-5" dirty="0">
                <a:latin typeface="Arial MT"/>
                <a:cs typeface="Arial MT"/>
              </a:rPr>
              <a:t>ormance  Evaluation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3">
            <a:extLst>
              <a:ext uri="{FF2B5EF4-FFF2-40B4-BE49-F238E27FC236}">
                <a16:creationId xmlns:a16="http://schemas.microsoft.com/office/drawing/2014/main" id="{996D760B-C3D5-414D-BF85-5375CA03C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448" y="1052736"/>
            <a:ext cx="9540552" cy="455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1C3163"/>
              </a:buClr>
              <a:buFont typeface="Arial" panose="020B0604020202020204" pitchFamily="34" charset="0"/>
              <a:buChar char="•"/>
            </a:pPr>
            <a:r>
              <a:rPr lang="en-CA" altLang="en-US" sz="3200" dirty="0">
                <a:cs typeface="Arial" panose="020B0604020202020204" pitchFamily="34" charset="0"/>
              </a:rPr>
              <a:t>Standards and budgets are very similar. </a:t>
            </a:r>
          </a:p>
          <a:p>
            <a:pPr eaLnBrk="1" hangingPunct="1">
              <a:spcBef>
                <a:spcPct val="20000"/>
              </a:spcBef>
              <a:buClr>
                <a:srgbClr val="1C3163"/>
              </a:buClr>
              <a:buFont typeface="Arial" panose="020B0604020202020204" pitchFamily="34" charset="0"/>
              <a:buChar char="•"/>
            </a:pPr>
            <a:endParaRPr lang="en-CA" altLang="en-US" sz="3200" dirty="0">
              <a:cs typeface="Arial" panose="020B060402020202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rgbClr val="1C3163"/>
              </a:buClr>
              <a:buFont typeface="Arial" panose="020B0604020202020204" pitchFamily="34" charset="0"/>
              <a:buChar char="•"/>
            </a:pPr>
            <a:r>
              <a:rPr lang="en-CA" altLang="en-US" sz="3200" dirty="0">
                <a:cs typeface="Arial" panose="020B0604020202020204" pitchFamily="34" charset="0"/>
              </a:rPr>
              <a:t>A budget is set for total costs, whereas a standard is a per unit cost.</a:t>
            </a:r>
          </a:p>
          <a:p>
            <a:pPr eaLnBrk="1" hangingPunct="1">
              <a:spcBef>
                <a:spcPct val="20000"/>
              </a:spcBef>
              <a:buClr>
                <a:srgbClr val="1C3163"/>
              </a:buClr>
              <a:buFont typeface="Arial" panose="020B0604020202020204" pitchFamily="34" charset="0"/>
              <a:buChar char="•"/>
            </a:pPr>
            <a:endParaRPr lang="en-CA" altLang="en-US" sz="3200" dirty="0">
              <a:cs typeface="Arial" panose="020B060402020202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rgbClr val="1C3163"/>
              </a:buClr>
              <a:buFont typeface="Arial" panose="020B0604020202020204" pitchFamily="34" charset="0"/>
              <a:buChar char="•"/>
            </a:pPr>
            <a:r>
              <a:rPr lang="en-CA" altLang="en-US" sz="3200" dirty="0">
                <a:cs typeface="Arial" panose="020B0604020202020204" pitchFamily="34" charset="0"/>
              </a:rPr>
              <a:t>A standard can be viewed as the budgeted cost for one unit of product.</a:t>
            </a:r>
          </a:p>
          <a:p>
            <a:pPr eaLnBrk="1" hangingPunct="1">
              <a:spcBef>
                <a:spcPct val="20000"/>
              </a:spcBef>
              <a:buClr>
                <a:srgbClr val="1C3163"/>
              </a:buClr>
              <a:buFont typeface="Arial" panose="020B0604020202020204" pitchFamily="34" charset="0"/>
              <a:buChar char="•"/>
            </a:pPr>
            <a:endParaRPr lang="en-CA" altLang="en-US" sz="3400" dirty="0">
              <a:latin typeface="Rockwell" panose="02060603020205020403" pitchFamily="18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188F982-43DE-2DCA-1A59-8AD9BA22E5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Standards vs. Budgets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69E43C-A289-A134-FEF5-5DA46B3DD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DF7CCB4-1395-1CAD-60AA-B76A539D55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Price and Quantity Standards</a:t>
            </a:r>
          </a:p>
        </p:txBody>
      </p:sp>
      <p:sp>
        <p:nvSpPr>
          <p:cNvPr id="25611" name="Text Box 5">
            <a:extLst>
              <a:ext uri="{FF2B5EF4-FFF2-40B4-BE49-F238E27FC236}">
                <a16:creationId xmlns:a16="http://schemas.microsoft.com/office/drawing/2014/main" id="{71E847B0-AFD5-46E0-BCF0-07FC661E5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36" y="836712"/>
            <a:ext cx="11377264" cy="55276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>
            <a:outerShdw blurRad="63500" dist="89803" dir="2700000" algn="ctr" rotWithShape="0">
              <a:schemeClr val="bg2">
                <a:alpha val="74997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buClr>
                <a:srgbClr val="213360"/>
              </a:buClr>
              <a:defRPr/>
            </a:pPr>
            <a:r>
              <a:rPr lang="en-CA" altLang="en-US" sz="3200" dirty="0">
                <a:cs typeface="Arial" panose="020B0604020202020204" pitchFamily="34" charset="0"/>
              </a:rPr>
              <a:t>Price and quantity standards are determined separately for two reasons:</a:t>
            </a:r>
          </a:p>
          <a:p>
            <a:pPr marL="514350" indent="-514350">
              <a:spcBef>
                <a:spcPct val="30000"/>
              </a:spcBef>
              <a:buClr>
                <a:srgbClr val="213360"/>
              </a:buClr>
              <a:buFont typeface="+mj-lt"/>
              <a:buAutoNum type="arabicPeriod"/>
              <a:defRPr/>
            </a:pPr>
            <a:r>
              <a:rPr lang="en-CA" altLang="en-US" sz="3200" dirty="0">
                <a:cs typeface="Arial" panose="020B0604020202020204" pitchFamily="34" charset="0"/>
                <a:sym typeface="Wingdings" pitchFamily="2" charset="2"/>
              </a:rPr>
              <a:t>The purchasing manager is responsible for raw material purchase prices and the production manager is responsible for the quantity of raw material used.</a:t>
            </a:r>
          </a:p>
          <a:p>
            <a:pPr>
              <a:spcBef>
                <a:spcPct val="30000"/>
              </a:spcBef>
              <a:buClr>
                <a:srgbClr val="213360"/>
              </a:buClr>
              <a:defRPr/>
            </a:pPr>
            <a:endParaRPr lang="en-CA" altLang="en-US" sz="3200" dirty="0">
              <a:cs typeface="Arial" panose="020B0604020202020204" pitchFamily="34" charset="0"/>
              <a:sym typeface="Wingdings" pitchFamily="2" charset="2"/>
            </a:endParaRPr>
          </a:p>
          <a:p>
            <a:pPr marL="514350" indent="-514350">
              <a:spcBef>
                <a:spcPct val="30000"/>
              </a:spcBef>
              <a:buClr>
                <a:srgbClr val="213360"/>
              </a:buClr>
              <a:buFont typeface="+mj-lt"/>
              <a:buAutoNum type="arabicPeriod"/>
              <a:defRPr/>
            </a:pPr>
            <a:r>
              <a:rPr lang="en-CA" altLang="en-US" sz="3200" dirty="0">
                <a:cs typeface="Arial" panose="020B0604020202020204" pitchFamily="34" charset="0"/>
                <a:sym typeface="Wingdings" pitchFamily="2" charset="2"/>
              </a:rPr>
              <a:t>The buying and using activities occur at different times.  Raw material purchases may be held in inventory for a period of time before being required for use in production. </a:t>
            </a:r>
            <a:endParaRPr lang="en-CA" altLang="en-US" sz="3200" dirty="0">
              <a:cs typeface="Arial" panose="020B0604020202020204" pitchFamily="34" charset="0"/>
            </a:endParaRPr>
          </a:p>
          <a:p>
            <a:pPr marL="457200" indent="-457200">
              <a:spcBef>
                <a:spcPct val="30000"/>
              </a:spcBef>
              <a:buClr>
                <a:srgbClr val="213360"/>
              </a:buClr>
              <a:buFont typeface="Arial" panose="020B0604020202020204" pitchFamily="34" charset="0"/>
              <a:buChar char="•"/>
              <a:defRPr/>
            </a:pPr>
            <a:endParaRPr lang="en-CA" altLang="en-US" sz="2800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2F8B98-C318-422F-FD8E-81AF95BF3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AutoShape 1027" descr="Bouquet">
            <a:extLst>
              <a:ext uri="{FF2B5EF4-FFF2-40B4-BE49-F238E27FC236}">
                <a16:creationId xmlns:a16="http://schemas.microsoft.com/office/drawing/2014/main" id="{86DF625C-5ADA-451B-8C2D-53DD4D843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5176" y="1219200"/>
            <a:ext cx="5591175" cy="1104900"/>
          </a:xfrm>
          <a:prstGeom prst="roundRect">
            <a:avLst>
              <a:gd name="adj" fmla="val 12495"/>
            </a:avLst>
          </a:prstGeom>
          <a:noFill/>
          <a:ln w="38100" cmpd="dbl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CA" altLang="en-US">
              <a:latin typeface="Rockwell" panose="02060603020205020403" pitchFamily="18" charset="0"/>
            </a:endParaRPr>
          </a:p>
        </p:txBody>
      </p:sp>
      <p:sp>
        <p:nvSpPr>
          <p:cNvPr id="40963" name="Rectangle 1028" descr="Bouquet">
            <a:extLst>
              <a:ext uri="{FF2B5EF4-FFF2-40B4-BE49-F238E27FC236}">
                <a16:creationId xmlns:a16="http://schemas.microsoft.com/office/drawing/2014/main" id="{6C410DB8-E1EB-4923-9DF0-E7CE670F0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5101" y="1508125"/>
            <a:ext cx="4232275" cy="533400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45000"/>
              </a:spcBef>
              <a:defRPr/>
            </a:pPr>
            <a:r>
              <a:rPr lang="en-CA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Variance Analysis</a:t>
            </a:r>
          </a:p>
        </p:txBody>
      </p:sp>
      <p:grpSp>
        <p:nvGrpSpPr>
          <p:cNvPr id="2" name="Group 1029">
            <a:extLst>
              <a:ext uri="{FF2B5EF4-FFF2-40B4-BE49-F238E27FC236}">
                <a16:creationId xmlns:a16="http://schemas.microsoft.com/office/drawing/2014/main" id="{1B2AAFD6-B63D-4ABF-854B-1D4F827EAFA8}"/>
              </a:ext>
            </a:extLst>
          </p:cNvPr>
          <p:cNvGrpSpPr>
            <a:grpSpLocks/>
          </p:cNvGrpSpPr>
          <p:nvPr/>
        </p:nvGrpSpPr>
        <p:grpSpPr bwMode="auto">
          <a:xfrm>
            <a:off x="1968500" y="2330451"/>
            <a:ext cx="3543300" cy="3433763"/>
            <a:chOff x="280" y="1720"/>
            <a:chExt cx="2232" cy="2163"/>
          </a:xfrm>
        </p:grpSpPr>
        <p:grpSp>
          <p:nvGrpSpPr>
            <p:cNvPr id="45074" name="Group 1030">
              <a:extLst>
                <a:ext uri="{FF2B5EF4-FFF2-40B4-BE49-F238E27FC236}">
                  <a16:creationId xmlns:a16="http://schemas.microsoft.com/office/drawing/2014/main" id="{04483E28-F352-4400-89BB-861E7CD211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0" y="2124"/>
              <a:ext cx="1752" cy="456"/>
              <a:chOff x="600" y="2124"/>
              <a:chExt cx="1752" cy="456"/>
            </a:xfrm>
          </p:grpSpPr>
          <p:grpSp>
            <p:nvGrpSpPr>
              <p:cNvPr id="45080" name="Group 1031">
                <a:extLst>
                  <a:ext uri="{FF2B5EF4-FFF2-40B4-BE49-F238E27FC236}">
                    <a16:creationId xmlns:a16="http://schemas.microsoft.com/office/drawing/2014/main" id="{C6426C7F-35AB-4914-A13F-B186D6A8B2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0" y="2124"/>
                <a:ext cx="1752" cy="456"/>
                <a:chOff x="492" y="2124"/>
                <a:chExt cx="1752" cy="456"/>
              </a:xfrm>
            </p:grpSpPr>
            <p:sp>
              <p:nvSpPr>
                <p:cNvPr id="45082" name="Rectangle 1032">
                  <a:extLst>
                    <a:ext uri="{FF2B5EF4-FFF2-40B4-BE49-F238E27FC236}">
                      <a16:creationId xmlns:a16="http://schemas.microsoft.com/office/drawing/2014/main" id="{2F50F741-040A-4AC1-9C3D-31B10DFC75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2144"/>
                  <a:ext cx="1702" cy="41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CA" altLang="en-US">
                    <a:latin typeface="Rockwell" panose="02060603020205020403" pitchFamily="18" charset="0"/>
                  </a:endParaRPr>
                </a:p>
              </p:txBody>
            </p:sp>
            <p:sp>
              <p:nvSpPr>
                <p:cNvPr id="40987" name="AutoShape 1033">
                  <a:extLst>
                    <a:ext uri="{FF2B5EF4-FFF2-40B4-BE49-F238E27FC236}">
                      <a16:creationId xmlns:a16="http://schemas.microsoft.com/office/drawing/2014/main" id="{4E3F6D8C-68EE-4A9C-86F3-4A5899B4A2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2124"/>
                  <a:ext cx="1752" cy="456"/>
                </a:xfrm>
                <a:prstGeom prst="roundRect">
                  <a:avLst>
                    <a:gd name="adj" fmla="val 12495"/>
                  </a:avLst>
                </a:prstGeom>
                <a:solidFill>
                  <a:schemeClr val="bg1">
                    <a:lumMod val="75000"/>
                  </a:schemeClr>
                </a:solidFill>
                <a:ln w="38100" cmpd="dbl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CA" altLang="en-US">
                    <a:latin typeface="Rockwell" pitchFamily="18" charset="0"/>
                  </a:endParaRPr>
                </a:p>
              </p:txBody>
            </p:sp>
          </p:grpSp>
          <p:sp>
            <p:nvSpPr>
              <p:cNvPr id="40985" name="Rectangle 1034">
                <a:extLst>
                  <a:ext uri="{FF2B5EF4-FFF2-40B4-BE49-F238E27FC236}">
                    <a16:creationId xmlns:a16="http://schemas.microsoft.com/office/drawing/2014/main" id="{18B65064-DE48-491B-8161-CF1E662160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209"/>
                <a:ext cx="1363" cy="2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488" tIns="44450" rIns="90488" bIns="4445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CA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Price Variance</a:t>
                </a:r>
              </a:p>
            </p:txBody>
          </p:sp>
        </p:grpSp>
        <p:grpSp>
          <p:nvGrpSpPr>
            <p:cNvPr id="45075" name="Group 1035">
              <a:extLst>
                <a:ext uri="{FF2B5EF4-FFF2-40B4-BE49-F238E27FC236}">
                  <a16:creationId xmlns:a16="http://schemas.microsoft.com/office/drawing/2014/main" id="{53307013-2F5E-45D5-9BB3-FD9A921BD5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" y="2971"/>
              <a:ext cx="2232" cy="912"/>
              <a:chOff x="360" y="2971"/>
              <a:chExt cx="2232" cy="912"/>
            </a:xfrm>
          </p:grpSpPr>
          <p:sp>
            <p:nvSpPr>
              <p:cNvPr id="40982" name="AutoShape 1036">
                <a:extLst>
                  <a:ext uri="{FF2B5EF4-FFF2-40B4-BE49-F238E27FC236}">
                    <a16:creationId xmlns:a16="http://schemas.microsoft.com/office/drawing/2014/main" id="{91F51898-5032-4C75-AE18-4100B32A3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" y="2971"/>
                <a:ext cx="2232" cy="912"/>
              </a:xfrm>
              <a:prstGeom prst="roundRect">
                <a:avLst>
                  <a:gd name="adj" fmla="val 12495"/>
                </a:avLst>
              </a:prstGeom>
              <a:solidFill>
                <a:schemeClr val="bg1">
                  <a:lumMod val="75000"/>
                </a:schemeClr>
              </a:solidFill>
              <a:ln w="38100" cmpd="dbl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CA" altLang="en-US">
                  <a:latin typeface="Rockwell" pitchFamily="18" charset="0"/>
                </a:endParaRPr>
              </a:p>
            </p:txBody>
          </p:sp>
          <p:sp>
            <p:nvSpPr>
              <p:cNvPr id="40983" name="Rectangle 1037">
                <a:extLst>
                  <a:ext uri="{FF2B5EF4-FFF2-40B4-BE49-F238E27FC236}">
                    <a16:creationId xmlns:a16="http://schemas.microsoft.com/office/drawing/2014/main" id="{CD612292-1C3B-4DBC-A0A6-831C1CBC5D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5" y="3054"/>
                <a:ext cx="1784" cy="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488" tIns="44450" rIns="90488" bIns="4445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CA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Difference between</a:t>
                </a:r>
                <a:br>
                  <a:rPr lang="en-CA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CA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actual price and </a:t>
                </a:r>
                <a:br>
                  <a:rPr lang="en-CA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CA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standard price</a:t>
                </a:r>
              </a:p>
            </p:txBody>
          </p:sp>
        </p:grpSp>
        <p:sp>
          <p:nvSpPr>
            <p:cNvPr id="40980" name="Line 1038">
              <a:extLst>
                <a:ext uri="{FF2B5EF4-FFF2-40B4-BE49-F238E27FC236}">
                  <a16:creationId xmlns:a16="http://schemas.microsoft.com/office/drawing/2014/main" id="{F33554E3-D530-426B-BB3A-2316A0D19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6" y="1720"/>
              <a:ext cx="848" cy="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5077" name="AutoShape 1039">
              <a:extLst>
                <a:ext uri="{FF2B5EF4-FFF2-40B4-BE49-F238E27FC236}">
                  <a16:creationId xmlns:a16="http://schemas.microsoft.com/office/drawing/2014/main" id="{34729104-60CF-41C6-B26D-B25356E4BB5E}"/>
                </a:ext>
              </a:extLst>
            </p:cNvPr>
            <p:cNvCxnSpPr>
              <a:cxnSpLocks noChangeShapeType="1"/>
              <a:stCxn id="40987" idx="2"/>
              <a:endCxn id="40982" idx="0"/>
            </p:cNvCxnSpPr>
            <p:nvPr/>
          </p:nvCxnSpPr>
          <p:spPr bwMode="auto">
            <a:xfrm>
              <a:off x="1396" y="2592"/>
              <a:ext cx="0" cy="3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1040">
            <a:extLst>
              <a:ext uri="{FF2B5EF4-FFF2-40B4-BE49-F238E27FC236}">
                <a16:creationId xmlns:a16="http://schemas.microsoft.com/office/drawing/2014/main" id="{BB605E68-AA9C-4A9C-A274-C5D04EC89CAA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2330450"/>
            <a:ext cx="3619500" cy="3441700"/>
            <a:chOff x="3216" y="1720"/>
            <a:chExt cx="2280" cy="2168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0968" name="Line 1041">
              <a:extLst>
                <a:ext uri="{FF2B5EF4-FFF2-40B4-BE49-F238E27FC236}">
                  <a16:creationId xmlns:a16="http://schemas.microsoft.com/office/drawing/2014/main" id="{63CFD0DC-9DE9-45E9-960C-729528225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84" y="1720"/>
              <a:ext cx="880" cy="40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45065" name="Group 1042">
              <a:extLst>
                <a:ext uri="{FF2B5EF4-FFF2-40B4-BE49-F238E27FC236}">
                  <a16:creationId xmlns:a16="http://schemas.microsoft.com/office/drawing/2014/main" id="{AC6A69CD-78E0-4D13-A4BF-24CABB5564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0" y="2124"/>
              <a:ext cx="1752" cy="456"/>
              <a:chOff x="3648" y="2124"/>
              <a:chExt cx="1752" cy="456"/>
            </a:xfrm>
            <a:grpFill/>
          </p:grpSpPr>
          <p:grpSp>
            <p:nvGrpSpPr>
              <p:cNvPr id="45070" name="Group 1043">
                <a:extLst>
                  <a:ext uri="{FF2B5EF4-FFF2-40B4-BE49-F238E27FC236}">
                    <a16:creationId xmlns:a16="http://schemas.microsoft.com/office/drawing/2014/main" id="{03B79FB5-76A7-4EE1-88DB-C57C437388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8" y="2124"/>
                <a:ext cx="1752" cy="456"/>
                <a:chOff x="3540" y="2124"/>
                <a:chExt cx="1752" cy="456"/>
              </a:xfrm>
              <a:grpFill/>
            </p:grpSpPr>
            <p:sp>
              <p:nvSpPr>
                <p:cNvPr id="45072" name="Rectangle 1044">
                  <a:extLst>
                    <a:ext uri="{FF2B5EF4-FFF2-40B4-BE49-F238E27FC236}">
                      <a16:creationId xmlns:a16="http://schemas.microsoft.com/office/drawing/2014/main" id="{F0177ECC-39EE-4630-A591-F4927CFF1A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65" y="2144"/>
                  <a:ext cx="1702" cy="41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CA" altLang="en-US">
                    <a:latin typeface="Rockwell" panose="02060603020205020403" pitchFamily="18" charset="0"/>
                  </a:endParaRPr>
                </a:p>
              </p:txBody>
            </p:sp>
            <p:sp>
              <p:nvSpPr>
                <p:cNvPr id="45073" name="AutoShape 1045">
                  <a:extLst>
                    <a:ext uri="{FF2B5EF4-FFF2-40B4-BE49-F238E27FC236}">
                      <a16:creationId xmlns:a16="http://schemas.microsoft.com/office/drawing/2014/main" id="{B82F8D63-1879-4AC8-B88C-2D0759319D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40" y="2124"/>
                  <a:ext cx="1752" cy="456"/>
                </a:xfrm>
                <a:prstGeom prst="roundRect">
                  <a:avLst>
                    <a:gd name="adj" fmla="val 12495"/>
                  </a:avLst>
                </a:prstGeom>
                <a:grpFill/>
                <a:ln w="38100" cmpd="dbl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CA" altLang="en-US">
                    <a:latin typeface="Rockwell" panose="02060603020205020403" pitchFamily="18" charset="0"/>
                  </a:endParaRPr>
                </a:p>
              </p:txBody>
            </p:sp>
          </p:grpSp>
          <p:sp>
            <p:nvSpPr>
              <p:cNvPr id="40975" name="Rectangle 1046">
                <a:extLst>
                  <a:ext uri="{FF2B5EF4-FFF2-40B4-BE49-F238E27FC236}">
                    <a16:creationId xmlns:a16="http://schemas.microsoft.com/office/drawing/2014/main" id="{0D0BDC81-D4E9-40ED-9539-FB92039CC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4" y="2209"/>
                <a:ext cx="1643" cy="28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90488" tIns="44450" rIns="90488" bIns="4445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CA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Quantity Variance</a:t>
                </a:r>
              </a:p>
            </p:txBody>
          </p:sp>
        </p:grpSp>
        <p:grpSp>
          <p:nvGrpSpPr>
            <p:cNvPr id="45066" name="Group 1047">
              <a:extLst>
                <a:ext uri="{FF2B5EF4-FFF2-40B4-BE49-F238E27FC236}">
                  <a16:creationId xmlns:a16="http://schemas.microsoft.com/office/drawing/2014/main" id="{8FDB5B7B-620A-481D-877D-21F8D1AAE6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6" y="2971"/>
              <a:ext cx="2280" cy="917"/>
              <a:chOff x="3384" y="2971"/>
              <a:chExt cx="2280" cy="953"/>
            </a:xfrm>
            <a:grpFill/>
          </p:grpSpPr>
          <p:sp>
            <p:nvSpPr>
              <p:cNvPr id="45068" name="AutoShape 1048">
                <a:extLst>
                  <a:ext uri="{FF2B5EF4-FFF2-40B4-BE49-F238E27FC236}">
                    <a16:creationId xmlns:a16="http://schemas.microsoft.com/office/drawing/2014/main" id="{C6CAF747-F067-45B6-B8D2-DA125313A6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4" y="2971"/>
                <a:ext cx="2280" cy="953"/>
              </a:xfrm>
              <a:prstGeom prst="roundRect">
                <a:avLst>
                  <a:gd name="adj" fmla="val 12495"/>
                </a:avLst>
              </a:prstGeom>
              <a:grpFill/>
              <a:ln w="38100" cmpd="dbl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CA" altLang="en-US">
                  <a:latin typeface="Rockwell" panose="02060603020205020403" pitchFamily="18" charset="0"/>
                </a:endParaRPr>
              </a:p>
            </p:txBody>
          </p:sp>
          <p:sp>
            <p:nvSpPr>
              <p:cNvPr id="40973" name="Rectangle 1049">
                <a:extLst>
                  <a:ext uri="{FF2B5EF4-FFF2-40B4-BE49-F238E27FC236}">
                    <a16:creationId xmlns:a16="http://schemas.microsoft.com/office/drawing/2014/main" id="{ACD0CF7C-129B-418D-8CF2-BE1C0C0255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3" y="3059"/>
                <a:ext cx="1784" cy="78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90488" tIns="44450" rIns="90488" bIns="4445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CA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Difference between</a:t>
                </a:r>
                <a:br>
                  <a:rPr lang="en-CA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CA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actual quantity and</a:t>
                </a:r>
                <a:br>
                  <a:rPr lang="en-CA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CA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standard quantity</a:t>
                </a:r>
              </a:p>
            </p:txBody>
          </p:sp>
        </p:grpSp>
        <p:cxnSp>
          <p:nvCxnSpPr>
            <p:cNvPr id="45067" name="AutoShape 1050">
              <a:extLst>
                <a:ext uri="{FF2B5EF4-FFF2-40B4-BE49-F238E27FC236}">
                  <a16:creationId xmlns:a16="http://schemas.microsoft.com/office/drawing/2014/main" id="{A9652F53-FA9A-4967-AF09-9133F19682AA}"/>
                </a:ext>
              </a:extLst>
            </p:cNvPr>
            <p:cNvCxnSpPr>
              <a:cxnSpLocks noChangeShapeType="1"/>
              <a:stCxn id="45073" idx="2"/>
              <a:endCxn id="45068" idx="0"/>
            </p:cNvCxnSpPr>
            <p:nvPr/>
          </p:nvCxnSpPr>
          <p:spPr bwMode="auto">
            <a:xfrm>
              <a:off x="4356" y="2592"/>
              <a:ext cx="0" cy="367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A1D68EE8-E5B9-A7FD-ECA6-1AB311B3A6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General Model for Variance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45AC4-812B-5989-EF88-340AA43E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AutoShape 2" descr="Bouquet">
            <a:extLst>
              <a:ext uri="{FF2B5EF4-FFF2-40B4-BE49-F238E27FC236}">
                <a16:creationId xmlns:a16="http://schemas.microsoft.com/office/drawing/2014/main" id="{74A7F5FA-5DED-4F38-9893-C60C05EFF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5176" y="1219200"/>
            <a:ext cx="5591175" cy="1104900"/>
          </a:xfrm>
          <a:prstGeom prst="roundRect">
            <a:avLst>
              <a:gd name="adj" fmla="val 12495"/>
            </a:avLst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CA" altLang="en-US">
              <a:latin typeface="Rockwell" panose="02060603020205020403" pitchFamily="18" charset="0"/>
            </a:endParaRPr>
          </a:p>
        </p:txBody>
      </p:sp>
      <p:sp>
        <p:nvSpPr>
          <p:cNvPr id="43010" name="Rectangle 3" descr="Bouquet">
            <a:extLst>
              <a:ext uri="{FF2B5EF4-FFF2-40B4-BE49-F238E27FC236}">
                <a16:creationId xmlns:a16="http://schemas.microsoft.com/office/drawing/2014/main" id="{AC21A9E4-62F8-4C25-AC05-6DE4A4F00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5101" y="1508125"/>
            <a:ext cx="4232275" cy="533400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45000"/>
              </a:spcBef>
              <a:defRPr/>
            </a:pPr>
            <a:r>
              <a:rPr lang="en-CA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Variance Analysis</a:t>
            </a:r>
          </a:p>
        </p:txBody>
      </p:sp>
      <p:grpSp>
        <p:nvGrpSpPr>
          <p:cNvPr id="43011" name="Group 4">
            <a:extLst>
              <a:ext uri="{FF2B5EF4-FFF2-40B4-BE49-F238E27FC236}">
                <a16:creationId xmlns:a16="http://schemas.microsoft.com/office/drawing/2014/main" id="{DDEF8D64-CDC7-4EFC-A5CA-F5F08B13C0CB}"/>
              </a:ext>
            </a:extLst>
          </p:cNvPr>
          <p:cNvGrpSpPr>
            <a:grpSpLocks/>
          </p:cNvGrpSpPr>
          <p:nvPr/>
        </p:nvGrpSpPr>
        <p:grpSpPr bwMode="auto">
          <a:xfrm>
            <a:off x="2349500" y="2971800"/>
            <a:ext cx="2781300" cy="723900"/>
            <a:chOff x="600" y="2124"/>
            <a:chExt cx="1752" cy="456"/>
          </a:xfrm>
          <a:solidFill>
            <a:schemeClr val="bg1">
              <a:lumMod val="75000"/>
            </a:schemeClr>
          </a:solidFill>
        </p:grpSpPr>
        <p:grpSp>
          <p:nvGrpSpPr>
            <p:cNvPr id="43029" name="Group 5">
              <a:extLst>
                <a:ext uri="{FF2B5EF4-FFF2-40B4-BE49-F238E27FC236}">
                  <a16:creationId xmlns:a16="http://schemas.microsoft.com/office/drawing/2014/main" id="{F13B7BC7-DB74-48CB-B356-2EEEE1FD54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0" y="2124"/>
              <a:ext cx="1752" cy="456"/>
              <a:chOff x="492" y="2124"/>
              <a:chExt cx="1752" cy="456"/>
            </a:xfrm>
            <a:grpFill/>
          </p:grpSpPr>
          <p:sp>
            <p:nvSpPr>
              <p:cNvPr id="43031" name="Rectangle 6">
                <a:extLst>
                  <a:ext uri="{FF2B5EF4-FFF2-40B4-BE49-F238E27FC236}">
                    <a16:creationId xmlns:a16="http://schemas.microsoft.com/office/drawing/2014/main" id="{B8E75512-3084-4A76-BC2F-08E405785C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" y="2144"/>
                <a:ext cx="1702" cy="41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CA" altLang="en-US"/>
              </a:p>
            </p:txBody>
          </p:sp>
          <p:sp>
            <p:nvSpPr>
              <p:cNvPr id="43032" name="AutoShape 7">
                <a:extLst>
                  <a:ext uri="{FF2B5EF4-FFF2-40B4-BE49-F238E27FC236}">
                    <a16:creationId xmlns:a16="http://schemas.microsoft.com/office/drawing/2014/main" id="{B2813468-47DC-4780-8D32-D18A8DF38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" y="2124"/>
                <a:ext cx="1752" cy="456"/>
              </a:xfrm>
              <a:prstGeom prst="roundRect">
                <a:avLst>
                  <a:gd name="adj" fmla="val 12495"/>
                </a:avLst>
              </a:prstGeom>
              <a:grpFill/>
              <a:ln w="38100" cmpd="dbl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CA" altLang="en-US"/>
              </a:p>
            </p:txBody>
          </p:sp>
        </p:grpSp>
        <p:sp>
          <p:nvSpPr>
            <p:cNvPr id="43030" name="Rectangle 8">
              <a:extLst>
                <a:ext uri="{FF2B5EF4-FFF2-40B4-BE49-F238E27FC236}">
                  <a16:creationId xmlns:a16="http://schemas.microsoft.com/office/drawing/2014/main" id="{72F4F9FF-1147-4284-9EDA-64BD1E405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209"/>
              <a:ext cx="1363" cy="28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CA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Price Variance</a:t>
              </a:r>
            </a:p>
          </p:txBody>
        </p:sp>
      </p:grpSp>
      <p:sp>
        <p:nvSpPr>
          <p:cNvPr id="47108" name="Line 9">
            <a:extLst>
              <a:ext uri="{FF2B5EF4-FFF2-40B4-BE49-F238E27FC236}">
                <a16:creationId xmlns:a16="http://schemas.microsoft.com/office/drawing/2014/main" id="{B7D14228-6FFF-4C6E-A32A-4F87427042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40150" y="2330450"/>
            <a:ext cx="1346200" cy="635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7109" name="AutoShape 10">
            <a:extLst>
              <a:ext uri="{FF2B5EF4-FFF2-40B4-BE49-F238E27FC236}">
                <a16:creationId xmlns:a16="http://schemas.microsoft.com/office/drawing/2014/main" id="{FE638B81-9F56-4EC5-AA8C-ADE2514A950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40150" y="3714751"/>
            <a:ext cx="0" cy="5826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10" name="Line 11">
            <a:extLst>
              <a:ext uri="{FF2B5EF4-FFF2-40B4-BE49-F238E27FC236}">
                <a16:creationId xmlns:a16="http://schemas.microsoft.com/office/drawing/2014/main" id="{FBAC6DC7-14EE-4CDF-B2A9-3BB4EBD0592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54850" y="2330450"/>
            <a:ext cx="1397000" cy="635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7111" name="Group 12">
            <a:extLst>
              <a:ext uri="{FF2B5EF4-FFF2-40B4-BE49-F238E27FC236}">
                <a16:creationId xmlns:a16="http://schemas.microsoft.com/office/drawing/2014/main" id="{3BB6BDB3-78FC-4D48-A71E-27CFECE4F672}"/>
              </a:ext>
            </a:extLst>
          </p:cNvPr>
          <p:cNvGrpSpPr>
            <a:grpSpLocks/>
          </p:cNvGrpSpPr>
          <p:nvPr/>
        </p:nvGrpSpPr>
        <p:grpSpPr bwMode="auto">
          <a:xfrm>
            <a:off x="7048502" y="2971800"/>
            <a:ext cx="2781301" cy="723900"/>
            <a:chOff x="3648" y="2124"/>
            <a:chExt cx="1752" cy="456"/>
          </a:xfrm>
        </p:grpSpPr>
        <p:grpSp>
          <p:nvGrpSpPr>
            <p:cNvPr id="47119" name="Group 13">
              <a:extLst>
                <a:ext uri="{FF2B5EF4-FFF2-40B4-BE49-F238E27FC236}">
                  <a16:creationId xmlns:a16="http://schemas.microsoft.com/office/drawing/2014/main" id="{9A966162-73AA-49B2-8981-6B471E735A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8" y="2124"/>
              <a:ext cx="1752" cy="456"/>
              <a:chOff x="3540" y="2124"/>
              <a:chExt cx="1752" cy="456"/>
            </a:xfrm>
          </p:grpSpPr>
          <p:sp>
            <p:nvSpPr>
              <p:cNvPr id="47121" name="Rectangle 14">
                <a:extLst>
                  <a:ext uri="{FF2B5EF4-FFF2-40B4-BE49-F238E27FC236}">
                    <a16:creationId xmlns:a16="http://schemas.microsoft.com/office/drawing/2014/main" id="{77EBE352-C686-41CE-B3CE-62B3548617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5" y="2144"/>
                <a:ext cx="1702" cy="416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CA" altLang="en-US"/>
              </a:p>
            </p:txBody>
          </p:sp>
          <p:sp>
            <p:nvSpPr>
              <p:cNvPr id="47122" name="AutoShape 15">
                <a:extLst>
                  <a:ext uri="{FF2B5EF4-FFF2-40B4-BE49-F238E27FC236}">
                    <a16:creationId xmlns:a16="http://schemas.microsoft.com/office/drawing/2014/main" id="{D0734446-33CA-427F-B448-202D45678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0" y="2124"/>
                <a:ext cx="1752" cy="456"/>
              </a:xfrm>
              <a:prstGeom prst="roundRect">
                <a:avLst>
                  <a:gd name="adj" fmla="val 1249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38100" cmpd="dbl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CA" altLang="en-US"/>
              </a:p>
            </p:txBody>
          </p:sp>
        </p:grpSp>
        <p:sp>
          <p:nvSpPr>
            <p:cNvPr id="43026" name="Rectangle 16">
              <a:extLst>
                <a:ext uri="{FF2B5EF4-FFF2-40B4-BE49-F238E27FC236}">
                  <a16:creationId xmlns:a16="http://schemas.microsoft.com/office/drawing/2014/main" id="{C667B464-BF85-4E69-A292-5E0D3A535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4" y="2209"/>
              <a:ext cx="1501" cy="28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CA" altLang="en-US" sz="2400" dirty="0">
                  <a:solidFill>
                    <a:schemeClr val="bg1"/>
                  </a:solidFill>
                  <a:latin typeface="+mn-lt"/>
                </a:rPr>
                <a:t>Quantity Variance</a:t>
              </a:r>
            </a:p>
          </p:txBody>
        </p:sp>
      </p:grpSp>
      <p:cxnSp>
        <p:nvCxnSpPr>
          <p:cNvPr id="47112" name="AutoShape 17">
            <a:extLst>
              <a:ext uri="{FF2B5EF4-FFF2-40B4-BE49-F238E27FC236}">
                <a16:creationId xmlns:a16="http://schemas.microsoft.com/office/drawing/2014/main" id="{7545147D-4A97-4ECE-AD49-A6042A94EC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439150" y="3714751"/>
            <a:ext cx="0" cy="5826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3017" name="Group 18">
            <a:extLst>
              <a:ext uri="{FF2B5EF4-FFF2-40B4-BE49-F238E27FC236}">
                <a16:creationId xmlns:a16="http://schemas.microsoft.com/office/drawing/2014/main" id="{8C69ED84-1431-4C4D-8ED5-2A58F079ABF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4305300"/>
            <a:ext cx="38608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19" name="Rectangle 22">
            <a:extLst>
              <a:ext uri="{FF2B5EF4-FFF2-40B4-BE49-F238E27FC236}">
                <a16:creationId xmlns:a16="http://schemas.microsoft.com/office/drawing/2014/main" id="{58780973-E50F-4FC7-BBBB-5380E3D1D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8838" y="4446588"/>
            <a:ext cx="3538727" cy="11977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2060"/>
            </a:solidFill>
          </a:ln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CA" altLang="en-US" sz="2400" dirty="0">
                <a:solidFill>
                  <a:schemeClr val="bg1"/>
                </a:solidFill>
                <a:latin typeface="+mn-lt"/>
              </a:rPr>
              <a:t>Materials quantity variance</a:t>
            </a:r>
          </a:p>
          <a:p>
            <a:pPr algn="ctr" eaLnBrk="1" hangingPunct="1">
              <a:defRPr/>
            </a:pPr>
            <a:r>
              <a:rPr lang="en-CA" altLang="en-US" sz="2400" dirty="0">
                <a:solidFill>
                  <a:schemeClr val="bg1"/>
                </a:solidFill>
                <a:latin typeface="+mn-lt"/>
              </a:rPr>
              <a:t>Labour efficiency variance</a:t>
            </a:r>
          </a:p>
          <a:p>
            <a:pPr algn="ctr" eaLnBrk="1" hangingPunct="1">
              <a:defRPr/>
            </a:pPr>
            <a:r>
              <a:rPr lang="en-CA" altLang="en-US" sz="2400" dirty="0">
                <a:solidFill>
                  <a:schemeClr val="bg1"/>
                </a:solidFill>
                <a:latin typeface="+mn-lt"/>
              </a:rPr>
              <a:t>VOH efficiency variance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63199AC-9B2E-EDAE-8BEB-B1F8A9CF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General Model for Variance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52CC68-F14D-3FFF-CC31-62388A553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ransition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>
            <a:extLst>
              <a:ext uri="{FF2B5EF4-FFF2-40B4-BE49-F238E27FC236}">
                <a16:creationId xmlns:a16="http://schemas.microsoft.com/office/drawing/2014/main" id="{D8179680-1524-4511-893B-8526C93DE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0500" y="3659189"/>
            <a:ext cx="2852738" cy="515937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Variance</a:t>
            </a:r>
          </a:p>
        </p:txBody>
      </p:sp>
      <p:sp>
        <p:nvSpPr>
          <p:cNvPr id="49154" name="Rectangle 4">
            <a:extLst>
              <a:ext uri="{FF2B5EF4-FFF2-40B4-BE49-F238E27FC236}">
                <a16:creationId xmlns:a16="http://schemas.microsoft.com/office/drawing/2014/main" id="{F4B4FB4E-EB2E-4A26-B90F-724FEE4DB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1" y="1843088"/>
            <a:ext cx="8759825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CA" altLang="en-US" sz="2400" b="1" dirty="0">
                <a:latin typeface="Rockwell" panose="02060603020205020403" pitchFamily="18" charset="0"/>
              </a:rPr>
              <a:t>  </a:t>
            </a:r>
            <a:r>
              <a:rPr lang="en-CA" altLang="en-US" sz="2400" b="1" dirty="0">
                <a:cs typeface="Arial" panose="020B0604020202020204" pitchFamily="34" charset="0"/>
              </a:rPr>
              <a:t>Actual Quantity       Actual Quantity	    Standard Quantity</a:t>
            </a:r>
            <a:br>
              <a:rPr lang="en-CA" altLang="en-US" sz="2400" b="1" dirty="0">
                <a:cs typeface="Arial" panose="020B0604020202020204" pitchFamily="34" charset="0"/>
              </a:rPr>
            </a:br>
            <a:r>
              <a:rPr lang="en-CA" altLang="en-US" sz="2400" b="1" dirty="0">
                <a:cs typeface="Arial" panose="020B0604020202020204" pitchFamily="34" charset="0"/>
              </a:rPr>
              <a:t>            ×                                      ×                                   × </a:t>
            </a:r>
            <a:br>
              <a:rPr lang="en-CA" altLang="en-US" sz="2400" b="1" dirty="0">
                <a:cs typeface="Arial" panose="020B0604020202020204" pitchFamily="34" charset="0"/>
              </a:rPr>
            </a:br>
            <a:r>
              <a:rPr lang="en-CA" altLang="en-US" sz="2400" b="1" dirty="0">
                <a:cs typeface="Arial" panose="020B0604020202020204" pitchFamily="34" charset="0"/>
              </a:rPr>
              <a:t>    Actual Price           Standard Price          Standard Price</a:t>
            </a:r>
          </a:p>
        </p:txBody>
      </p:sp>
      <p:sp>
        <p:nvSpPr>
          <p:cNvPr id="49155" name="Line 5">
            <a:extLst>
              <a:ext uri="{FF2B5EF4-FFF2-40B4-BE49-F238E27FC236}">
                <a16:creationId xmlns:a16="http://schemas.microsoft.com/office/drawing/2014/main" id="{A2B6D58E-00CD-465F-BFA3-A02C7AF7EA4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66913" y="2819400"/>
            <a:ext cx="21844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6" name="Line 6">
            <a:extLst>
              <a:ext uri="{FF2B5EF4-FFF2-40B4-BE49-F238E27FC236}">
                <a16:creationId xmlns:a16="http://schemas.microsoft.com/office/drawing/2014/main" id="{0F7FA9D0-BEE2-4F76-B015-43CAB801CF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9813" y="2819400"/>
            <a:ext cx="21844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7" name="Line 7">
            <a:extLst>
              <a:ext uri="{FF2B5EF4-FFF2-40B4-BE49-F238E27FC236}">
                <a16:creationId xmlns:a16="http://schemas.microsoft.com/office/drawing/2014/main" id="{84F77E7B-210A-46C2-8BCC-0764E3A231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732713" y="2819400"/>
            <a:ext cx="24130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8" name="Line 8">
            <a:extLst>
              <a:ext uri="{FF2B5EF4-FFF2-40B4-BE49-F238E27FC236}">
                <a16:creationId xmlns:a16="http://schemas.microsoft.com/office/drawing/2014/main" id="{942E2BAF-94F3-48E8-ABF4-C54385CFFE6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9113" y="2819400"/>
            <a:ext cx="0" cy="4699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9" name="Line 9">
            <a:extLst>
              <a:ext uri="{FF2B5EF4-FFF2-40B4-BE49-F238E27FC236}">
                <a16:creationId xmlns:a16="http://schemas.microsoft.com/office/drawing/2014/main" id="{576CE799-16A8-44A6-8D8F-4AB03D9F58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94313" y="2806700"/>
            <a:ext cx="0" cy="482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0" name="Line 10">
            <a:extLst>
              <a:ext uri="{FF2B5EF4-FFF2-40B4-BE49-F238E27FC236}">
                <a16:creationId xmlns:a16="http://schemas.microsoft.com/office/drawing/2014/main" id="{4742FE6D-0617-4318-BCEA-B0490BCA0A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9713" y="2819400"/>
            <a:ext cx="0" cy="4699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1" name="Line 11">
            <a:extLst>
              <a:ext uri="{FF2B5EF4-FFF2-40B4-BE49-F238E27FC236}">
                <a16:creationId xmlns:a16="http://schemas.microsoft.com/office/drawing/2014/main" id="{774CE5FA-34B0-4562-BBB0-DCEA10DF65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39213" y="2806700"/>
            <a:ext cx="0" cy="482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2" name="Line 12">
            <a:extLst>
              <a:ext uri="{FF2B5EF4-FFF2-40B4-BE49-F238E27FC236}">
                <a16:creationId xmlns:a16="http://schemas.microsoft.com/office/drawing/2014/main" id="{78735A24-ED56-49D3-B3FB-81D9B7037973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7325" y="3302000"/>
            <a:ext cx="0" cy="355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3" name="Line 13">
            <a:extLst>
              <a:ext uri="{FF2B5EF4-FFF2-40B4-BE49-F238E27FC236}">
                <a16:creationId xmlns:a16="http://schemas.microsoft.com/office/drawing/2014/main" id="{2FB59DEF-8F6D-475B-869D-22ADC295CF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9725" y="3302000"/>
            <a:ext cx="0" cy="355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9164" name="AutoShape 14">
            <a:extLst>
              <a:ext uri="{FF2B5EF4-FFF2-40B4-BE49-F238E27FC236}">
                <a16:creationId xmlns:a16="http://schemas.microsoft.com/office/drawing/2014/main" id="{7E4B4EA3-19DC-4733-BB1C-32DA692DD7EE}"/>
              </a:ext>
            </a:extLst>
          </p:cNvPr>
          <p:cNvCxnSpPr>
            <a:cxnSpLocks noChangeShapeType="1"/>
            <a:stCxn id="49158" idx="1"/>
            <a:endCxn id="49159" idx="0"/>
          </p:cNvCxnSpPr>
          <p:nvPr/>
        </p:nvCxnSpPr>
        <p:spPr bwMode="auto">
          <a:xfrm>
            <a:off x="3059113" y="3303588"/>
            <a:ext cx="2235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65" name="AutoShape 15">
            <a:extLst>
              <a:ext uri="{FF2B5EF4-FFF2-40B4-BE49-F238E27FC236}">
                <a16:creationId xmlns:a16="http://schemas.microsoft.com/office/drawing/2014/main" id="{F0339F3A-4DBC-4AAC-BEF1-F4040A60E171}"/>
              </a:ext>
            </a:extLst>
          </p:cNvPr>
          <p:cNvCxnSpPr>
            <a:cxnSpLocks noChangeShapeType="1"/>
            <a:stCxn id="49160" idx="1"/>
            <a:endCxn id="49161" idx="0"/>
          </p:cNvCxnSpPr>
          <p:nvPr/>
        </p:nvCxnSpPr>
        <p:spPr bwMode="auto">
          <a:xfrm>
            <a:off x="6589713" y="3303588"/>
            <a:ext cx="23495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166" name="Line 18">
            <a:extLst>
              <a:ext uri="{FF2B5EF4-FFF2-40B4-BE49-F238E27FC236}">
                <a16:creationId xmlns:a16="http://schemas.microsoft.com/office/drawing/2014/main" id="{6531108D-A543-4610-9C0B-36F1CFED90E4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1400" y="4127500"/>
            <a:ext cx="0" cy="4699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7" name="Line 19">
            <a:extLst>
              <a:ext uri="{FF2B5EF4-FFF2-40B4-BE49-F238E27FC236}">
                <a16:creationId xmlns:a16="http://schemas.microsoft.com/office/drawing/2014/main" id="{8E548E03-8803-4DE5-AB86-39BB7EAECD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86600" y="4114800"/>
            <a:ext cx="0" cy="482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8" name="Line 20">
            <a:extLst>
              <a:ext uri="{FF2B5EF4-FFF2-40B4-BE49-F238E27FC236}">
                <a16:creationId xmlns:a16="http://schemas.microsoft.com/office/drawing/2014/main" id="{52F75978-DB65-4782-B1AC-0657F0DB01C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2013" y="4610100"/>
            <a:ext cx="0" cy="355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9169" name="AutoShape 21">
            <a:extLst>
              <a:ext uri="{FF2B5EF4-FFF2-40B4-BE49-F238E27FC236}">
                <a16:creationId xmlns:a16="http://schemas.microsoft.com/office/drawing/2014/main" id="{8E875BCD-6C78-413C-AEA2-6D46A412F1DF}"/>
              </a:ext>
            </a:extLst>
          </p:cNvPr>
          <p:cNvCxnSpPr>
            <a:cxnSpLocks noChangeShapeType="1"/>
            <a:stCxn id="49166" idx="1"/>
            <a:endCxn id="49167" idx="0"/>
          </p:cNvCxnSpPr>
          <p:nvPr/>
        </p:nvCxnSpPr>
        <p:spPr bwMode="auto">
          <a:xfrm>
            <a:off x="4851400" y="4611688"/>
            <a:ext cx="2235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075" name="Rectangle 22">
            <a:extLst>
              <a:ext uri="{FF2B5EF4-FFF2-40B4-BE49-F238E27FC236}">
                <a16:creationId xmlns:a16="http://schemas.microsoft.com/office/drawing/2014/main" id="{7A962F36-4816-4F6C-8A82-06EE83285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2469" y="4908572"/>
            <a:ext cx="5703886" cy="520655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Total Flexible Budget Variance</a:t>
            </a: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3AEDE78B-D8B5-4B10-A200-B1B64CDB9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659188"/>
            <a:ext cx="3335338" cy="520700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 Variance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8B12C86-D792-DDCA-FD44-D426D84884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General Model for Variance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3B2CC6-E6F9-489B-7382-BD603317B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ransition>
    <p:pull dir="r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3904" y="1361313"/>
            <a:ext cx="10318750" cy="348297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1275"/>
              </a:spcBef>
              <a:buSzPct val="79166"/>
              <a:buFont typeface="Arial MT"/>
              <a:buAutoNum type="arabicPeriod"/>
              <a:tabLst>
                <a:tab pos="527685" algn="l"/>
                <a:tab pos="528320" algn="l"/>
              </a:tabLst>
            </a:pPr>
            <a:r>
              <a:rPr sz="2400" spc="-5" dirty="0">
                <a:latin typeface="Arial MT"/>
                <a:cs typeface="Arial MT"/>
              </a:rPr>
              <a:t>Describe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standard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costs.</a:t>
            </a:r>
            <a:endParaRPr sz="2400">
              <a:latin typeface="Arial MT"/>
              <a:cs typeface="Arial MT"/>
            </a:endParaRPr>
          </a:p>
          <a:p>
            <a:pPr marL="527685" indent="-515620">
              <a:lnSpc>
                <a:spcPct val="100000"/>
              </a:lnSpc>
              <a:spcBef>
                <a:spcPts val="1175"/>
              </a:spcBef>
              <a:buSzPct val="79166"/>
              <a:buAutoNum type="arabicPeriod"/>
              <a:tabLst>
                <a:tab pos="527685" algn="l"/>
                <a:tab pos="528320" algn="l"/>
              </a:tabLst>
            </a:pPr>
            <a:r>
              <a:rPr sz="2400" spc="-5" dirty="0">
                <a:latin typeface="Arial MT"/>
                <a:cs typeface="Arial MT"/>
              </a:rPr>
              <a:t>Compute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direct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materials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price</a:t>
            </a:r>
            <a:r>
              <a:rPr sz="2400" spc="1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and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quantity</a:t>
            </a:r>
            <a:r>
              <a:rPr sz="2400" spc="3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variances.</a:t>
            </a:r>
            <a:endParaRPr sz="2400">
              <a:latin typeface="Arial MT"/>
              <a:cs typeface="Arial MT"/>
            </a:endParaRPr>
          </a:p>
          <a:p>
            <a:pPr marL="527685" indent="-515620">
              <a:lnSpc>
                <a:spcPct val="100000"/>
              </a:lnSpc>
              <a:spcBef>
                <a:spcPts val="1180"/>
              </a:spcBef>
              <a:buSzPct val="79166"/>
              <a:buAutoNum type="arabicPeriod"/>
              <a:tabLst>
                <a:tab pos="527685" algn="l"/>
                <a:tab pos="528320" algn="l"/>
              </a:tabLst>
            </a:pPr>
            <a:r>
              <a:rPr sz="2400" spc="-5" dirty="0">
                <a:latin typeface="Arial MT"/>
                <a:cs typeface="Arial MT"/>
              </a:rPr>
              <a:t>Compute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direct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labor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rate</a:t>
            </a:r>
            <a:r>
              <a:rPr sz="2400" spc="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and</a:t>
            </a:r>
            <a:r>
              <a:rPr sz="2400" spc="1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252525"/>
                </a:solidFill>
                <a:latin typeface="Arial MT"/>
                <a:cs typeface="Arial MT"/>
              </a:rPr>
              <a:t>efficiency</a:t>
            </a:r>
            <a:r>
              <a:rPr sz="2400" spc="1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variances.</a:t>
            </a:r>
            <a:endParaRPr sz="2400">
              <a:latin typeface="Arial MT"/>
              <a:cs typeface="Arial MT"/>
            </a:endParaRPr>
          </a:p>
          <a:p>
            <a:pPr marL="527685" marR="752475" indent="-515620">
              <a:lnSpc>
                <a:spcPct val="100000"/>
              </a:lnSpc>
              <a:spcBef>
                <a:spcPts val="1175"/>
              </a:spcBef>
              <a:buSzPct val="79166"/>
              <a:buAutoNum type="arabicPeriod"/>
              <a:tabLst>
                <a:tab pos="527685" algn="l"/>
                <a:tab pos="528320" algn="l"/>
              </a:tabLst>
            </a:pPr>
            <a:r>
              <a:rPr sz="2400" spc="-5" dirty="0">
                <a:latin typeface="Arial MT"/>
                <a:cs typeface="Arial MT"/>
              </a:rPr>
              <a:t>Compute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variable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manufacturing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overhead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spending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efficiency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variances.</a:t>
            </a:r>
            <a:endParaRPr sz="2400">
              <a:latin typeface="Arial MT"/>
              <a:cs typeface="Arial MT"/>
            </a:endParaRPr>
          </a:p>
          <a:p>
            <a:pPr marL="527685" indent="-515620">
              <a:lnSpc>
                <a:spcPct val="100000"/>
              </a:lnSpc>
              <a:spcBef>
                <a:spcPts val="1180"/>
              </a:spcBef>
              <a:buSzPct val="79166"/>
              <a:buAutoNum type="arabicPeriod"/>
              <a:tabLst>
                <a:tab pos="527685" algn="l"/>
                <a:tab pos="528320" algn="l"/>
              </a:tabLst>
            </a:pP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Compute</a:t>
            </a:r>
            <a:r>
              <a:rPr sz="2400" spc="3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and</a:t>
            </a:r>
            <a:r>
              <a:rPr sz="2400" spc="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interpret</a:t>
            </a:r>
            <a:r>
              <a:rPr sz="2400" spc="2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the</a:t>
            </a:r>
            <a:r>
              <a:rPr sz="2400" spc="1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252525"/>
                </a:solidFill>
                <a:latin typeface="Arial MT"/>
                <a:cs typeface="Arial MT"/>
              </a:rPr>
              <a:t>fixed</a:t>
            </a:r>
            <a:r>
              <a:rPr sz="2400" spc="3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overhead</a:t>
            </a:r>
            <a:r>
              <a:rPr sz="2400" spc="3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budget</a:t>
            </a:r>
            <a:r>
              <a:rPr sz="2400" spc="3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and</a:t>
            </a:r>
            <a:r>
              <a:rPr sz="2400" spc="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volume</a:t>
            </a:r>
            <a:r>
              <a:rPr sz="2400" spc="2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variances.</a:t>
            </a:r>
            <a:endParaRPr sz="2400">
              <a:latin typeface="Arial MT"/>
              <a:cs typeface="Arial MT"/>
            </a:endParaRPr>
          </a:p>
          <a:p>
            <a:pPr marL="527685" indent="-515620">
              <a:lnSpc>
                <a:spcPct val="100000"/>
              </a:lnSpc>
              <a:spcBef>
                <a:spcPts val="1175"/>
              </a:spcBef>
              <a:buSzPct val="79166"/>
              <a:buAutoNum type="arabicPeriod"/>
              <a:tabLst>
                <a:tab pos="527685" algn="l"/>
                <a:tab pos="528320" algn="l"/>
              </a:tabLst>
            </a:pPr>
            <a:r>
              <a:rPr sz="2400" spc="-5" dirty="0">
                <a:latin typeface="Arial MT"/>
                <a:cs typeface="Arial MT"/>
              </a:rPr>
              <a:t>Prepare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variance </a:t>
            </a:r>
            <a:r>
              <a:rPr sz="2400" dirty="0">
                <a:latin typeface="Arial MT"/>
                <a:cs typeface="Arial MT"/>
              </a:rPr>
              <a:t>reports.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219C972-9A69-38C6-C8F9-5EEC6D7CD9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Learning</a:t>
            </a:r>
            <a:r>
              <a:rPr lang="en-US" spc="-35" dirty="0"/>
              <a:t> </a:t>
            </a:r>
            <a:r>
              <a:rPr lang="en-US" dirty="0"/>
              <a:t>Objectives</a:t>
            </a:r>
            <a:r>
              <a:rPr lang="en-US" spc="-60" dirty="0"/>
              <a:t> </a:t>
            </a:r>
            <a:r>
              <a:rPr lang="en-US" dirty="0"/>
              <a:t> </a:t>
            </a:r>
            <a:endParaRPr lang="en-CA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>
            <a:extLst>
              <a:ext uri="{FF2B5EF4-FFF2-40B4-BE49-F238E27FC236}">
                <a16:creationId xmlns:a16="http://schemas.microsoft.com/office/drawing/2014/main" id="{374B74B8-FDEF-44F9-8C86-7F2105F7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0500" y="4344989"/>
            <a:ext cx="2852738" cy="515937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Price Variance</a:t>
            </a:r>
          </a:p>
        </p:txBody>
      </p:sp>
      <p:sp>
        <p:nvSpPr>
          <p:cNvPr id="47106" name="Rectangle 3">
            <a:extLst>
              <a:ext uri="{FF2B5EF4-FFF2-40B4-BE49-F238E27FC236}">
                <a16:creationId xmlns:a16="http://schemas.microsoft.com/office/drawing/2014/main" id="{20A58FEB-08DF-4D4D-B4A3-1924220DD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344988"/>
            <a:ext cx="3335338" cy="520700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Quantity Variance</a:t>
            </a:r>
          </a:p>
        </p:txBody>
      </p:sp>
      <p:sp>
        <p:nvSpPr>
          <p:cNvPr id="51203" name="Rectangle 4">
            <a:extLst>
              <a:ext uri="{FF2B5EF4-FFF2-40B4-BE49-F238E27FC236}">
                <a16:creationId xmlns:a16="http://schemas.microsoft.com/office/drawing/2014/main" id="{D64477C0-6D80-42DE-BB6B-3E19107E2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1" y="2592388"/>
            <a:ext cx="8759825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CA" altLang="en-US" sz="2400" b="1" dirty="0">
                <a:latin typeface="Rockwell" panose="02060603020205020403" pitchFamily="18" charset="0"/>
              </a:rPr>
              <a:t>  </a:t>
            </a:r>
            <a:r>
              <a:rPr lang="en-CA" altLang="en-US" sz="2400" b="1" dirty="0">
                <a:solidFill>
                  <a:srgbClr val="ED037C"/>
                </a:solidFill>
                <a:cs typeface="Arial" panose="020B0604020202020204" pitchFamily="34" charset="0"/>
              </a:rPr>
              <a:t>Actual Quantity       Actual Quantity</a:t>
            </a:r>
            <a:r>
              <a:rPr lang="en-CA" altLang="en-US" sz="2400" b="1" dirty="0">
                <a:cs typeface="Arial" panose="020B0604020202020204" pitchFamily="34" charset="0"/>
              </a:rPr>
              <a:t>	    Standard Quantity</a:t>
            </a:r>
            <a:br>
              <a:rPr lang="en-CA" altLang="en-US" sz="2400" b="1" dirty="0">
                <a:cs typeface="Arial" panose="020B0604020202020204" pitchFamily="34" charset="0"/>
              </a:rPr>
            </a:br>
            <a:r>
              <a:rPr lang="en-CA" altLang="en-US" sz="2400" b="1" dirty="0">
                <a:cs typeface="Arial" panose="020B0604020202020204" pitchFamily="34" charset="0"/>
              </a:rPr>
              <a:t>            ×                                 ×                                   × </a:t>
            </a:r>
            <a:br>
              <a:rPr lang="en-CA" altLang="en-US" sz="2400" b="1" dirty="0">
                <a:cs typeface="Arial" panose="020B0604020202020204" pitchFamily="34" charset="0"/>
              </a:rPr>
            </a:br>
            <a:r>
              <a:rPr lang="en-CA" altLang="en-US" sz="2400" b="1" dirty="0">
                <a:cs typeface="Arial" panose="020B0604020202020204" pitchFamily="34" charset="0"/>
              </a:rPr>
              <a:t>    Actual Price           Standard Price          Standard Price</a:t>
            </a:r>
          </a:p>
        </p:txBody>
      </p:sp>
      <p:sp>
        <p:nvSpPr>
          <p:cNvPr id="51204" name="Line 5">
            <a:extLst>
              <a:ext uri="{FF2B5EF4-FFF2-40B4-BE49-F238E27FC236}">
                <a16:creationId xmlns:a16="http://schemas.microsoft.com/office/drawing/2014/main" id="{3149C1AB-84D1-4664-BC06-5A1CB4162DF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66913" y="3505200"/>
            <a:ext cx="21844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5" name="Line 6">
            <a:extLst>
              <a:ext uri="{FF2B5EF4-FFF2-40B4-BE49-F238E27FC236}">
                <a16:creationId xmlns:a16="http://schemas.microsoft.com/office/drawing/2014/main" id="{A58532A8-287E-49FF-A148-A4B5A52E92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9813" y="3505200"/>
            <a:ext cx="21844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6" name="Line 7">
            <a:extLst>
              <a:ext uri="{FF2B5EF4-FFF2-40B4-BE49-F238E27FC236}">
                <a16:creationId xmlns:a16="http://schemas.microsoft.com/office/drawing/2014/main" id="{06F3C6B3-10FF-42FB-A7E9-EC84F0764FA0}"/>
              </a:ext>
            </a:extLst>
          </p:cNvPr>
          <p:cNvSpPr>
            <a:spLocks noChangeShapeType="1"/>
          </p:cNvSpPr>
          <p:nvPr/>
        </p:nvSpPr>
        <p:spPr bwMode="auto">
          <a:xfrm>
            <a:off x="7732713" y="3505200"/>
            <a:ext cx="24130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7" name="Line 8">
            <a:extLst>
              <a:ext uri="{FF2B5EF4-FFF2-40B4-BE49-F238E27FC236}">
                <a16:creationId xmlns:a16="http://schemas.microsoft.com/office/drawing/2014/main" id="{D867F9DD-48ED-4FF4-B422-40E880C664F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9113" y="3505200"/>
            <a:ext cx="0" cy="4699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8" name="Line 9">
            <a:extLst>
              <a:ext uri="{FF2B5EF4-FFF2-40B4-BE49-F238E27FC236}">
                <a16:creationId xmlns:a16="http://schemas.microsoft.com/office/drawing/2014/main" id="{51FAF87C-8576-4335-B2F4-334593F15E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94313" y="3492500"/>
            <a:ext cx="0" cy="482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9" name="Line 10">
            <a:extLst>
              <a:ext uri="{FF2B5EF4-FFF2-40B4-BE49-F238E27FC236}">
                <a16:creationId xmlns:a16="http://schemas.microsoft.com/office/drawing/2014/main" id="{1A276D2A-3F8C-4195-B65E-D7513A1AC72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9713" y="3505200"/>
            <a:ext cx="0" cy="4699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0" name="Line 11">
            <a:extLst>
              <a:ext uri="{FF2B5EF4-FFF2-40B4-BE49-F238E27FC236}">
                <a16:creationId xmlns:a16="http://schemas.microsoft.com/office/drawing/2014/main" id="{60F34BFB-AB18-44DB-8BA2-3758D1CE1C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39213" y="3492500"/>
            <a:ext cx="0" cy="482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1" name="Line 12">
            <a:extLst>
              <a:ext uri="{FF2B5EF4-FFF2-40B4-BE49-F238E27FC236}">
                <a16:creationId xmlns:a16="http://schemas.microsoft.com/office/drawing/2014/main" id="{AC9E052B-9981-488D-BF4E-5A2987C7ADED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7325" y="3987800"/>
            <a:ext cx="0" cy="355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2" name="Line 13">
            <a:extLst>
              <a:ext uri="{FF2B5EF4-FFF2-40B4-BE49-F238E27FC236}">
                <a16:creationId xmlns:a16="http://schemas.microsoft.com/office/drawing/2014/main" id="{A5236A83-E739-43A5-9D2E-322AC2DDF5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9725" y="3987800"/>
            <a:ext cx="0" cy="355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51213" name="AutoShape 14">
            <a:extLst>
              <a:ext uri="{FF2B5EF4-FFF2-40B4-BE49-F238E27FC236}">
                <a16:creationId xmlns:a16="http://schemas.microsoft.com/office/drawing/2014/main" id="{6007C21D-89DA-4D0C-BB1D-11AE51FBB113}"/>
              </a:ext>
            </a:extLst>
          </p:cNvPr>
          <p:cNvCxnSpPr>
            <a:cxnSpLocks noChangeShapeType="1"/>
            <a:stCxn id="51207" idx="1"/>
            <a:endCxn id="51208" idx="0"/>
          </p:cNvCxnSpPr>
          <p:nvPr/>
        </p:nvCxnSpPr>
        <p:spPr bwMode="auto">
          <a:xfrm>
            <a:off x="3059113" y="3989388"/>
            <a:ext cx="2235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14" name="AutoShape 15">
            <a:extLst>
              <a:ext uri="{FF2B5EF4-FFF2-40B4-BE49-F238E27FC236}">
                <a16:creationId xmlns:a16="http://schemas.microsoft.com/office/drawing/2014/main" id="{09EFEBF5-E05A-4456-B5EE-6955D421E7EA}"/>
              </a:ext>
            </a:extLst>
          </p:cNvPr>
          <p:cNvCxnSpPr>
            <a:cxnSpLocks noChangeShapeType="1"/>
            <a:stCxn id="51209" idx="1"/>
            <a:endCxn id="51210" idx="0"/>
          </p:cNvCxnSpPr>
          <p:nvPr/>
        </p:nvCxnSpPr>
        <p:spPr bwMode="auto">
          <a:xfrm>
            <a:off x="6589713" y="3989388"/>
            <a:ext cx="23495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15" name="Line 18">
            <a:extLst>
              <a:ext uri="{FF2B5EF4-FFF2-40B4-BE49-F238E27FC236}">
                <a16:creationId xmlns:a16="http://schemas.microsoft.com/office/drawing/2014/main" id="{94562928-D393-4BD5-8269-BA59618446C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1400" y="4813300"/>
            <a:ext cx="0" cy="4699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6" name="Line 19">
            <a:extLst>
              <a:ext uri="{FF2B5EF4-FFF2-40B4-BE49-F238E27FC236}">
                <a16:creationId xmlns:a16="http://schemas.microsoft.com/office/drawing/2014/main" id="{2F84C4EA-2595-4D59-A7ED-51FC093499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86600" y="4800600"/>
            <a:ext cx="0" cy="482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7" name="Line 20">
            <a:extLst>
              <a:ext uri="{FF2B5EF4-FFF2-40B4-BE49-F238E27FC236}">
                <a16:creationId xmlns:a16="http://schemas.microsoft.com/office/drawing/2014/main" id="{9F4677A0-0ED3-4135-8670-91FC2494641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2013" y="5295900"/>
            <a:ext cx="0" cy="355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51218" name="AutoShape 21">
            <a:extLst>
              <a:ext uri="{FF2B5EF4-FFF2-40B4-BE49-F238E27FC236}">
                <a16:creationId xmlns:a16="http://schemas.microsoft.com/office/drawing/2014/main" id="{E0A54E72-7879-46CB-BC77-B35BB237C493}"/>
              </a:ext>
            </a:extLst>
          </p:cNvPr>
          <p:cNvCxnSpPr>
            <a:cxnSpLocks noChangeShapeType="1"/>
            <a:stCxn id="51215" idx="1"/>
            <a:endCxn id="51216" idx="0"/>
          </p:cNvCxnSpPr>
          <p:nvPr/>
        </p:nvCxnSpPr>
        <p:spPr bwMode="auto">
          <a:xfrm>
            <a:off x="4851400" y="5297488"/>
            <a:ext cx="2235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23" name="Rectangle 22">
            <a:extLst>
              <a:ext uri="{FF2B5EF4-FFF2-40B4-BE49-F238E27FC236}">
                <a16:creationId xmlns:a16="http://schemas.microsoft.com/office/drawing/2014/main" id="{74D24143-BFC8-4078-A747-B08F71B8E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3" y="5580064"/>
            <a:ext cx="5867396" cy="520655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Total Flexible Budget Variance</a:t>
            </a:r>
          </a:p>
        </p:txBody>
      </p:sp>
      <p:sp>
        <p:nvSpPr>
          <p:cNvPr id="47124" name="Rectangle 21">
            <a:extLst>
              <a:ext uri="{FF2B5EF4-FFF2-40B4-BE49-F238E27FC236}">
                <a16:creationId xmlns:a16="http://schemas.microsoft.com/office/drawing/2014/main" id="{068B6C1F-4F03-4FD4-A5DF-1692E3317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1" y="908698"/>
            <a:ext cx="8839200" cy="736099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1C3163"/>
            </a:solidFill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100" b="1" dirty="0">
                <a:solidFill>
                  <a:srgbClr val="ED03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quantity </a:t>
            </a:r>
            <a:r>
              <a:rPr lang="en-CA" alt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is the amount of direct material, direct labour, and variable manufacturing overhead actually acquired.</a:t>
            </a:r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49D1EAF3-2E78-4C05-BA73-B2B76EA08612}"/>
              </a:ext>
            </a:extLst>
          </p:cNvPr>
          <p:cNvSpPr/>
          <p:nvPr/>
        </p:nvSpPr>
        <p:spPr>
          <a:xfrm>
            <a:off x="5761038" y="1927372"/>
            <a:ext cx="152400" cy="511175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Rockwell" pitchFamily="18" charset="0"/>
            </a:endParaRP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37373C17-0492-4D91-BB7A-3C8941B05F44}"/>
              </a:ext>
            </a:extLst>
          </p:cNvPr>
          <p:cNvSpPr/>
          <p:nvPr/>
        </p:nvSpPr>
        <p:spPr>
          <a:xfrm>
            <a:off x="2906713" y="1839019"/>
            <a:ext cx="152400" cy="511175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Rockwell" pitchFamily="18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FDC7C81-406C-4635-BB5F-D6A117769A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General Model for Variance - 4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7A6AD2-360B-6EBF-AF00-A23B25A21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ransition>
    <p:pull dir="r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>
            <a:extLst>
              <a:ext uri="{FF2B5EF4-FFF2-40B4-BE49-F238E27FC236}">
                <a16:creationId xmlns:a16="http://schemas.microsoft.com/office/drawing/2014/main" id="{CD3BC27F-F3BA-4127-A53B-F220C982B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0500" y="4344989"/>
            <a:ext cx="2852738" cy="515937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Variance</a:t>
            </a:r>
          </a:p>
        </p:txBody>
      </p:sp>
      <p:sp>
        <p:nvSpPr>
          <p:cNvPr id="53250" name="Rectangle 4">
            <a:extLst>
              <a:ext uri="{FF2B5EF4-FFF2-40B4-BE49-F238E27FC236}">
                <a16:creationId xmlns:a16="http://schemas.microsoft.com/office/drawing/2014/main" id="{2DBE926C-4A3F-4E71-83B9-A142D6951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1" y="2592388"/>
            <a:ext cx="8759825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CA" altLang="en-US" sz="2400" b="1" dirty="0">
                <a:latin typeface="Rockwell" panose="02060603020205020403" pitchFamily="18" charset="0"/>
              </a:rPr>
              <a:t>  </a:t>
            </a:r>
            <a:r>
              <a:rPr lang="en-CA" altLang="en-US" sz="2400" b="1" dirty="0">
                <a:cs typeface="Arial" panose="020B0604020202020204" pitchFamily="34" charset="0"/>
              </a:rPr>
              <a:t>Actual Quantity       Actual Quantity	    </a:t>
            </a:r>
            <a:r>
              <a:rPr lang="en-CA" altLang="en-US" sz="2400" b="1" dirty="0">
                <a:solidFill>
                  <a:srgbClr val="0070C0"/>
                </a:solidFill>
                <a:cs typeface="Arial" panose="020B0604020202020204" pitchFamily="34" charset="0"/>
              </a:rPr>
              <a:t>Standard Quantity</a:t>
            </a:r>
            <a:br>
              <a:rPr lang="en-CA" altLang="en-US" sz="2400" b="1" dirty="0">
                <a:cs typeface="Arial" panose="020B0604020202020204" pitchFamily="34" charset="0"/>
              </a:rPr>
            </a:br>
            <a:r>
              <a:rPr lang="en-CA" altLang="en-US" sz="2400" b="1" dirty="0">
                <a:cs typeface="Arial" panose="020B0604020202020204" pitchFamily="34" charset="0"/>
              </a:rPr>
              <a:t>            ×                                 ×                                   × </a:t>
            </a:r>
            <a:br>
              <a:rPr lang="en-CA" altLang="en-US" sz="2400" b="1" dirty="0">
                <a:cs typeface="Arial" panose="020B0604020202020204" pitchFamily="34" charset="0"/>
              </a:rPr>
            </a:br>
            <a:r>
              <a:rPr lang="en-CA" altLang="en-US" sz="2400" b="1" dirty="0">
                <a:cs typeface="Arial" panose="020B0604020202020204" pitchFamily="34" charset="0"/>
              </a:rPr>
              <a:t>    Actual Price           Standard Price          Standard Price</a:t>
            </a:r>
          </a:p>
        </p:txBody>
      </p:sp>
      <p:sp>
        <p:nvSpPr>
          <p:cNvPr id="53251" name="Line 5">
            <a:extLst>
              <a:ext uri="{FF2B5EF4-FFF2-40B4-BE49-F238E27FC236}">
                <a16:creationId xmlns:a16="http://schemas.microsoft.com/office/drawing/2014/main" id="{5AD89BD6-B46A-4612-8260-F97F2024865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66913" y="3505200"/>
            <a:ext cx="21844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2" name="Line 6">
            <a:extLst>
              <a:ext uri="{FF2B5EF4-FFF2-40B4-BE49-F238E27FC236}">
                <a16:creationId xmlns:a16="http://schemas.microsoft.com/office/drawing/2014/main" id="{CFD120DE-FBA2-4574-A5B4-D0D63C2BE1B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9813" y="3505200"/>
            <a:ext cx="21844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3" name="Line 7">
            <a:extLst>
              <a:ext uri="{FF2B5EF4-FFF2-40B4-BE49-F238E27FC236}">
                <a16:creationId xmlns:a16="http://schemas.microsoft.com/office/drawing/2014/main" id="{E44E0C03-DE22-447A-8B1A-A7CB06EA1BC8}"/>
              </a:ext>
            </a:extLst>
          </p:cNvPr>
          <p:cNvSpPr>
            <a:spLocks noChangeShapeType="1"/>
          </p:cNvSpPr>
          <p:nvPr/>
        </p:nvSpPr>
        <p:spPr bwMode="auto">
          <a:xfrm>
            <a:off x="7732713" y="3505200"/>
            <a:ext cx="24130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4" name="Line 8">
            <a:extLst>
              <a:ext uri="{FF2B5EF4-FFF2-40B4-BE49-F238E27FC236}">
                <a16:creationId xmlns:a16="http://schemas.microsoft.com/office/drawing/2014/main" id="{15EFEFA9-5B90-4F1A-816B-71743A4EFAE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9113" y="3505200"/>
            <a:ext cx="0" cy="4699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5" name="Line 9">
            <a:extLst>
              <a:ext uri="{FF2B5EF4-FFF2-40B4-BE49-F238E27FC236}">
                <a16:creationId xmlns:a16="http://schemas.microsoft.com/office/drawing/2014/main" id="{669C28CF-4227-4703-AE43-8880656AAF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94313" y="3492500"/>
            <a:ext cx="0" cy="482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6" name="Line 10">
            <a:extLst>
              <a:ext uri="{FF2B5EF4-FFF2-40B4-BE49-F238E27FC236}">
                <a16:creationId xmlns:a16="http://schemas.microsoft.com/office/drawing/2014/main" id="{0FDB2D14-A2A9-41BE-92D5-D432A3BB5B7D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9713" y="3505200"/>
            <a:ext cx="0" cy="4699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7" name="Line 11">
            <a:extLst>
              <a:ext uri="{FF2B5EF4-FFF2-40B4-BE49-F238E27FC236}">
                <a16:creationId xmlns:a16="http://schemas.microsoft.com/office/drawing/2014/main" id="{54549FCC-08F2-4897-BC27-54B0FF08E5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39213" y="3492500"/>
            <a:ext cx="0" cy="482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8" name="Line 12">
            <a:extLst>
              <a:ext uri="{FF2B5EF4-FFF2-40B4-BE49-F238E27FC236}">
                <a16:creationId xmlns:a16="http://schemas.microsoft.com/office/drawing/2014/main" id="{688DF919-48FE-4DCF-9BE3-3C5D69074DC5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7325" y="3987800"/>
            <a:ext cx="0" cy="355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9" name="Line 13">
            <a:extLst>
              <a:ext uri="{FF2B5EF4-FFF2-40B4-BE49-F238E27FC236}">
                <a16:creationId xmlns:a16="http://schemas.microsoft.com/office/drawing/2014/main" id="{98D76469-8545-482F-A8C1-869DE6AEB1D7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9725" y="3987800"/>
            <a:ext cx="0" cy="355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53260" name="AutoShape 14">
            <a:extLst>
              <a:ext uri="{FF2B5EF4-FFF2-40B4-BE49-F238E27FC236}">
                <a16:creationId xmlns:a16="http://schemas.microsoft.com/office/drawing/2014/main" id="{8836F5F3-C28C-4D5A-9CF3-6C9CB4E4AF95}"/>
              </a:ext>
            </a:extLst>
          </p:cNvPr>
          <p:cNvCxnSpPr>
            <a:cxnSpLocks noChangeShapeType="1"/>
            <a:stCxn id="53254" idx="1"/>
            <a:endCxn id="53255" idx="0"/>
          </p:cNvCxnSpPr>
          <p:nvPr/>
        </p:nvCxnSpPr>
        <p:spPr bwMode="auto">
          <a:xfrm>
            <a:off x="3059113" y="3989388"/>
            <a:ext cx="2235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61" name="AutoShape 15">
            <a:extLst>
              <a:ext uri="{FF2B5EF4-FFF2-40B4-BE49-F238E27FC236}">
                <a16:creationId xmlns:a16="http://schemas.microsoft.com/office/drawing/2014/main" id="{81F4902E-9606-42DD-90D2-72501DC160B8}"/>
              </a:ext>
            </a:extLst>
          </p:cNvPr>
          <p:cNvCxnSpPr>
            <a:cxnSpLocks noChangeShapeType="1"/>
            <a:stCxn id="53256" idx="1"/>
            <a:endCxn id="53257" idx="0"/>
          </p:cNvCxnSpPr>
          <p:nvPr/>
        </p:nvCxnSpPr>
        <p:spPr bwMode="auto">
          <a:xfrm>
            <a:off x="6589713" y="3989388"/>
            <a:ext cx="23495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262" name="Line 18">
            <a:extLst>
              <a:ext uri="{FF2B5EF4-FFF2-40B4-BE49-F238E27FC236}">
                <a16:creationId xmlns:a16="http://schemas.microsoft.com/office/drawing/2014/main" id="{C7E90076-91E3-4C8C-8A37-A8618BFBAF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1400" y="4813300"/>
            <a:ext cx="0" cy="4699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3" name="Line 19">
            <a:extLst>
              <a:ext uri="{FF2B5EF4-FFF2-40B4-BE49-F238E27FC236}">
                <a16:creationId xmlns:a16="http://schemas.microsoft.com/office/drawing/2014/main" id="{C26AD17C-4BCF-4DAA-A8E7-2BC9354CBC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86600" y="4800600"/>
            <a:ext cx="0" cy="482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4" name="Line 20">
            <a:extLst>
              <a:ext uri="{FF2B5EF4-FFF2-40B4-BE49-F238E27FC236}">
                <a16:creationId xmlns:a16="http://schemas.microsoft.com/office/drawing/2014/main" id="{EF91342B-1D83-4CAE-BB50-D352D3B745B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2013" y="5295900"/>
            <a:ext cx="0" cy="355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53265" name="AutoShape 21">
            <a:extLst>
              <a:ext uri="{FF2B5EF4-FFF2-40B4-BE49-F238E27FC236}">
                <a16:creationId xmlns:a16="http://schemas.microsoft.com/office/drawing/2014/main" id="{6F8EC460-4EC8-4337-B110-AC4B0F6408C0}"/>
              </a:ext>
            </a:extLst>
          </p:cNvPr>
          <p:cNvCxnSpPr>
            <a:cxnSpLocks noChangeShapeType="1"/>
            <a:stCxn id="53262" idx="1"/>
            <a:endCxn id="53263" idx="0"/>
          </p:cNvCxnSpPr>
          <p:nvPr/>
        </p:nvCxnSpPr>
        <p:spPr bwMode="auto">
          <a:xfrm>
            <a:off x="4851400" y="5297488"/>
            <a:ext cx="2235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171" name="Rectangle 22">
            <a:extLst>
              <a:ext uri="{FF2B5EF4-FFF2-40B4-BE49-F238E27FC236}">
                <a16:creationId xmlns:a16="http://schemas.microsoft.com/office/drawing/2014/main" id="{8476B21E-89F5-44AC-92BB-A8DDEA131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514" y="5548359"/>
            <a:ext cx="6019797" cy="520655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Total Flexible Budget Variance</a:t>
            </a:r>
          </a:p>
        </p:txBody>
      </p:sp>
      <p:sp>
        <p:nvSpPr>
          <p:cNvPr id="49172" name="Rectangle 20">
            <a:extLst>
              <a:ext uri="{FF2B5EF4-FFF2-40B4-BE49-F238E27FC236}">
                <a16:creationId xmlns:a16="http://schemas.microsoft.com/office/drawing/2014/main" id="{74945B17-638F-4AFA-ADAD-5E0B64E39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5201" y="1219200"/>
            <a:ext cx="7820025" cy="828432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1C3163"/>
            </a:solidFill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 quantity </a:t>
            </a:r>
            <a:r>
              <a:rPr lang="en-CA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is the standard quantity allowed for the actual number of units produced</a:t>
            </a:r>
            <a:r>
              <a:rPr lang="en-CA" altLang="en-US" sz="2400" b="1" dirty="0">
                <a:latin typeface="+mn-lt"/>
              </a:rPr>
              <a:t>.</a:t>
            </a: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8FC2615F-6DEE-434F-A709-711515A95891}"/>
              </a:ext>
            </a:extLst>
          </p:cNvPr>
          <p:cNvSpPr/>
          <p:nvPr/>
        </p:nvSpPr>
        <p:spPr>
          <a:xfrm>
            <a:off x="8915400" y="2084389"/>
            <a:ext cx="152400" cy="51117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Rockwell" pitchFamily="18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4A66F7E-3757-A0EE-3E82-3BFDB2A655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General Model for Variance </a:t>
            </a:r>
            <a:r>
              <a:rPr lang="en-CA" dirty="0" err="1"/>
              <a:t>Analyis</a:t>
            </a:r>
            <a:r>
              <a:rPr lang="en-CA" dirty="0"/>
              <a:t> - 5</a:t>
            </a: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5E7FF757-919F-4F82-97BE-CEE3CDF04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344988"/>
            <a:ext cx="3335338" cy="520700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 Variance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8E5E5C-C336-21D2-11EA-406F064E5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ransition>
    <p:pull dir="r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Down Arrow 43">
            <a:extLst>
              <a:ext uri="{FF2B5EF4-FFF2-40B4-BE49-F238E27FC236}">
                <a16:creationId xmlns:a16="http://schemas.microsoft.com/office/drawing/2014/main" id="{E3EEECE3-A349-4CD1-A0B5-BA47E8E87CDC}"/>
              </a:ext>
            </a:extLst>
          </p:cNvPr>
          <p:cNvSpPr/>
          <p:nvPr/>
        </p:nvSpPr>
        <p:spPr>
          <a:xfrm>
            <a:off x="3048000" y="2035175"/>
            <a:ext cx="152400" cy="1189038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Rockwell" pitchFamily="18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339F62B5-DD25-46BC-B861-B18145DB4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0500" y="4344989"/>
            <a:ext cx="2852738" cy="515937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Variance</a:t>
            </a:r>
          </a:p>
        </p:txBody>
      </p:sp>
      <p:sp>
        <p:nvSpPr>
          <p:cNvPr id="55299" name="Rectangle 4">
            <a:extLst>
              <a:ext uri="{FF2B5EF4-FFF2-40B4-BE49-F238E27FC236}">
                <a16:creationId xmlns:a16="http://schemas.microsoft.com/office/drawing/2014/main" id="{BD0363F5-ECAE-461C-B57B-D652D3CF7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1" y="2592388"/>
            <a:ext cx="8759825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CA" altLang="en-US" sz="2400" b="1" dirty="0">
                <a:latin typeface="Rockwell" panose="02060603020205020403" pitchFamily="18" charset="0"/>
              </a:rPr>
              <a:t>  </a:t>
            </a:r>
            <a:r>
              <a:rPr lang="en-CA" altLang="en-US" sz="2400" b="1" dirty="0">
                <a:cs typeface="Arial" panose="020B0604020202020204" pitchFamily="34" charset="0"/>
              </a:rPr>
              <a:t>Actual Quantity       Actual Quantity	    Standard Quantity</a:t>
            </a:r>
            <a:br>
              <a:rPr lang="en-CA" altLang="en-US" sz="2400" b="1" dirty="0">
                <a:cs typeface="Arial" panose="020B0604020202020204" pitchFamily="34" charset="0"/>
              </a:rPr>
            </a:br>
            <a:r>
              <a:rPr lang="en-CA" altLang="en-US" sz="2400" b="1" dirty="0">
                <a:cs typeface="Arial" panose="020B0604020202020204" pitchFamily="34" charset="0"/>
              </a:rPr>
              <a:t>            ×                                 ×                                   × </a:t>
            </a:r>
            <a:br>
              <a:rPr lang="en-CA" altLang="en-US" sz="2400" b="1" dirty="0">
                <a:cs typeface="Arial" panose="020B0604020202020204" pitchFamily="34" charset="0"/>
              </a:rPr>
            </a:br>
            <a:r>
              <a:rPr lang="en-CA" altLang="en-US" sz="2400" b="1" dirty="0">
                <a:cs typeface="Arial" panose="020B0604020202020204" pitchFamily="34" charset="0"/>
              </a:rPr>
              <a:t>    </a:t>
            </a:r>
            <a:r>
              <a:rPr lang="en-CA" altLang="en-US" sz="2400" b="1" dirty="0">
                <a:solidFill>
                  <a:srgbClr val="ED037C"/>
                </a:solidFill>
                <a:cs typeface="Arial" panose="020B0604020202020204" pitchFamily="34" charset="0"/>
              </a:rPr>
              <a:t>Actual Price           </a:t>
            </a:r>
            <a:r>
              <a:rPr lang="en-CA" altLang="en-US" sz="2400" b="1" dirty="0">
                <a:cs typeface="Arial" panose="020B0604020202020204" pitchFamily="34" charset="0"/>
              </a:rPr>
              <a:t>Standard Price          Standard Price</a:t>
            </a:r>
          </a:p>
        </p:txBody>
      </p:sp>
      <p:sp>
        <p:nvSpPr>
          <p:cNvPr id="55300" name="Line 5">
            <a:extLst>
              <a:ext uri="{FF2B5EF4-FFF2-40B4-BE49-F238E27FC236}">
                <a16:creationId xmlns:a16="http://schemas.microsoft.com/office/drawing/2014/main" id="{9EC0A290-7988-4F9A-BCE5-50186658E2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66913" y="3505200"/>
            <a:ext cx="21844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1" name="Line 6">
            <a:extLst>
              <a:ext uri="{FF2B5EF4-FFF2-40B4-BE49-F238E27FC236}">
                <a16:creationId xmlns:a16="http://schemas.microsoft.com/office/drawing/2014/main" id="{E6A203B6-4312-4996-880B-FA9D00744E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9813" y="3505200"/>
            <a:ext cx="21844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2" name="Line 7">
            <a:extLst>
              <a:ext uri="{FF2B5EF4-FFF2-40B4-BE49-F238E27FC236}">
                <a16:creationId xmlns:a16="http://schemas.microsoft.com/office/drawing/2014/main" id="{CA05485B-9E38-48D0-BEB5-C10724068B3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32713" y="3505200"/>
            <a:ext cx="24130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3" name="Line 8">
            <a:extLst>
              <a:ext uri="{FF2B5EF4-FFF2-40B4-BE49-F238E27FC236}">
                <a16:creationId xmlns:a16="http://schemas.microsoft.com/office/drawing/2014/main" id="{88363CAC-12DE-4A74-88D2-9AC52E847B0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9113" y="3505200"/>
            <a:ext cx="0" cy="4699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4" name="Line 9">
            <a:extLst>
              <a:ext uri="{FF2B5EF4-FFF2-40B4-BE49-F238E27FC236}">
                <a16:creationId xmlns:a16="http://schemas.microsoft.com/office/drawing/2014/main" id="{D749F480-289E-4144-A466-63A9106B2C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94313" y="3492500"/>
            <a:ext cx="0" cy="482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5" name="Line 10">
            <a:extLst>
              <a:ext uri="{FF2B5EF4-FFF2-40B4-BE49-F238E27FC236}">
                <a16:creationId xmlns:a16="http://schemas.microsoft.com/office/drawing/2014/main" id="{CC57E498-ABA1-4C63-BB2F-2D11345EBF2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9713" y="3505200"/>
            <a:ext cx="0" cy="4699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6" name="Line 11">
            <a:extLst>
              <a:ext uri="{FF2B5EF4-FFF2-40B4-BE49-F238E27FC236}">
                <a16:creationId xmlns:a16="http://schemas.microsoft.com/office/drawing/2014/main" id="{3293F23A-3CBD-4FF5-94FA-5BDBA9ACD2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39213" y="3492500"/>
            <a:ext cx="0" cy="482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7" name="Line 12">
            <a:extLst>
              <a:ext uri="{FF2B5EF4-FFF2-40B4-BE49-F238E27FC236}">
                <a16:creationId xmlns:a16="http://schemas.microsoft.com/office/drawing/2014/main" id="{2A24EF42-81A9-4340-8DDC-B3A2FD354A4D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7325" y="3987800"/>
            <a:ext cx="0" cy="355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8" name="Line 13">
            <a:extLst>
              <a:ext uri="{FF2B5EF4-FFF2-40B4-BE49-F238E27FC236}">
                <a16:creationId xmlns:a16="http://schemas.microsoft.com/office/drawing/2014/main" id="{8EBE73B0-24DB-471F-A09D-F615CFACD617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9725" y="3987800"/>
            <a:ext cx="0" cy="355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55309" name="AutoShape 14">
            <a:extLst>
              <a:ext uri="{FF2B5EF4-FFF2-40B4-BE49-F238E27FC236}">
                <a16:creationId xmlns:a16="http://schemas.microsoft.com/office/drawing/2014/main" id="{CB7A425C-3D59-42F1-8AC0-9D72F6BBA67B}"/>
              </a:ext>
            </a:extLst>
          </p:cNvPr>
          <p:cNvCxnSpPr>
            <a:cxnSpLocks noChangeShapeType="1"/>
            <a:stCxn id="55303" idx="1"/>
            <a:endCxn id="55304" idx="0"/>
          </p:cNvCxnSpPr>
          <p:nvPr/>
        </p:nvCxnSpPr>
        <p:spPr bwMode="auto">
          <a:xfrm>
            <a:off x="3059113" y="3989388"/>
            <a:ext cx="2235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10" name="AutoShape 15">
            <a:extLst>
              <a:ext uri="{FF2B5EF4-FFF2-40B4-BE49-F238E27FC236}">
                <a16:creationId xmlns:a16="http://schemas.microsoft.com/office/drawing/2014/main" id="{ADD528D6-1E82-4614-8CB1-A3716C97584C}"/>
              </a:ext>
            </a:extLst>
          </p:cNvPr>
          <p:cNvCxnSpPr>
            <a:cxnSpLocks noChangeShapeType="1"/>
            <a:stCxn id="55305" idx="1"/>
            <a:endCxn id="55306" idx="0"/>
          </p:cNvCxnSpPr>
          <p:nvPr/>
        </p:nvCxnSpPr>
        <p:spPr bwMode="auto">
          <a:xfrm>
            <a:off x="6589713" y="3989388"/>
            <a:ext cx="23495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311" name="Line 18">
            <a:extLst>
              <a:ext uri="{FF2B5EF4-FFF2-40B4-BE49-F238E27FC236}">
                <a16:creationId xmlns:a16="http://schemas.microsoft.com/office/drawing/2014/main" id="{F1EDB208-B259-447E-ADC3-F5749E5DF793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1400" y="4813300"/>
            <a:ext cx="0" cy="4699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12" name="Line 19">
            <a:extLst>
              <a:ext uri="{FF2B5EF4-FFF2-40B4-BE49-F238E27FC236}">
                <a16:creationId xmlns:a16="http://schemas.microsoft.com/office/drawing/2014/main" id="{51210A56-CA9D-4496-BA79-E7B99D90C6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86600" y="4800600"/>
            <a:ext cx="0" cy="482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13" name="Line 20">
            <a:extLst>
              <a:ext uri="{FF2B5EF4-FFF2-40B4-BE49-F238E27FC236}">
                <a16:creationId xmlns:a16="http://schemas.microsoft.com/office/drawing/2014/main" id="{4BC8FE16-9FC4-4A2B-B94F-CAA47052F77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2013" y="5295900"/>
            <a:ext cx="0" cy="355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55314" name="AutoShape 21">
            <a:extLst>
              <a:ext uri="{FF2B5EF4-FFF2-40B4-BE49-F238E27FC236}">
                <a16:creationId xmlns:a16="http://schemas.microsoft.com/office/drawing/2014/main" id="{97241A56-0CC3-409B-A943-64872C86D121}"/>
              </a:ext>
            </a:extLst>
          </p:cNvPr>
          <p:cNvCxnSpPr>
            <a:cxnSpLocks noChangeShapeType="1"/>
            <a:stCxn id="55311" idx="1"/>
            <a:endCxn id="55312" idx="0"/>
          </p:cNvCxnSpPr>
          <p:nvPr/>
        </p:nvCxnSpPr>
        <p:spPr bwMode="auto">
          <a:xfrm>
            <a:off x="4851400" y="5297488"/>
            <a:ext cx="2235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20" name="Rectangle 22">
            <a:extLst>
              <a:ext uri="{FF2B5EF4-FFF2-40B4-BE49-F238E27FC236}">
                <a16:creationId xmlns:a16="http://schemas.microsoft.com/office/drawing/2014/main" id="{48A8C450-8387-413E-9EFF-E5678BD97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573673"/>
            <a:ext cx="6019792" cy="520655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Total Flexible Budget Variance</a:t>
            </a:r>
          </a:p>
        </p:txBody>
      </p:sp>
      <p:sp>
        <p:nvSpPr>
          <p:cNvPr id="51221" name="Rectangle 1043">
            <a:extLst>
              <a:ext uri="{FF2B5EF4-FFF2-40B4-BE49-F238E27FC236}">
                <a16:creationId xmlns:a16="http://schemas.microsoft.com/office/drawing/2014/main" id="{A04CA063-71AD-4BF2-9DB7-3913051F8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5201" y="1219201"/>
            <a:ext cx="7820025" cy="828675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1C3163"/>
            </a:solidFill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price </a:t>
            </a:r>
            <a:r>
              <a:rPr lang="en-CA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is the amount actually</a:t>
            </a:r>
            <a:br>
              <a:rPr lang="en-CA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paid for amount of the input acquired.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699129D0-F457-8EDE-E284-B6E527752D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A General Model for Variance Analysis - 6</a:t>
            </a: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2249890A-E489-4291-813A-45BF99219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344988"/>
            <a:ext cx="3335338" cy="520700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 Variance</a:t>
            </a:r>
          </a:p>
        </p:txBody>
      </p:sp>
      <p:sp>
        <p:nvSpPr>
          <p:cNvPr id="55320" name="Slide Number Placeholder 72">
            <a:extLst>
              <a:ext uri="{FF2B5EF4-FFF2-40B4-BE49-F238E27FC236}">
                <a16:creationId xmlns:a16="http://schemas.microsoft.com/office/drawing/2014/main" id="{6E8D5404-0C87-4B53-97A7-BDC2806F3051}"/>
              </a:ext>
            </a:extLst>
          </p:cNvPr>
          <p:cNvSpPr txBox="1">
            <a:spLocks/>
          </p:cNvSpPr>
          <p:nvPr/>
        </p:nvSpPr>
        <p:spPr bwMode="auto">
          <a:xfrm>
            <a:off x="9982200" y="6477000"/>
            <a:ext cx="6858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latin typeface="+mn-lt"/>
                <a:ea typeface="MS PGothic" panose="020B0600070205080204" pitchFamily="34" charset="-128"/>
              </a:rPr>
              <a:t>0-</a:t>
            </a:r>
            <a:fld id="{47A9DDD4-A363-4B88-96F5-98BF5D8CDE1B}" type="slidenum">
              <a:rPr lang="en-US" altLang="en-US" sz="1200" smtClean="0">
                <a:latin typeface="+mn-lt"/>
                <a:ea typeface="MS PGothic" panose="020B0600070205080204" pitchFamily="34" charset="-128"/>
              </a:rPr>
              <a:pPr eaLnBrk="1" hangingPunct="1"/>
              <a:t>22</a:t>
            </a:fld>
            <a:endParaRPr lang="en-US" altLang="en-US" sz="12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FBA8B6-DEBA-107D-030A-5A39245AF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ransition>
    <p:pull dir="r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own Arrow 35">
            <a:extLst>
              <a:ext uri="{FF2B5EF4-FFF2-40B4-BE49-F238E27FC236}">
                <a16:creationId xmlns:a16="http://schemas.microsoft.com/office/drawing/2014/main" id="{5B9C2F08-74D6-4A7F-9466-DF5CB435C14A}"/>
              </a:ext>
            </a:extLst>
          </p:cNvPr>
          <p:cNvSpPr/>
          <p:nvPr/>
        </p:nvSpPr>
        <p:spPr>
          <a:xfrm>
            <a:off x="6096000" y="2044700"/>
            <a:ext cx="152400" cy="1189038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Rockwell" pitchFamily="18" charset="0"/>
            </a:endParaRPr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94EF544D-AA70-4DF5-8EFC-762B51CD4D69}"/>
              </a:ext>
            </a:extLst>
          </p:cNvPr>
          <p:cNvSpPr/>
          <p:nvPr/>
        </p:nvSpPr>
        <p:spPr>
          <a:xfrm>
            <a:off x="9144000" y="2044700"/>
            <a:ext cx="152400" cy="1189038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Rockwell" pitchFamily="18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8172408F-46B8-4A0F-8B4C-FA6B444D6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0500" y="4344989"/>
            <a:ext cx="2852738" cy="515937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Variance</a:t>
            </a:r>
          </a:p>
        </p:txBody>
      </p:sp>
      <p:sp>
        <p:nvSpPr>
          <p:cNvPr id="57348" name="Rectangle 4">
            <a:extLst>
              <a:ext uri="{FF2B5EF4-FFF2-40B4-BE49-F238E27FC236}">
                <a16:creationId xmlns:a16="http://schemas.microsoft.com/office/drawing/2014/main" id="{E6A70E49-BFE1-4B4C-9A21-B2C95AB29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1" y="2592388"/>
            <a:ext cx="8759825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CA" altLang="en-US" sz="2400" b="1" dirty="0">
                <a:latin typeface="Rockwell" panose="02060603020205020403" pitchFamily="18" charset="0"/>
              </a:rPr>
              <a:t>  </a:t>
            </a:r>
            <a:r>
              <a:rPr lang="en-CA" altLang="en-US" sz="2400" b="1" dirty="0">
                <a:cs typeface="Arial" panose="020B0604020202020204" pitchFamily="34" charset="0"/>
              </a:rPr>
              <a:t>Actual Quantity       Actual Quantity	    Standard Quantity</a:t>
            </a:r>
            <a:br>
              <a:rPr lang="en-CA" altLang="en-US" sz="2400" b="1" dirty="0">
                <a:cs typeface="Arial" panose="020B0604020202020204" pitchFamily="34" charset="0"/>
              </a:rPr>
            </a:br>
            <a:r>
              <a:rPr lang="en-CA" altLang="en-US" sz="2400" b="1" dirty="0">
                <a:cs typeface="Arial" panose="020B0604020202020204" pitchFamily="34" charset="0"/>
              </a:rPr>
              <a:t>            ×                                 ×                                   × </a:t>
            </a:r>
            <a:br>
              <a:rPr lang="en-CA" altLang="en-US" sz="2400" b="1" dirty="0">
                <a:cs typeface="Arial" panose="020B0604020202020204" pitchFamily="34" charset="0"/>
              </a:rPr>
            </a:br>
            <a:r>
              <a:rPr lang="en-CA" altLang="en-US" sz="2400" b="1" dirty="0">
                <a:cs typeface="Arial" panose="020B0604020202020204" pitchFamily="34" charset="0"/>
              </a:rPr>
              <a:t>    Actual Price        </a:t>
            </a:r>
            <a:r>
              <a:rPr lang="en-CA" altLang="en-US" sz="2400" b="1" dirty="0">
                <a:latin typeface="Rockwell" panose="02060603020205020403" pitchFamily="18" charset="0"/>
              </a:rPr>
              <a:t>   </a:t>
            </a:r>
            <a:r>
              <a:rPr lang="en-CA" altLang="en-US" sz="2400" b="1" dirty="0">
                <a:solidFill>
                  <a:srgbClr val="ED037C"/>
                </a:solidFill>
                <a:cs typeface="Arial" panose="020B0604020202020204" pitchFamily="34" charset="0"/>
              </a:rPr>
              <a:t>Standard Price          Standard Price</a:t>
            </a:r>
          </a:p>
        </p:txBody>
      </p:sp>
      <p:sp>
        <p:nvSpPr>
          <p:cNvPr id="57349" name="Line 5">
            <a:extLst>
              <a:ext uri="{FF2B5EF4-FFF2-40B4-BE49-F238E27FC236}">
                <a16:creationId xmlns:a16="http://schemas.microsoft.com/office/drawing/2014/main" id="{699F8BB6-8D0C-4075-BD0D-F97190FFF5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66913" y="3505200"/>
            <a:ext cx="21844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0" name="Line 6">
            <a:extLst>
              <a:ext uri="{FF2B5EF4-FFF2-40B4-BE49-F238E27FC236}">
                <a16:creationId xmlns:a16="http://schemas.microsoft.com/office/drawing/2014/main" id="{A093AA39-89F1-43F9-B202-8E916FD3F04A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9813" y="3505200"/>
            <a:ext cx="21844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1" name="Line 7">
            <a:extLst>
              <a:ext uri="{FF2B5EF4-FFF2-40B4-BE49-F238E27FC236}">
                <a16:creationId xmlns:a16="http://schemas.microsoft.com/office/drawing/2014/main" id="{67F570A5-34EA-416D-9B9F-7BF8DD5FE0B6}"/>
              </a:ext>
            </a:extLst>
          </p:cNvPr>
          <p:cNvSpPr>
            <a:spLocks noChangeShapeType="1"/>
          </p:cNvSpPr>
          <p:nvPr/>
        </p:nvSpPr>
        <p:spPr bwMode="auto">
          <a:xfrm>
            <a:off x="7732713" y="3505200"/>
            <a:ext cx="24130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2" name="Line 8">
            <a:extLst>
              <a:ext uri="{FF2B5EF4-FFF2-40B4-BE49-F238E27FC236}">
                <a16:creationId xmlns:a16="http://schemas.microsoft.com/office/drawing/2014/main" id="{7B72ACC1-EF32-4C51-AD70-B74A5B441B1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9113" y="3505200"/>
            <a:ext cx="0" cy="4699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3" name="Line 9">
            <a:extLst>
              <a:ext uri="{FF2B5EF4-FFF2-40B4-BE49-F238E27FC236}">
                <a16:creationId xmlns:a16="http://schemas.microsoft.com/office/drawing/2014/main" id="{612527E2-ADB3-4DCE-A833-DDF4FC0C06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94313" y="3492500"/>
            <a:ext cx="0" cy="482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4" name="Line 10">
            <a:extLst>
              <a:ext uri="{FF2B5EF4-FFF2-40B4-BE49-F238E27FC236}">
                <a16:creationId xmlns:a16="http://schemas.microsoft.com/office/drawing/2014/main" id="{B3A02510-8672-48F1-9CAB-4746EF4442B1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9713" y="3505200"/>
            <a:ext cx="0" cy="4699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5" name="Line 11">
            <a:extLst>
              <a:ext uri="{FF2B5EF4-FFF2-40B4-BE49-F238E27FC236}">
                <a16:creationId xmlns:a16="http://schemas.microsoft.com/office/drawing/2014/main" id="{8D1C1D97-B9EC-4DCB-B9CA-F3E5C3ACBD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39213" y="3492500"/>
            <a:ext cx="0" cy="482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6" name="Line 12">
            <a:extLst>
              <a:ext uri="{FF2B5EF4-FFF2-40B4-BE49-F238E27FC236}">
                <a16:creationId xmlns:a16="http://schemas.microsoft.com/office/drawing/2014/main" id="{2697FF49-E6B1-4B7C-9FAB-DCCCB26F372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7325" y="3987800"/>
            <a:ext cx="0" cy="355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7" name="Line 13">
            <a:extLst>
              <a:ext uri="{FF2B5EF4-FFF2-40B4-BE49-F238E27FC236}">
                <a16:creationId xmlns:a16="http://schemas.microsoft.com/office/drawing/2014/main" id="{64488682-A31D-41F8-93CD-17045F95EB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9725" y="3987800"/>
            <a:ext cx="0" cy="355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57358" name="AutoShape 14">
            <a:extLst>
              <a:ext uri="{FF2B5EF4-FFF2-40B4-BE49-F238E27FC236}">
                <a16:creationId xmlns:a16="http://schemas.microsoft.com/office/drawing/2014/main" id="{E1BCF386-8F0C-40A7-8F3E-14D206D458CC}"/>
              </a:ext>
            </a:extLst>
          </p:cNvPr>
          <p:cNvCxnSpPr>
            <a:cxnSpLocks noChangeShapeType="1"/>
            <a:stCxn id="57352" idx="1"/>
            <a:endCxn id="57353" idx="0"/>
          </p:cNvCxnSpPr>
          <p:nvPr/>
        </p:nvCxnSpPr>
        <p:spPr bwMode="auto">
          <a:xfrm>
            <a:off x="3059113" y="3989388"/>
            <a:ext cx="2235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59" name="AutoShape 15">
            <a:extLst>
              <a:ext uri="{FF2B5EF4-FFF2-40B4-BE49-F238E27FC236}">
                <a16:creationId xmlns:a16="http://schemas.microsoft.com/office/drawing/2014/main" id="{00D23FB1-E1ED-4329-A2CA-2BD294A4350E}"/>
              </a:ext>
            </a:extLst>
          </p:cNvPr>
          <p:cNvCxnSpPr>
            <a:cxnSpLocks noChangeShapeType="1"/>
            <a:stCxn id="57354" idx="1"/>
            <a:endCxn id="57355" idx="0"/>
          </p:cNvCxnSpPr>
          <p:nvPr/>
        </p:nvCxnSpPr>
        <p:spPr bwMode="auto">
          <a:xfrm>
            <a:off x="6589713" y="3989388"/>
            <a:ext cx="23495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360" name="Line 18">
            <a:extLst>
              <a:ext uri="{FF2B5EF4-FFF2-40B4-BE49-F238E27FC236}">
                <a16:creationId xmlns:a16="http://schemas.microsoft.com/office/drawing/2014/main" id="{580A7F82-DA78-46F0-9579-ECE04DDDCD79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1400" y="4813300"/>
            <a:ext cx="0" cy="4699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1" name="Line 19">
            <a:extLst>
              <a:ext uri="{FF2B5EF4-FFF2-40B4-BE49-F238E27FC236}">
                <a16:creationId xmlns:a16="http://schemas.microsoft.com/office/drawing/2014/main" id="{6B674629-EF81-4DF2-ACD7-0D18E9D998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86600" y="4800600"/>
            <a:ext cx="0" cy="482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2" name="Line 20">
            <a:extLst>
              <a:ext uri="{FF2B5EF4-FFF2-40B4-BE49-F238E27FC236}">
                <a16:creationId xmlns:a16="http://schemas.microsoft.com/office/drawing/2014/main" id="{E87B0390-6664-4E8F-806F-36F87B253F1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2013" y="5295900"/>
            <a:ext cx="0" cy="355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57363" name="AutoShape 21">
            <a:extLst>
              <a:ext uri="{FF2B5EF4-FFF2-40B4-BE49-F238E27FC236}">
                <a16:creationId xmlns:a16="http://schemas.microsoft.com/office/drawing/2014/main" id="{9EDDAAFA-E3A4-4BA6-A145-D315668D4D46}"/>
              </a:ext>
            </a:extLst>
          </p:cNvPr>
          <p:cNvCxnSpPr>
            <a:cxnSpLocks noChangeShapeType="1"/>
            <a:stCxn id="57360" idx="1"/>
            <a:endCxn id="57361" idx="0"/>
          </p:cNvCxnSpPr>
          <p:nvPr/>
        </p:nvCxnSpPr>
        <p:spPr bwMode="auto">
          <a:xfrm>
            <a:off x="4851400" y="5297488"/>
            <a:ext cx="2235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269" name="Rectangle 22">
            <a:extLst>
              <a:ext uri="{FF2B5EF4-FFF2-40B4-BE49-F238E27FC236}">
                <a16:creationId xmlns:a16="http://schemas.microsoft.com/office/drawing/2014/main" id="{6709ABB3-05BB-4E88-B484-60CE17545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9101" y="5580494"/>
            <a:ext cx="6019799" cy="520655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Total Flexible Budget Variance</a:t>
            </a:r>
          </a:p>
        </p:txBody>
      </p:sp>
      <p:sp>
        <p:nvSpPr>
          <p:cNvPr id="53270" name="Rectangle 5">
            <a:extLst>
              <a:ext uri="{FF2B5EF4-FFF2-40B4-BE49-F238E27FC236}">
                <a16:creationId xmlns:a16="http://schemas.microsoft.com/office/drawing/2014/main" id="{140C105D-7FE1-4EC7-9546-3C514602C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1" y="1219201"/>
            <a:ext cx="7820025" cy="828675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1C3163"/>
            </a:solidFill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400" b="1" dirty="0">
                <a:solidFill>
                  <a:srgbClr val="ED03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 price</a:t>
            </a:r>
            <a:r>
              <a:rPr lang="en-CA" altLang="en-US" sz="2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is the amount that should</a:t>
            </a:r>
            <a:br>
              <a:rPr lang="en-CA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have been paid for the amount of input used.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0588DBB-1D63-BCEE-CE05-CF97C06F8D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General Model for Variance Analysis - 7</a:t>
            </a: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02E1B3C6-1CDB-4257-B4FC-CD14563B3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344988"/>
            <a:ext cx="3335338" cy="520700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 Variance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A51390-BF51-3E80-0D0D-6692158F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ransition>
    <p:pull dir="r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>
            <a:extLst>
              <a:ext uri="{FF2B5EF4-FFF2-40B4-BE49-F238E27FC236}">
                <a16:creationId xmlns:a16="http://schemas.microsoft.com/office/drawing/2014/main" id="{190C86FD-3FD6-4C81-9947-C62F455B1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3356" y="4343401"/>
            <a:ext cx="2852738" cy="515937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Variance</a:t>
            </a:r>
          </a:p>
        </p:txBody>
      </p:sp>
      <p:sp>
        <p:nvSpPr>
          <p:cNvPr id="59395" name="Line 5">
            <a:extLst>
              <a:ext uri="{FF2B5EF4-FFF2-40B4-BE49-F238E27FC236}">
                <a16:creationId xmlns:a16="http://schemas.microsoft.com/office/drawing/2014/main" id="{F7E6E797-A0DA-4E71-B363-6B5B2DF96B0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66913" y="3505200"/>
            <a:ext cx="21844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396" name="Line 6">
            <a:extLst>
              <a:ext uri="{FF2B5EF4-FFF2-40B4-BE49-F238E27FC236}">
                <a16:creationId xmlns:a16="http://schemas.microsoft.com/office/drawing/2014/main" id="{BCE97B07-0DB4-4904-9654-F559968EF2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9813" y="3505200"/>
            <a:ext cx="21844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397" name="Line 7">
            <a:extLst>
              <a:ext uri="{FF2B5EF4-FFF2-40B4-BE49-F238E27FC236}">
                <a16:creationId xmlns:a16="http://schemas.microsoft.com/office/drawing/2014/main" id="{CE65D085-B865-46CE-9E93-41AF2DCAC1C7}"/>
              </a:ext>
            </a:extLst>
          </p:cNvPr>
          <p:cNvSpPr>
            <a:spLocks noChangeShapeType="1"/>
          </p:cNvSpPr>
          <p:nvPr/>
        </p:nvSpPr>
        <p:spPr bwMode="auto">
          <a:xfrm>
            <a:off x="7732713" y="3505200"/>
            <a:ext cx="24130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398" name="Line 8">
            <a:extLst>
              <a:ext uri="{FF2B5EF4-FFF2-40B4-BE49-F238E27FC236}">
                <a16:creationId xmlns:a16="http://schemas.microsoft.com/office/drawing/2014/main" id="{798E070C-002C-47F4-9463-20DE845185B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9113" y="3505200"/>
            <a:ext cx="0" cy="4699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399" name="Line 9">
            <a:extLst>
              <a:ext uri="{FF2B5EF4-FFF2-40B4-BE49-F238E27FC236}">
                <a16:creationId xmlns:a16="http://schemas.microsoft.com/office/drawing/2014/main" id="{17E895F4-A312-4DE6-8F6F-743994A383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94313" y="3492500"/>
            <a:ext cx="0" cy="482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0" name="Line 10">
            <a:extLst>
              <a:ext uri="{FF2B5EF4-FFF2-40B4-BE49-F238E27FC236}">
                <a16:creationId xmlns:a16="http://schemas.microsoft.com/office/drawing/2014/main" id="{A99CA0EF-5C4D-4944-B424-71A74ACA07F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9713" y="3505200"/>
            <a:ext cx="0" cy="4699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1" name="Line 11">
            <a:extLst>
              <a:ext uri="{FF2B5EF4-FFF2-40B4-BE49-F238E27FC236}">
                <a16:creationId xmlns:a16="http://schemas.microsoft.com/office/drawing/2014/main" id="{3E8D2330-FCC0-4836-8953-6329346D10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39213" y="3492500"/>
            <a:ext cx="0" cy="482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2" name="Line 12">
            <a:extLst>
              <a:ext uri="{FF2B5EF4-FFF2-40B4-BE49-F238E27FC236}">
                <a16:creationId xmlns:a16="http://schemas.microsoft.com/office/drawing/2014/main" id="{90456200-9080-424F-9AF3-FAD1A9DACCC5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7325" y="3987800"/>
            <a:ext cx="0" cy="355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3" name="Line 13">
            <a:extLst>
              <a:ext uri="{FF2B5EF4-FFF2-40B4-BE49-F238E27FC236}">
                <a16:creationId xmlns:a16="http://schemas.microsoft.com/office/drawing/2014/main" id="{0B24BB96-C6BA-4E66-89EC-6E5F0F66BFF7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9725" y="3987800"/>
            <a:ext cx="0" cy="355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59404" name="AutoShape 14">
            <a:extLst>
              <a:ext uri="{FF2B5EF4-FFF2-40B4-BE49-F238E27FC236}">
                <a16:creationId xmlns:a16="http://schemas.microsoft.com/office/drawing/2014/main" id="{17BCC405-3A23-431E-B33F-5CA145067856}"/>
              </a:ext>
            </a:extLst>
          </p:cNvPr>
          <p:cNvCxnSpPr>
            <a:cxnSpLocks noChangeShapeType="1"/>
            <a:stCxn id="59398" idx="1"/>
            <a:endCxn id="59399" idx="0"/>
          </p:cNvCxnSpPr>
          <p:nvPr/>
        </p:nvCxnSpPr>
        <p:spPr bwMode="auto">
          <a:xfrm>
            <a:off x="3059113" y="3989388"/>
            <a:ext cx="2235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05" name="AutoShape 15">
            <a:extLst>
              <a:ext uri="{FF2B5EF4-FFF2-40B4-BE49-F238E27FC236}">
                <a16:creationId xmlns:a16="http://schemas.microsoft.com/office/drawing/2014/main" id="{A188A0CB-CC01-471A-AA62-B054583FCB42}"/>
              </a:ext>
            </a:extLst>
          </p:cNvPr>
          <p:cNvCxnSpPr>
            <a:cxnSpLocks noChangeShapeType="1"/>
            <a:stCxn id="59400" idx="1"/>
            <a:endCxn id="59401" idx="0"/>
          </p:cNvCxnSpPr>
          <p:nvPr/>
        </p:nvCxnSpPr>
        <p:spPr bwMode="auto">
          <a:xfrm>
            <a:off x="6589713" y="3989388"/>
            <a:ext cx="23495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406" name="Line 18">
            <a:extLst>
              <a:ext uri="{FF2B5EF4-FFF2-40B4-BE49-F238E27FC236}">
                <a16:creationId xmlns:a16="http://schemas.microsoft.com/office/drawing/2014/main" id="{2D2A7B2A-3831-4E60-AF35-3F526D3277F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1400" y="4813300"/>
            <a:ext cx="0" cy="4699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7" name="Line 19">
            <a:extLst>
              <a:ext uri="{FF2B5EF4-FFF2-40B4-BE49-F238E27FC236}">
                <a16:creationId xmlns:a16="http://schemas.microsoft.com/office/drawing/2014/main" id="{D5C132B6-C978-45E1-AB15-607687F5D2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86600" y="4800600"/>
            <a:ext cx="0" cy="482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8" name="Line 20">
            <a:extLst>
              <a:ext uri="{FF2B5EF4-FFF2-40B4-BE49-F238E27FC236}">
                <a16:creationId xmlns:a16="http://schemas.microsoft.com/office/drawing/2014/main" id="{487F12FF-2EDF-4BA7-9DBB-6DB2560D94B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2013" y="5295900"/>
            <a:ext cx="0" cy="355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59409" name="AutoShape 21">
            <a:extLst>
              <a:ext uri="{FF2B5EF4-FFF2-40B4-BE49-F238E27FC236}">
                <a16:creationId xmlns:a16="http://schemas.microsoft.com/office/drawing/2014/main" id="{16405670-DE88-4467-8435-976F595A5CE2}"/>
              </a:ext>
            </a:extLst>
          </p:cNvPr>
          <p:cNvCxnSpPr>
            <a:cxnSpLocks noChangeShapeType="1"/>
            <a:stCxn id="59406" idx="1"/>
            <a:endCxn id="59407" idx="0"/>
          </p:cNvCxnSpPr>
          <p:nvPr/>
        </p:nvCxnSpPr>
        <p:spPr bwMode="auto">
          <a:xfrm>
            <a:off x="4851400" y="5297488"/>
            <a:ext cx="2235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315" name="Rectangle 22">
            <a:extLst>
              <a:ext uri="{FF2B5EF4-FFF2-40B4-BE49-F238E27FC236}">
                <a16:creationId xmlns:a16="http://schemas.microsoft.com/office/drawing/2014/main" id="{9C2A412D-8FB8-45EA-822A-720F74979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3" y="5580064"/>
            <a:ext cx="6119810" cy="520655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Total Flexible Budget Variance</a:t>
            </a:r>
          </a:p>
        </p:txBody>
      </p:sp>
      <p:sp>
        <p:nvSpPr>
          <p:cNvPr id="950295" name="Rectangle 23">
            <a:extLst>
              <a:ext uri="{FF2B5EF4-FFF2-40B4-BE49-F238E27FC236}">
                <a16:creationId xmlns:a16="http://schemas.microsoft.com/office/drawing/2014/main" id="{7ACD341A-CDC1-487A-8072-79C73172B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587" y="1042988"/>
            <a:ext cx="8375650" cy="138271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CA" altLang="en-US" sz="2400" b="1" dirty="0">
                <a:solidFill>
                  <a:srgbClr val="FF0000"/>
                </a:solidFill>
                <a:latin typeface="Rockwell" pitchFamily="18" charset="0"/>
              </a:rPr>
              <a:t>   </a:t>
            </a:r>
            <a:r>
              <a:rPr lang="en-CA" altLang="en-US" sz="2400" b="1" dirty="0">
                <a:solidFill>
                  <a:srgbClr val="0070C0"/>
                </a:solidFill>
                <a:cs typeface="Arial" panose="020B0604020202020204" pitchFamily="34" charset="0"/>
              </a:rPr>
              <a:t>(AQ × AP) – (AQ × SP)             (AQ × SP) – (SQ × SP)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CA" altLang="en-US" sz="2400" b="1" dirty="0">
                <a:solidFill>
                  <a:srgbClr val="FF0000"/>
                </a:solidFill>
                <a:cs typeface="Arial" panose="020B0604020202020204" pitchFamily="34" charset="0"/>
              </a:rPr>
              <a:t>   </a:t>
            </a:r>
            <a:r>
              <a:rPr lang="en-CA" altLang="en-US" sz="2400" b="1" dirty="0">
                <a:solidFill>
                  <a:srgbClr val="0070C0"/>
                </a:solidFill>
                <a:cs typeface="Arial" panose="020B0604020202020204" pitchFamily="34" charset="0"/>
              </a:rPr>
              <a:t>AQ = A</a:t>
            </a:r>
            <a:r>
              <a:rPr lang="en-CA" altLang="en-US" sz="2400" b="1" dirty="0">
                <a:cs typeface="Arial" panose="020B0604020202020204" pitchFamily="34" charset="0"/>
              </a:rPr>
              <a:t>ctual</a:t>
            </a:r>
            <a:r>
              <a:rPr lang="en-CA" altLang="en-US" sz="2400" b="1" dirty="0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en-CA" altLang="en-US" sz="2400" b="1" dirty="0">
                <a:solidFill>
                  <a:srgbClr val="0070C0"/>
                </a:solidFill>
                <a:cs typeface="Arial" panose="020B0604020202020204" pitchFamily="34" charset="0"/>
              </a:rPr>
              <a:t>Q</a:t>
            </a:r>
            <a:r>
              <a:rPr lang="en-CA" altLang="en-US" sz="2400" b="1" dirty="0">
                <a:cs typeface="Arial" panose="020B0604020202020204" pitchFamily="34" charset="0"/>
              </a:rPr>
              <a:t>uantity</a:t>
            </a:r>
            <a:r>
              <a:rPr lang="en-CA" altLang="en-US" sz="2400" b="1" dirty="0">
                <a:solidFill>
                  <a:srgbClr val="FF0000"/>
                </a:solidFill>
                <a:cs typeface="Arial" panose="020B0604020202020204" pitchFamily="34" charset="0"/>
              </a:rPr>
              <a:t>              </a:t>
            </a:r>
            <a:r>
              <a:rPr lang="en-CA" altLang="en-US" sz="2400" b="1" dirty="0">
                <a:solidFill>
                  <a:srgbClr val="0070C0"/>
                </a:solidFill>
                <a:cs typeface="Arial" panose="020B0604020202020204" pitchFamily="34" charset="0"/>
              </a:rPr>
              <a:t>SP = S</a:t>
            </a:r>
            <a:r>
              <a:rPr lang="en-CA" altLang="en-US" sz="2400" b="1" dirty="0">
                <a:cs typeface="Arial" panose="020B0604020202020204" pitchFamily="34" charset="0"/>
              </a:rPr>
              <a:t>tandard</a:t>
            </a:r>
            <a:r>
              <a:rPr lang="en-CA" altLang="en-US" sz="2400" b="1" dirty="0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en-CA" altLang="en-US" sz="2400" b="1" dirty="0">
                <a:solidFill>
                  <a:srgbClr val="0070C0"/>
                </a:solidFill>
                <a:cs typeface="Arial" panose="020B0604020202020204" pitchFamily="34" charset="0"/>
              </a:rPr>
              <a:t>P</a:t>
            </a:r>
            <a:r>
              <a:rPr lang="en-CA" altLang="en-US" sz="2400" b="1" dirty="0">
                <a:cs typeface="Arial" panose="020B0604020202020204" pitchFamily="34" charset="0"/>
              </a:rPr>
              <a:t>rice</a:t>
            </a:r>
            <a:br>
              <a:rPr lang="en-CA" altLang="en-US" sz="2400" b="1" dirty="0">
                <a:solidFill>
                  <a:srgbClr val="FF0000"/>
                </a:solidFill>
                <a:cs typeface="Arial" panose="020B0604020202020204" pitchFamily="34" charset="0"/>
              </a:rPr>
            </a:br>
            <a:r>
              <a:rPr lang="en-CA" altLang="en-US" sz="2400" b="1" dirty="0">
                <a:solidFill>
                  <a:srgbClr val="FF0000"/>
                </a:solidFill>
                <a:cs typeface="Arial" panose="020B0604020202020204" pitchFamily="34" charset="0"/>
              </a:rPr>
              <a:t>   </a:t>
            </a:r>
            <a:r>
              <a:rPr lang="en-CA" altLang="en-US" sz="2400" b="1" dirty="0">
                <a:solidFill>
                  <a:srgbClr val="0070C0"/>
                </a:solidFill>
                <a:cs typeface="Arial" panose="020B0604020202020204" pitchFamily="34" charset="0"/>
              </a:rPr>
              <a:t>AP = A</a:t>
            </a:r>
            <a:r>
              <a:rPr lang="en-CA" altLang="en-US" sz="2400" b="1" dirty="0">
                <a:cs typeface="Arial" panose="020B0604020202020204" pitchFamily="34" charset="0"/>
              </a:rPr>
              <a:t>ctual</a:t>
            </a:r>
            <a:r>
              <a:rPr lang="en-CA" altLang="en-US" sz="2400" b="1" dirty="0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en-CA" altLang="en-US" sz="2400" b="1" dirty="0">
                <a:solidFill>
                  <a:srgbClr val="0070C0"/>
                </a:solidFill>
                <a:cs typeface="Arial" panose="020B0604020202020204" pitchFamily="34" charset="0"/>
              </a:rPr>
              <a:t>P</a:t>
            </a:r>
            <a:r>
              <a:rPr lang="en-CA" altLang="en-US" sz="2400" b="1" dirty="0">
                <a:cs typeface="Arial" panose="020B0604020202020204" pitchFamily="34" charset="0"/>
              </a:rPr>
              <a:t>rice </a:t>
            </a:r>
            <a:r>
              <a:rPr lang="en-CA" altLang="en-US" sz="2400" b="1" dirty="0">
                <a:solidFill>
                  <a:srgbClr val="FF0000"/>
                </a:solidFill>
                <a:cs typeface="Arial" panose="020B0604020202020204" pitchFamily="34" charset="0"/>
              </a:rPr>
              <a:t>                  </a:t>
            </a:r>
            <a:r>
              <a:rPr lang="en-CA" altLang="en-US" sz="2400" b="1" dirty="0">
                <a:solidFill>
                  <a:srgbClr val="0070C0"/>
                </a:solidFill>
                <a:cs typeface="Arial" panose="020B0604020202020204" pitchFamily="34" charset="0"/>
              </a:rPr>
              <a:t> SQ = S</a:t>
            </a:r>
            <a:r>
              <a:rPr lang="en-CA" altLang="en-US" sz="2400" b="1" dirty="0">
                <a:cs typeface="Arial" panose="020B0604020202020204" pitchFamily="34" charset="0"/>
              </a:rPr>
              <a:t>tandard</a:t>
            </a:r>
            <a:r>
              <a:rPr lang="en-CA" altLang="en-US" sz="2400" b="1" dirty="0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en-CA" altLang="en-US" sz="2400" b="1" dirty="0">
                <a:solidFill>
                  <a:srgbClr val="0070C0"/>
                </a:solidFill>
                <a:cs typeface="Arial" panose="020B0604020202020204" pitchFamily="34" charset="0"/>
              </a:rPr>
              <a:t>Q</a:t>
            </a:r>
            <a:r>
              <a:rPr lang="en-CA" altLang="en-US" sz="2400" b="1" dirty="0">
                <a:cs typeface="Arial" panose="020B0604020202020204" pitchFamily="34" charset="0"/>
              </a:rPr>
              <a:t>uantity</a:t>
            </a:r>
            <a:r>
              <a:rPr lang="en-CA" altLang="en-US" sz="2400" b="1" dirty="0">
                <a:solidFill>
                  <a:srgbClr val="FF0000"/>
                </a:solidFill>
                <a:cs typeface="Arial" panose="020B0604020202020204" pitchFamily="34" charset="0"/>
              </a:rPr>
              <a:t>  </a:t>
            </a: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DDF7D40C-C313-40E3-A909-E1E88DF28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344988"/>
            <a:ext cx="3335338" cy="520700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 Variance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CEE183B-1108-06C8-E371-BF6B227028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General Model for Variance Analysis - 8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F8C79A-150D-3624-3CD5-421A72CFE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DAD1156-2BD2-4D4D-CAA1-D5A34F970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1" y="2592388"/>
            <a:ext cx="8759825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CA" altLang="en-US" sz="2400" b="1" dirty="0">
                <a:latin typeface="Rockwell" panose="02060603020205020403" pitchFamily="18" charset="0"/>
              </a:rPr>
              <a:t>  </a:t>
            </a:r>
            <a:r>
              <a:rPr lang="en-CA" altLang="en-US" sz="2400" b="1" dirty="0">
                <a:solidFill>
                  <a:srgbClr val="ED037C"/>
                </a:solidFill>
                <a:cs typeface="Arial" panose="020B0604020202020204" pitchFamily="34" charset="0"/>
              </a:rPr>
              <a:t>A</a:t>
            </a:r>
            <a:r>
              <a:rPr lang="en-CA" altLang="en-US" sz="2400" b="1" dirty="0">
                <a:cs typeface="Arial" panose="020B0604020202020204" pitchFamily="34" charset="0"/>
              </a:rPr>
              <a:t>ctual </a:t>
            </a:r>
            <a:r>
              <a:rPr lang="en-CA" altLang="en-US" sz="2400" b="1" dirty="0">
                <a:solidFill>
                  <a:srgbClr val="ED037C"/>
                </a:solidFill>
                <a:cs typeface="Arial" panose="020B0604020202020204" pitchFamily="34" charset="0"/>
              </a:rPr>
              <a:t>Q</a:t>
            </a:r>
            <a:r>
              <a:rPr lang="en-CA" altLang="en-US" sz="2400" b="1" dirty="0">
                <a:cs typeface="Arial" panose="020B0604020202020204" pitchFamily="34" charset="0"/>
              </a:rPr>
              <a:t>uantity       </a:t>
            </a:r>
            <a:r>
              <a:rPr lang="en-CA" altLang="en-US" sz="2400" b="1" dirty="0">
                <a:solidFill>
                  <a:srgbClr val="ED037C"/>
                </a:solidFill>
                <a:cs typeface="Arial" panose="020B0604020202020204" pitchFamily="34" charset="0"/>
              </a:rPr>
              <a:t>A</a:t>
            </a:r>
            <a:r>
              <a:rPr lang="en-CA" altLang="en-US" sz="2400" b="1" dirty="0">
                <a:cs typeface="Arial" panose="020B0604020202020204" pitchFamily="34" charset="0"/>
              </a:rPr>
              <a:t>ctual </a:t>
            </a:r>
            <a:r>
              <a:rPr lang="en-CA" altLang="en-US" sz="2400" b="1" dirty="0">
                <a:solidFill>
                  <a:srgbClr val="ED037C"/>
                </a:solidFill>
                <a:cs typeface="Arial" panose="020B0604020202020204" pitchFamily="34" charset="0"/>
              </a:rPr>
              <a:t>Q</a:t>
            </a:r>
            <a:r>
              <a:rPr lang="en-CA" altLang="en-US" sz="2400" b="1" dirty="0">
                <a:cs typeface="Arial" panose="020B0604020202020204" pitchFamily="34" charset="0"/>
              </a:rPr>
              <a:t>uantity	    </a:t>
            </a:r>
            <a:r>
              <a:rPr lang="en-CA" altLang="en-US" sz="2400" b="1" dirty="0">
                <a:solidFill>
                  <a:srgbClr val="ED037C"/>
                </a:solidFill>
                <a:cs typeface="Arial" panose="020B0604020202020204" pitchFamily="34" charset="0"/>
              </a:rPr>
              <a:t>S</a:t>
            </a:r>
            <a:r>
              <a:rPr lang="en-CA" altLang="en-US" sz="2400" b="1" dirty="0">
                <a:cs typeface="Arial" panose="020B0604020202020204" pitchFamily="34" charset="0"/>
              </a:rPr>
              <a:t>tandard </a:t>
            </a:r>
            <a:r>
              <a:rPr lang="en-CA" altLang="en-US" sz="2400" b="1" dirty="0">
                <a:solidFill>
                  <a:srgbClr val="ED037C"/>
                </a:solidFill>
                <a:cs typeface="Arial" panose="020B0604020202020204" pitchFamily="34" charset="0"/>
              </a:rPr>
              <a:t>Q</a:t>
            </a:r>
            <a:r>
              <a:rPr lang="en-CA" altLang="en-US" sz="2400" b="1" dirty="0">
                <a:cs typeface="Arial" panose="020B0604020202020204" pitchFamily="34" charset="0"/>
              </a:rPr>
              <a:t>uantity</a:t>
            </a:r>
            <a:br>
              <a:rPr lang="en-CA" altLang="en-US" sz="2400" b="1" dirty="0">
                <a:cs typeface="Arial" panose="020B0604020202020204" pitchFamily="34" charset="0"/>
              </a:rPr>
            </a:br>
            <a:r>
              <a:rPr lang="en-CA" altLang="en-US" sz="2400" b="1" dirty="0">
                <a:cs typeface="Arial" panose="020B0604020202020204" pitchFamily="34" charset="0"/>
              </a:rPr>
              <a:t>            ×                                 ×                                   × </a:t>
            </a:r>
            <a:br>
              <a:rPr lang="en-CA" altLang="en-US" sz="2400" b="1" dirty="0">
                <a:cs typeface="Arial" panose="020B0604020202020204" pitchFamily="34" charset="0"/>
              </a:rPr>
            </a:br>
            <a:r>
              <a:rPr lang="en-CA" altLang="en-US" sz="2400" b="1" dirty="0">
                <a:cs typeface="Arial" panose="020B0604020202020204" pitchFamily="34" charset="0"/>
              </a:rPr>
              <a:t>    </a:t>
            </a:r>
            <a:r>
              <a:rPr lang="en-CA" altLang="en-US" sz="2400" b="1" dirty="0">
                <a:solidFill>
                  <a:srgbClr val="ED037C"/>
                </a:solidFill>
                <a:cs typeface="Arial" panose="020B0604020202020204" pitchFamily="34" charset="0"/>
              </a:rPr>
              <a:t>A</a:t>
            </a:r>
            <a:r>
              <a:rPr lang="en-CA" altLang="en-US" sz="2400" b="1" dirty="0">
                <a:cs typeface="Arial" panose="020B0604020202020204" pitchFamily="34" charset="0"/>
              </a:rPr>
              <a:t>ctual </a:t>
            </a:r>
            <a:r>
              <a:rPr lang="en-CA" altLang="en-US" sz="2400" b="1" dirty="0">
                <a:solidFill>
                  <a:srgbClr val="ED037C"/>
                </a:solidFill>
                <a:cs typeface="Arial" panose="020B0604020202020204" pitchFamily="34" charset="0"/>
              </a:rPr>
              <a:t>P</a:t>
            </a:r>
            <a:r>
              <a:rPr lang="en-CA" altLang="en-US" sz="2400" b="1" dirty="0">
                <a:cs typeface="Arial" panose="020B0604020202020204" pitchFamily="34" charset="0"/>
              </a:rPr>
              <a:t>rice        </a:t>
            </a:r>
            <a:r>
              <a:rPr lang="en-CA" altLang="en-US" sz="2400" b="1" dirty="0">
                <a:latin typeface="Rockwell" panose="02060603020205020403" pitchFamily="18" charset="0"/>
              </a:rPr>
              <a:t>   </a:t>
            </a:r>
            <a:r>
              <a:rPr lang="en-CA" altLang="en-US" sz="2400" b="1" dirty="0">
                <a:solidFill>
                  <a:srgbClr val="ED037C"/>
                </a:solidFill>
                <a:cs typeface="Arial" panose="020B0604020202020204" pitchFamily="34" charset="0"/>
              </a:rPr>
              <a:t>S</a:t>
            </a:r>
            <a:r>
              <a:rPr lang="en-CA" altLang="en-US" sz="2400" b="1" dirty="0">
                <a:cs typeface="Arial" panose="020B0604020202020204" pitchFamily="34" charset="0"/>
              </a:rPr>
              <a:t>tandard </a:t>
            </a:r>
            <a:r>
              <a:rPr lang="en-CA" altLang="en-US" sz="2400" b="1" dirty="0">
                <a:solidFill>
                  <a:srgbClr val="ED037C"/>
                </a:solidFill>
                <a:cs typeface="Arial" panose="020B0604020202020204" pitchFamily="34" charset="0"/>
              </a:rPr>
              <a:t>P</a:t>
            </a:r>
            <a:r>
              <a:rPr lang="en-CA" altLang="en-US" sz="2400" b="1" dirty="0">
                <a:cs typeface="Arial" panose="020B0604020202020204" pitchFamily="34" charset="0"/>
              </a:rPr>
              <a:t>rice </a:t>
            </a:r>
            <a:r>
              <a:rPr lang="en-CA" altLang="en-US" sz="2400" b="1" dirty="0">
                <a:solidFill>
                  <a:srgbClr val="ED037C"/>
                </a:solidFill>
                <a:cs typeface="Arial" panose="020B0604020202020204" pitchFamily="34" charset="0"/>
              </a:rPr>
              <a:t>         S</a:t>
            </a:r>
            <a:r>
              <a:rPr lang="en-CA" altLang="en-US" sz="2400" b="1" dirty="0">
                <a:cs typeface="Arial" panose="020B0604020202020204" pitchFamily="34" charset="0"/>
              </a:rPr>
              <a:t>tandard </a:t>
            </a:r>
            <a:r>
              <a:rPr lang="en-CA" altLang="en-US" sz="2400" b="1" dirty="0">
                <a:solidFill>
                  <a:srgbClr val="ED037C"/>
                </a:solidFill>
                <a:cs typeface="Arial" panose="020B0604020202020204" pitchFamily="34" charset="0"/>
              </a:rPr>
              <a:t>P</a:t>
            </a:r>
            <a:r>
              <a:rPr lang="en-CA" altLang="en-US" sz="2400" b="1" dirty="0">
                <a:cs typeface="Arial" panose="020B0604020202020204" pitchFamily="34" charset="0"/>
              </a:rPr>
              <a:t>rice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0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0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0295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26">
            <a:extLst>
              <a:ext uri="{FF2B5EF4-FFF2-40B4-BE49-F238E27FC236}">
                <a16:creationId xmlns:a16="http://schemas.microsoft.com/office/drawing/2014/main" id="{F6EFF00C-A2B1-4CDB-AFC5-56B00DB7B3F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839416" y="980728"/>
            <a:ext cx="10729192" cy="403244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altLang="en-US" sz="2800" b="0" dirty="0">
                <a:solidFill>
                  <a:schemeClr val="tx1"/>
                </a:solidFill>
              </a:rPr>
              <a:t>Glacier Peak Outfitters has the following direct material standard for the fibrefill in its mountain parkas.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altLang="en-US" sz="2800" b="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altLang="en-US" sz="2800" b="0" dirty="0">
                <a:solidFill>
                  <a:schemeClr val="tx1"/>
                </a:solidFill>
              </a:rPr>
              <a:t>0.1 kg. of fibrefill per parka(p) at $5.00 per kg.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altLang="en-US" sz="2800" b="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altLang="en-US" sz="2800" b="0" dirty="0">
                <a:solidFill>
                  <a:schemeClr val="tx1"/>
                </a:solidFill>
              </a:rPr>
              <a:t>Last month 210 kgs of fibrefill were purchased and used to make 2,000 parkas.  The material cost a total of $</a:t>
            </a:r>
            <a:r>
              <a:rPr lang="en-CA" altLang="en-US" sz="2800" b="0" dirty="0"/>
              <a:t>1,029</a:t>
            </a:r>
            <a:r>
              <a:rPr lang="en-CA" altLang="en-US" dirty="0"/>
              <a:t>.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E686334-BD02-2447-6052-FFD3CFFCF46C}"/>
              </a:ext>
            </a:extLst>
          </p:cNvPr>
          <p:cNvSpPr txBox="1">
            <a:spLocks/>
          </p:cNvSpPr>
          <p:nvPr/>
        </p:nvSpPr>
        <p:spPr>
          <a:xfrm>
            <a:off x="335361" y="-27384"/>
            <a:ext cx="9601067" cy="506016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tabLst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CA" dirty="0"/>
              <a:t>Material Variances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A09EC9-0F90-B132-FDD5-00EDA8BB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490" name="Rectangle 2">
            <a:extLst>
              <a:ext uri="{FF2B5EF4-FFF2-40B4-BE49-F238E27FC236}">
                <a16:creationId xmlns:a16="http://schemas.microsoft.com/office/drawing/2014/main" id="{A3A087FA-88CB-40DB-A5F6-F6DEA554E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515" y="2474712"/>
            <a:ext cx="8607425" cy="175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2400" dirty="0">
                <a:latin typeface="Rockwell" panose="02060603020205020403" pitchFamily="18" charset="0"/>
              </a:rPr>
              <a:t>      </a:t>
            </a:r>
            <a:r>
              <a:rPr lang="en-CA" altLang="en-US" sz="2400" dirty="0">
                <a:cs typeface="Arial" panose="020B0604020202020204" pitchFamily="34" charset="0"/>
              </a:rPr>
              <a:t>210 kgs.                       210 kgs.                     200 kgs.</a:t>
            </a:r>
            <a:br>
              <a:rPr lang="en-CA" altLang="en-US" sz="2400" dirty="0">
                <a:cs typeface="Arial" panose="020B0604020202020204" pitchFamily="34" charset="0"/>
              </a:rPr>
            </a:br>
            <a:r>
              <a:rPr lang="en-CA" altLang="en-US" sz="2400" dirty="0">
                <a:cs typeface="Arial" panose="020B0604020202020204" pitchFamily="34" charset="0"/>
              </a:rPr>
              <a:t>           ×                                    ×                                 ×</a:t>
            </a:r>
            <a:br>
              <a:rPr lang="en-CA" altLang="en-US" sz="2400" dirty="0">
                <a:cs typeface="Arial" panose="020B0604020202020204" pitchFamily="34" charset="0"/>
              </a:rPr>
            </a:br>
            <a:r>
              <a:rPr lang="en-CA" altLang="en-US" sz="2400" dirty="0">
                <a:cs typeface="Arial" panose="020B0604020202020204" pitchFamily="34" charset="0"/>
              </a:rPr>
              <a:t>    $4.90 per kg.             $5.00 per kg.           $5.00 per kg.</a:t>
            </a:r>
          </a:p>
          <a:p>
            <a:pPr eaLnBrk="1" hangingPunct="1">
              <a:spcBef>
                <a:spcPct val="50000"/>
              </a:spcBef>
            </a:pPr>
            <a:r>
              <a:rPr lang="en-CA" altLang="en-US" sz="2400" dirty="0">
                <a:solidFill>
                  <a:schemeClr val="tx2"/>
                </a:solidFill>
                <a:cs typeface="Arial" panose="020B0604020202020204" pitchFamily="34" charset="0"/>
              </a:rPr>
              <a:t>      </a:t>
            </a:r>
            <a:r>
              <a:rPr lang="en-CA" altLang="en-US" sz="2400" dirty="0">
                <a:solidFill>
                  <a:srgbClr val="0070C0"/>
                </a:solidFill>
                <a:cs typeface="Arial" panose="020B0604020202020204" pitchFamily="34" charset="0"/>
              </a:rPr>
              <a:t>= $1,029                     = $1,050                   = $1,000   </a:t>
            </a:r>
          </a:p>
        </p:txBody>
      </p:sp>
      <p:grpSp>
        <p:nvGrpSpPr>
          <p:cNvPr id="2" name="Group 18">
            <a:extLst>
              <a:ext uri="{FF2B5EF4-FFF2-40B4-BE49-F238E27FC236}">
                <a16:creationId xmlns:a16="http://schemas.microsoft.com/office/drawing/2014/main" id="{E8A1EB30-6C10-4743-B6BB-5F8E08CCF665}"/>
              </a:ext>
            </a:extLst>
          </p:cNvPr>
          <p:cNvGrpSpPr>
            <a:grpSpLocks/>
          </p:cNvGrpSpPr>
          <p:nvPr/>
        </p:nvGrpSpPr>
        <p:grpSpPr bwMode="auto">
          <a:xfrm>
            <a:off x="2400301" y="4279902"/>
            <a:ext cx="3883025" cy="1514475"/>
            <a:chOff x="552" y="2736"/>
            <a:chExt cx="2446" cy="954"/>
          </a:xfrm>
        </p:grpSpPr>
        <p:sp>
          <p:nvSpPr>
            <p:cNvPr id="63504" name="Freeform 4">
              <a:extLst>
                <a:ext uri="{FF2B5EF4-FFF2-40B4-BE49-F238E27FC236}">
                  <a16:creationId xmlns:a16="http://schemas.microsoft.com/office/drawing/2014/main" id="{053817FF-5EC1-41ED-BA2F-1718FAC63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" y="2736"/>
              <a:ext cx="1980" cy="390"/>
            </a:xfrm>
            <a:custGeom>
              <a:avLst/>
              <a:gdLst>
                <a:gd name="T0" fmla="*/ 1645 w 1980"/>
                <a:gd name="T1" fmla="*/ 255 h 390"/>
                <a:gd name="T2" fmla="*/ 1718 w 1980"/>
                <a:gd name="T3" fmla="*/ 244 h 390"/>
                <a:gd name="T4" fmla="*/ 1787 w 1980"/>
                <a:gd name="T5" fmla="*/ 224 h 390"/>
                <a:gd name="T6" fmla="*/ 1849 w 1980"/>
                <a:gd name="T7" fmla="*/ 194 h 390"/>
                <a:gd name="T8" fmla="*/ 1900 w 1980"/>
                <a:gd name="T9" fmla="*/ 156 h 390"/>
                <a:gd name="T10" fmla="*/ 1940 w 1980"/>
                <a:gd name="T11" fmla="*/ 112 h 390"/>
                <a:gd name="T12" fmla="*/ 1966 w 1980"/>
                <a:gd name="T13" fmla="*/ 64 h 390"/>
                <a:gd name="T14" fmla="*/ 1978 w 1980"/>
                <a:gd name="T15" fmla="*/ 13 h 390"/>
                <a:gd name="T16" fmla="*/ 1978 w 1980"/>
                <a:gd name="T17" fmla="*/ 21 h 390"/>
                <a:gd name="T18" fmla="*/ 1961 w 1980"/>
                <a:gd name="T19" fmla="*/ 64 h 390"/>
                <a:gd name="T20" fmla="*/ 1933 w 1980"/>
                <a:gd name="T21" fmla="*/ 102 h 390"/>
                <a:gd name="T22" fmla="*/ 1891 w 1980"/>
                <a:gd name="T23" fmla="*/ 134 h 390"/>
                <a:gd name="T24" fmla="*/ 1839 w 1980"/>
                <a:gd name="T25" fmla="*/ 159 h 390"/>
                <a:gd name="T26" fmla="*/ 1781 w 1980"/>
                <a:gd name="T27" fmla="*/ 174 h 390"/>
                <a:gd name="T28" fmla="*/ 1719 w 1980"/>
                <a:gd name="T29" fmla="*/ 180 h 390"/>
                <a:gd name="T30" fmla="*/ 1185 w 1980"/>
                <a:gd name="T31" fmla="*/ 182 h 390"/>
                <a:gd name="T32" fmla="*/ 1129 w 1980"/>
                <a:gd name="T33" fmla="*/ 193 h 390"/>
                <a:gd name="T34" fmla="*/ 1080 w 1980"/>
                <a:gd name="T35" fmla="*/ 213 h 390"/>
                <a:gd name="T36" fmla="*/ 1038 w 1980"/>
                <a:gd name="T37" fmla="*/ 242 h 390"/>
                <a:gd name="T38" fmla="*/ 1010 w 1980"/>
                <a:gd name="T39" fmla="*/ 276 h 390"/>
                <a:gd name="T40" fmla="*/ 994 w 1980"/>
                <a:gd name="T41" fmla="*/ 316 h 390"/>
                <a:gd name="T42" fmla="*/ 990 w 1980"/>
                <a:gd name="T43" fmla="*/ 338 h 390"/>
                <a:gd name="T44" fmla="*/ 986 w 1980"/>
                <a:gd name="T45" fmla="*/ 316 h 390"/>
                <a:gd name="T46" fmla="*/ 971 w 1980"/>
                <a:gd name="T47" fmla="*/ 276 h 390"/>
                <a:gd name="T48" fmla="*/ 941 w 1980"/>
                <a:gd name="T49" fmla="*/ 242 h 390"/>
                <a:gd name="T50" fmla="*/ 900 w 1980"/>
                <a:gd name="T51" fmla="*/ 213 h 390"/>
                <a:gd name="T52" fmla="*/ 851 w 1980"/>
                <a:gd name="T53" fmla="*/ 193 h 390"/>
                <a:gd name="T54" fmla="*/ 795 w 1980"/>
                <a:gd name="T55" fmla="*/ 182 h 390"/>
                <a:gd name="T56" fmla="*/ 261 w 1980"/>
                <a:gd name="T57" fmla="*/ 180 h 390"/>
                <a:gd name="T58" fmla="*/ 199 w 1980"/>
                <a:gd name="T59" fmla="*/ 174 h 390"/>
                <a:gd name="T60" fmla="*/ 141 w 1980"/>
                <a:gd name="T61" fmla="*/ 159 h 390"/>
                <a:gd name="T62" fmla="*/ 90 w 1980"/>
                <a:gd name="T63" fmla="*/ 134 h 390"/>
                <a:gd name="T64" fmla="*/ 48 w 1980"/>
                <a:gd name="T65" fmla="*/ 102 h 390"/>
                <a:gd name="T66" fmla="*/ 19 w 1980"/>
                <a:gd name="T67" fmla="*/ 64 h 390"/>
                <a:gd name="T68" fmla="*/ 3 w 1980"/>
                <a:gd name="T69" fmla="*/ 21 h 390"/>
                <a:gd name="T70" fmla="*/ 2 w 1980"/>
                <a:gd name="T71" fmla="*/ 13 h 390"/>
                <a:gd name="T72" fmla="*/ 13 w 1980"/>
                <a:gd name="T73" fmla="*/ 64 h 390"/>
                <a:gd name="T74" fmla="*/ 40 w 1980"/>
                <a:gd name="T75" fmla="*/ 112 h 390"/>
                <a:gd name="T76" fmla="*/ 81 w 1980"/>
                <a:gd name="T77" fmla="*/ 156 h 390"/>
                <a:gd name="T78" fmla="*/ 132 w 1980"/>
                <a:gd name="T79" fmla="*/ 194 h 390"/>
                <a:gd name="T80" fmla="*/ 193 w 1980"/>
                <a:gd name="T81" fmla="*/ 224 h 390"/>
                <a:gd name="T82" fmla="*/ 262 w 1980"/>
                <a:gd name="T83" fmla="*/ 244 h 390"/>
                <a:gd name="T84" fmla="*/ 334 w 1980"/>
                <a:gd name="T85" fmla="*/ 255 h 390"/>
                <a:gd name="T86" fmla="*/ 803 w 1980"/>
                <a:gd name="T87" fmla="*/ 257 h 390"/>
                <a:gd name="T88" fmla="*/ 856 w 1980"/>
                <a:gd name="T89" fmla="*/ 262 h 390"/>
                <a:gd name="T90" fmla="*/ 903 w 1980"/>
                <a:gd name="T91" fmla="*/ 277 h 390"/>
                <a:gd name="T92" fmla="*/ 943 w 1980"/>
                <a:gd name="T93" fmla="*/ 302 h 390"/>
                <a:gd name="T94" fmla="*/ 971 w 1980"/>
                <a:gd name="T95" fmla="*/ 333 h 390"/>
                <a:gd name="T96" fmla="*/ 986 w 1980"/>
                <a:gd name="T97" fmla="*/ 369 h 390"/>
                <a:gd name="T98" fmla="*/ 990 w 1980"/>
                <a:gd name="T99" fmla="*/ 389 h 390"/>
                <a:gd name="T100" fmla="*/ 997 w 1980"/>
                <a:gd name="T101" fmla="*/ 352 h 390"/>
                <a:gd name="T102" fmla="*/ 1019 w 1980"/>
                <a:gd name="T103" fmla="*/ 318 h 390"/>
                <a:gd name="T104" fmla="*/ 1053 w 1980"/>
                <a:gd name="T105" fmla="*/ 290 h 390"/>
                <a:gd name="T106" fmla="*/ 1097 w 1980"/>
                <a:gd name="T107" fmla="*/ 270 h 390"/>
                <a:gd name="T108" fmla="*/ 1146 w 1980"/>
                <a:gd name="T109" fmla="*/ 259 h 390"/>
                <a:gd name="T110" fmla="*/ 1175 w 1980"/>
                <a:gd name="T111" fmla="*/ 257 h 3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980"/>
                <a:gd name="T169" fmla="*/ 0 h 390"/>
                <a:gd name="T170" fmla="*/ 1980 w 1980"/>
                <a:gd name="T171" fmla="*/ 390 h 39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980" h="390">
                  <a:moveTo>
                    <a:pt x="1608" y="257"/>
                  </a:moveTo>
                  <a:lnTo>
                    <a:pt x="1645" y="255"/>
                  </a:lnTo>
                  <a:lnTo>
                    <a:pt x="1681" y="251"/>
                  </a:lnTo>
                  <a:lnTo>
                    <a:pt x="1718" y="244"/>
                  </a:lnTo>
                  <a:lnTo>
                    <a:pt x="1753" y="235"/>
                  </a:lnTo>
                  <a:lnTo>
                    <a:pt x="1787" y="224"/>
                  </a:lnTo>
                  <a:lnTo>
                    <a:pt x="1819" y="209"/>
                  </a:lnTo>
                  <a:lnTo>
                    <a:pt x="1849" y="194"/>
                  </a:lnTo>
                  <a:lnTo>
                    <a:pt x="1876" y="176"/>
                  </a:lnTo>
                  <a:lnTo>
                    <a:pt x="1900" y="156"/>
                  </a:lnTo>
                  <a:lnTo>
                    <a:pt x="1922" y="135"/>
                  </a:lnTo>
                  <a:lnTo>
                    <a:pt x="1940" y="112"/>
                  </a:lnTo>
                  <a:lnTo>
                    <a:pt x="1955" y="89"/>
                  </a:lnTo>
                  <a:lnTo>
                    <a:pt x="1966" y="64"/>
                  </a:lnTo>
                  <a:lnTo>
                    <a:pt x="1975" y="39"/>
                  </a:lnTo>
                  <a:lnTo>
                    <a:pt x="1978" y="13"/>
                  </a:lnTo>
                  <a:lnTo>
                    <a:pt x="1979" y="0"/>
                  </a:lnTo>
                  <a:lnTo>
                    <a:pt x="1978" y="21"/>
                  </a:lnTo>
                  <a:lnTo>
                    <a:pt x="1972" y="43"/>
                  </a:lnTo>
                  <a:lnTo>
                    <a:pt x="1961" y="64"/>
                  </a:lnTo>
                  <a:lnTo>
                    <a:pt x="1949" y="83"/>
                  </a:lnTo>
                  <a:lnTo>
                    <a:pt x="1933" y="102"/>
                  </a:lnTo>
                  <a:lnTo>
                    <a:pt x="1913" y="119"/>
                  </a:lnTo>
                  <a:lnTo>
                    <a:pt x="1891" y="134"/>
                  </a:lnTo>
                  <a:lnTo>
                    <a:pt x="1866" y="148"/>
                  </a:lnTo>
                  <a:lnTo>
                    <a:pt x="1839" y="159"/>
                  </a:lnTo>
                  <a:lnTo>
                    <a:pt x="1810" y="168"/>
                  </a:lnTo>
                  <a:lnTo>
                    <a:pt x="1781" y="174"/>
                  </a:lnTo>
                  <a:lnTo>
                    <a:pt x="1751" y="179"/>
                  </a:lnTo>
                  <a:lnTo>
                    <a:pt x="1719" y="180"/>
                  </a:lnTo>
                  <a:lnTo>
                    <a:pt x="1214" y="180"/>
                  </a:lnTo>
                  <a:lnTo>
                    <a:pt x="1185" y="182"/>
                  </a:lnTo>
                  <a:lnTo>
                    <a:pt x="1157" y="186"/>
                  </a:lnTo>
                  <a:lnTo>
                    <a:pt x="1129" y="193"/>
                  </a:lnTo>
                  <a:lnTo>
                    <a:pt x="1103" y="202"/>
                  </a:lnTo>
                  <a:lnTo>
                    <a:pt x="1080" y="213"/>
                  </a:lnTo>
                  <a:lnTo>
                    <a:pt x="1058" y="227"/>
                  </a:lnTo>
                  <a:lnTo>
                    <a:pt x="1038" y="242"/>
                  </a:lnTo>
                  <a:lnTo>
                    <a:pt x="1022" y="258"/>
                  </a:lnTo>
                  <a:lnTo>
                    <a:pt x="1010" y="276"/>
                  </a:lnTo>
                  <a:lnTo>
                    <a:pt x="1000" y="295"/>
                  </a:lnTo>
                  <a:lnTo>
                    <a:pt x="994" y="316"/>
                  </a:lnTo>
                  <a:lnTo>
                    <a:pt x="991" y="335"/>
                  </a:lnTo>
                  <a:lnTo>
                    <a:pt x="990" y="338"/>
                  </a:lnTo>
                  <a:lnTo>
                    <a:pt x="990" y="335"/>
                  </a:lnTo>
                  <a:lnTo>
                    <a:pt x="986" y="316"/>
                  </a:lnTo>
                  <a:lnTo>
                    <a:pt x="980" y="295"/>
                  </a:lnTo>
                  <a:lnTo>
                    <a:pt x="971" y="276"/>
                  </a:lnTo>
                  <a:lnTo>
                    <a:pt x="958" y="258"/>
                  </a:lnTo>
                  <a:lnTo>
                    <a:pt x="941" y="242"/>
                  </a:lnTo>
                  <a:lnTo>
                    <a:pt x="922" y="227"/>
                  </a:lnTo>
                  <a:lnTo>
                    <a:pt x="900" y="213"/>
                  </a:lnTo>
                  <a:lnTo>
                    <a:pt x="876" y="202"/>
                  </a:lnTo>
                  <a:lnTo>
                    <a:pt x="851" y="193"/>
                  </a:lnTo>
                  <a:lnTo>
                    <a:pt x="824" y="186"/>
                  </a:lnTo>
                  <a:lnTo>
                    <a:pt x="795" y="182"/>
                  </a:lnTo>
                  <a:lnTo>
                    <a:pt x="766" y="180"/>
                  </a:lnTo>
                  <a:lnTo>
                    <a:pt x="261" y="180"/>
                  </a:lnTo>
                  <a:lnTo>
                    <a:pt x="231" y="179"/>
                  </a:lnTo>
                  <a:lnTo>
                    <a:pt x="199" y="174"/>
                  </a:lnTo>
                  <a:lnTo>
                    <a:pt x="169" y="168"/>
                  </a:lnTo>
                  <a:lnTo>
                    <a:pt x="141" y="159"/>
                  </a:lnTo>
                  <a:lnTo>
                    <a:pt x="115" y="148"/>
                  </a:lnTo>
                  <a:lnTo>
                    <a:pt x="90" y="134"/>
                  </a:lnTo>
                  <a:lnTo>
                    <a:pt x="67" y="119"/>
                  </a:lnTo>
                  <a:lnTo>
                    <a:pt x="48" y="102"/>
                  </a:lnTo>
                  <a:lnTo>
                    <a:pt x="32" y="83"/>
                  </a:lnTo>
                  <a:lnTo>
                    <a:pt x="19" y="64"/>
                  </a:lnTo>
                  <a:lnTo>
                    <a:pt x="9" y="43"/>
                  </a:lnTo>
                  <a:lnTo>
                    <a:pt x="3" y="21"/>
                  </a:lnTo>
                  <a:lnTo>
                    <a:pt x="0" y="0"/>
                  </a:lnTo>
                  <a:lnTo>
                    <a:pt x="2" y="13"/>
                  </a:lnTo>
                  <a:lnTo>
                    <a:pt x="6" y="39"/>
                  </a:lnTo>
                  <a:lnTo>
                    <a:pt x="13" y="64"/>
                  </a:lnTo>
                  <a:lnTo>
                    <a:pt x="25" y="89"/>
                  </a:lnTo>
                  <a:lnTo>
                    <a:pt x="40" y="112"/>
                  </a:lnTo>
                  <a:lnTo>
                    <a:pt x="59" y="135"/>
                  </a:lnTo>
                  <a:lnTo>
                    <a:pt x="81" y="156"/>
                  </a:lnTo>
                  <a:lnTo>
                    <a:pt x="105" y="176"/>
                  </a:lnTo>
                  <a:lnTo>
                    <a:pt x="132" y="194"/>
                  </a:lnTo>
                  <a:lnTo>
                    <a:pt x="161" y="209"/>
                  </a:lnTo>
                  <a:lnTo>
                    <a:pt x="193" y="224"/>
                  </a:lnTo>
                  <a:lnTo>
                    <a:pt x="227" y="235"/>
                  </a:lnTo>
                  <a:lnTo>
                    <a:pt x="262" y="244"/>
                  </a:lnTo>
                  <a:lnTo>
                    <a:pt x="299" y="251"/>
                  </a:lnTo>
                  <a:lnTo>
                    <a:pt x="334" y="255"/>
                  </a:lnTo>
                  <a:lnTo>
                    <a:pt x="372" y="257"/>
                  </a:lnTo>
                  <a:lnTo>
                    <a:pt x="803" y="257"/>
                  </a:lnTo>
                  <a:lnTo>
                    <a:pt x="830" y="259"/>
                  </a:lnTo>
                  <a:lnTo>
                    <a:pt x="856" y="262"/>
                  </a:lnTo>
                  <a:lnTo>
                    <a:pt x="879" y="269"/>
                  </a:lnTo>
                  <a:lnTo>
                    <a:pt x="903" y="277"/>
                  </a:lnTo>
                  <a:lnTo>
                    <a:pt x="923" y="289"/>
                  </a:lnTo>
                  <a:lnTo>
                    <a:pt x="943" y="302"/>
                  </a:lnTo>
                  <a:lnTo>
                    <a:pt x="958" y="317"/>
                  </a:lnTo>
                  <a:lnTo>
                    <a:pt x="971" y="333"/>
                  </a:lnTo>
                  <a:lnTo>
                    <a:pt x="980" y="350"/>
                  </a:lnTo>
                  <a:lnTo>
                    <a:pt x="986" y="369"/>
                  </a:lnTo>
                  <a:lnTo>
                    <a:pt x="990" y="387"/>
                  </a:lnTo>
                  <a:lnTo>
                    <a:pt x="990" y="389"/>
                  </a:lnTo>
                  <a:lnTo>
                    <a:pt x="992" y="370"/>
                  </a:lnTo>
                  <a:lnTo>
                    <a:pt x="997" y="352"/>
                  </a:lnTo>
                  <a:lnTo>
                    <a:pt x="1007" y="335"/>
                  </a:lnTo>
                  <a:lnTo>
                    <a:pt x="1019" y="318"/>
                  </a:lnTo>
                  <a:lnTo>
                    <a:pt x="1035" y="304"/>
                  </a:lnTo>
                  <a:lnTo>
                    <a:pt x="1053" y="290"/>
                  </a:lnTo>
                  <a:lnTo>
                    <a:pt x="1073" y="279"/>
                  </a:lnTo>
                  <a:lnTo>
                    <a:pt x="1097" y="270"/>
                  </a:lnTo>
                  <a:lnTo>
                    <a:pt x="1120" y="263"/>
                  </a:lnTo>
                  <a:lnTo>
                    <a:pt x="1146" y="259"/>
                  </a:lnTo>
                  <a:lnTo>
                    <a:pt x="1172" y="257"/>
                  </a:lnTo>
                  <a:lnTo>
                    <a:pt x="1175" y="257"/>
                  </a:lnTo>
                  <a:lnTo>
                    <a:pt x="1608" y="257"/>
                  </a:lnTo>
                </a:path>
              </a:pathLst>
            </a:custGeom>
            <a:solidFill>
              <a:srgbClr val="ED037C"/>
            </a:solidFill>
            <a:ln w="12700" cap="rnd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>
                <a:solidFill>
                  <a:srgbClr val="ED037C"/>
                </a:solidFill>
              </a:endParaRPr>
            </a:p>
          </p:txBody>
        </p:sp>
        <p:sp>
          <p:nvSpPr>
            <p:cNvPr id="59409" name="Rectangle 5">
              <a:extLst>
                <a:ext uri="{FF2B5EF4-FFF2-40B4-BE49-F238E27FC236}">
                  <a16:creationId xmlns:a16="http://schemas.microsoft.com/office/drawing/2014/main" id="{D0B71ED5-63E6-46D2-BD37-B6F5B5CF0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" y="3168"/>
              <a:ext cx="2446" cy="522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CA" altLang="en-US" sz="2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Price variance</a:t>
              </a:r>
              <a:br>
                <a:rPr lang="en-CA" altLang="en-US" sz="2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CA" altLang="en-US" sz="2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$21 favourable</a:t>
              </a:r>
            </a:p>
          </p:txBody>
        </p:sp>
      </p:grpSp>
      <p:grpSp>
        <p:nvGrpSpPr>
          <p:cNvPr id="3" name="Group 6">
            <a:extLst>
              <a:ext uri="{FF2B5EF4-FFF2-40B4-BE49-F238E27FC236}">
                <a16:creationId xmlns:a16="http://schemas.microsoft.com/office/drawing/2014/main" id="{383598BD-4F03-4BBA-AD3E-C50C5A536BF3}"/>
              </a:ext>
            </a:extLst>
          </p:cNvPr>
          <p:cNvGrpSpPr>
            <a:grpSpLocks/>
          </p:cNvGrpSpPr>
          <p:nvPr/>
        </p:nvGrpSpPr>
        <p:grpSpPr bwMode="auto">
          <a:xfrm>
            <a:off x="5791201" y="4279901"/>
            <a:ext cx="3883025" cy="1516063"/>
            <a:chOff x="2676" y="2735"/>
            <a:chExt cx="2446" cy="955"/>
          </a:xfrm>
        </p:grpSpPr>
        <p:sp>
          <p:nvSpPr>
            <p:cNvPr id="59406" name="Rectangle 7">
              <a:extLst>
                <a:ext uri="{FF2B5EF4-FFF2-40B4-BE49-F238E27FC236}">
                  <a16:creationId xmlns:a16="http://schemas.microsoft.com/office/drawing/2014/main" id="{88704108-B09F-4F62-BB39-8BA00FFD6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6" y="3168"/>
              <a:ext cx="2446" cy="52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CA" altLang="en-US" sz="2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Quantity variance</a:t>
              </a:r>
              <a:br>
                <a:rPr lang="en-CA" altLang="en-US" sz="2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CA" altLang="en-US" sz="2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$50 unfavourable</a:t>
              </a:r>
            </a:p>
          </p:txBody>
        </p:sp>
        <p:sp>
          <p:nvSpPr>
            <p:cNvPr id="63503" name="Freeform 8">
              <a:extLst>
                <a:ext uri="{FF2B5EF4-FFF2-40B4-BE49-F238E27FC236}">
                  <a16:creationId xmlns:a16="http://schemas.microsoft.com/office/drawing/2014/main" id="{E5E0E8D1-286F-4A54-B7AB-84EA697C7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735"/>
              <a:ext cx="1980" cy="390"/>
            </a:xfrm>
            <a:custGeom>
              <a:avLst/>
              <a:gdLst>
                <a:gd name="T0" fmla="*/ 1645 w 1980"/>
                <a:gd name="T1" fmla="*/ 255 h 390"/>
                <a:gd name="T2" fmla="*/ 1718 w 1980"/>
                <a:gd name="T3" fmla="*/ 244 h 390"/>
                <a:gd name="T4" fmla="*/ 1787 w 1980"/>
                <a:gd name="T5" fmla="*/ 224 h 390"/>
                <a:gd name="T6" fmla="*/ 1849 w 1980"/>
                <a:gd name="T7" fmla="*/ 194 h 390"/>
                <a:gd name="T8" fmla="*/ 1900 w 1980"/>
                <a:gd name="T9" fmla="*/ 156 h 390"/>
                <a:gd name="T10" fmla="*/ 1940 w 1980"/>
                <a:gd name="T11" fmla="*/ 112 h 390"/>
                <a:gd name="T12" fmla="*/ 1966 w 1980"/>
                <a:gd name="T13" fmla="*/ 64 h 390"/>
                <a:gd name="T14" fmla="*/ 1978 w 1980"/>
                <a:gd name="T15" fmla="*/ 13 h 390"/>
                <a:gd name="T16" fmla="*/ 1978 w 1980"/>
                <a:gd name="T17" fmla="*/ 21 h 390"/>
                <a:gd name="T18" fmla="*/ 1961 w 1980"/>
                <a:gd name="T19" fmla="*/ 64 h 390"/>
                <a:gd name="T20" fmla="*/ 1933 w 1980"/>
                <a:gd name="T21" fmla="*/ 102 h 390"/>
                <a:gd name="T22" fmla="*/ 1891 w 1980"/>
                <a:gd name="T23" fmla="*/ 134 h 390"/>
                <a:gd name="T24" fmla="*/ 1839 w 1980"/>
                <a:gd name="T25" fmla="*/ 159 h 390"/>
                <a:gd name="T26" fmla="*/ 1781 w 1980"/>
                <a:gd name="T27" fmla="*/ 174 h 390"/>
                <a:gd name="T28" fmla="*/ 1719 w 1980"/>
                <a:gd name="T29" fmla="*/ 180 h 390"/>
                <a:gd name="T30" fmla="*/ 1185 w 1980"/>
                <a:gd name="T31" fmla="*/ 182 h 390"/>
                <a:gd name="T32" fmla="*/ 1129 w 1980"/>
                <a:gd name="T33" fmla="*/ 193 h 390"/>
                <a:gd name="T34" fmla="*/ 1080 w 1980"/>
                <a:gd name="T35" fmla="*/ 213 h 390"/>
                <a:gd name="T36" fmla="*/ 1038 w 1980"/>
                <a:gd name="T37" fmla="*/ 242 h 390"/>
                <a:gd name="T38" fmla="*/ 1010 w 1980"/>
                <a:gd name="T39" fmla="*/ 276 h 390"/>
                <a:gd name="T40" fmla="*/ 994 w 1980"/>
                <a:gd name="T41" fmla="*/ 316 h 390"/>
                <a:gd name="T42" fmla="*/ 990 w 1980"/>
                <a:gd name="T43" fmla="*/ 338 h 390"/>
                <a:gd name="T44" fmla="*/ 986 w 1980"/>
                <a:gd name="T45" fmla="*/ 316 h 390"/>
                <a:gd name="T46" fmla="*/ 971 w 1980"/>
                <a:gd name="T47" fmla="*/ 276 h 390"/>
                <a:gd name="T48" fmla="*/ 941 w 1980"/>
                <a:gd name="T49" fmla="*/ 242 h 390"/>
                <a:gd name="T50" fmla="*/ 900 w 1980"/>
                <a:gd name="T51" fmla="*/ 213 h 390"/>
                <a:gd name="T52" fmla="*/ 851 w 1980"/>
                <a:gd name="T53" fmla="*/ 193 h 390"/>
                <a:gd name="T54" fmla="*/ 795 w 1980"/>
                <a:gd name="T55" fmla="*/ 182 h 390"/>
                <a:gd name="T56" fmla="*/ 261 w 1980"/>
                <a:gd name="T57" fmla="*/ 180 h 390"/>
                <a:gd name="T58" fmla="*/ 199 w 1980"/>
                <a:gd name="T59" fmla="*/ 174 h 390"/>
                <a:gd name="T60" fmla="*/ 141 w 1980"/>
                <a:gd name="T61" fmla="*/ 159 h 390"/>
                <a:gd name="T62" fmla="*/ 90 w 1980"/>
                <a:gd name="T63" fmla="*/ 134 h 390"/>
                <a:gd name="T64" fmla="*/ 48 w 1980"/>
                <a:gd name="T65" fmla="*/ 102 h 390"/>
                <a:gd name="T66" fmla="*/ 19 w 1980"/>
                <a:gd name="T67" fmla="*/ 64 h 390"/>
                <a:gd name="T68" fmla="*/ 3 w 1980"/>
                <a:gd name="T69" fmla="*/ 21 h 390"/>
                <a:gd name="T70" fmla="*/ 2 w 1980"/>
                <a:gd name="T71" fmla="*/ 13 h 390"/>
                <a:gd name="T72" fmla="*/ 13 w 1980"/>
                <a:gd name="T73" fmla="*/ 64 h 390"/>
                <a:gd name="T74" fmla="*/ 40 w 1980"/>
                <a:gd name="T75" fmla="*/ 112 h 390"/>
                <a:gd name="T76" fmla="*/ 81 w 1980"/>
                <a:gd name="T77" fmla="*/ 156 h 390"/>
                <a:gd name="T78" fmla="*/ 132 w 1980"/>
                <a:gd name="T79" fmla="*/ 194 h 390"/>
                <a:gd name="T80" fmla="*/ 193 w 1980"/>
                <a:gd name="T81" fmla="*/ 224 h 390"/>
                <a:gd name="T82" fmla="*/ 262 w 1980"/>
                <a:gd name="T83" fmla="*/ 244 h 390"/>
                <a:gd name="T84" fmla="*/ 334 w 1980"/>
                <a:gd name="T85" fmla="*/ 255 h 390"/>
                <a:gd name="T86" fmla="*/ 803 w 1980"/>
                <a:gd name="T87" fmla="*/ 257 h 390"/>
                <a:gd name="T88" fmla="*/ 856 w 1980"/>
                <a:gd name="T89" fmla="*/ 262 h 390"/>
                <a:gd name="T90" fmla="*/ 903 w 1980"/>
                <a:gd name="T91" fmla="*/ 277 h 390"/>
                <a:gd name="T92" fmla="*/ 943 w 1980"/>
                <a:gd name="T93" fmla="*/ 302 h 390"/>
                <a:gd name="T94" fmla="*/ 971 w 1980"/>
                <a:gd name="T95" fmla="*/ 333 h 390"/>
                <a:gd name="T96" fmla="*/ 986 w 1980"/>
                <a:gd name="T97" fmla="*/ 369 h 390"/>
                <a:gd name="T98" fmla="*/ 990 w 1980"/>
                <a:gd name="T99" fmla="*/ 389 h 390"/>
                <a:gd name="T100" fmla="*/ 997 w 1980"/>
                <a:gd name="T101" fmla="*/ 352 h 390"/>
                <a:gd name="T102" fmla="*/ 1019 w 1980"/>
                <a:gd name="T103" fmla="*/ 318 h 390"/>
                <a:gd name="T104" fmla="*/ 1053 w 1980"/>
                <a:gd name="T105" fmla="*/ 290 h 390"/>
                <a:gd name="T106" fmla="*/ 1097 w 1980"/>
                <a:gd name="T107" fmla="*/ 270 h 390"/>
                <a:gd name="T108" fmla="*/ 1146 w 1980"/>
                <a:gd name="T109" fmla="*/ 259 h 390"/>
                <a:gd name="T110" fmla="*/ 1175 w 1980"/>
                <a:gd name="T111" fmla="*/ 257 h 3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980"/>
                <a:gd name="T169" fmla="*/ 0 h 390"/>
                <a:gd name="T170" fmla="*/ 1980 w 1980"/>
                <a:gd name="T171" fmla="*/ 390 h 39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980" h="390">
                  <a:moveTo>
                    <a:pt x="1608" y="257"/>
                  </a:moveTo>
                  <a:lnTo>
                    <a:pt x="1645" y="255"/>
                  </a:lnTo>
                  <a:lnTo>
                    <a:pt x="1681" y="251"/>
                  </a:lnTo>
                  <a:lnTo>
                    <a:pt x="1718" y="244"/>
                  </a:lnTo>
                  <a:lnTo>
                    <a:pt x="1753" y="235"/>
                  </a:lnTo>
                  <a:lnTo>
                    <a:pt x="1787" y="224"/>
                  </a:lnTo>
                  <a:lnTo>
                    <a:pt x="1819" y="209"/>
                  </a:lnTo>
                  <a:lnTo>
                    <a:pt x="1849" y="194"/>
                  </a:lnTo>
                  <a:lnTo>
                    <a:pt x="1876" y="176"/>
                  </a:lnTo>
                  <a:lnTo>
                    <a:pt x="1900" y="156"/>
                  </a:lnTo>
                  <a:lnTo>
                    <a:pt x="1922" y="135"/>
                  </a:lnTo>
                  <a:lnTo>
                    <a:pt x="1940" y="112"/>
                  </a:lnTo>
                  <a:lnTo>
                    <a:pt x="1955" y="89"/>
                  </a:lnTo>
                  <a:lnTo>
                    <a:pt x="1966" y="64"/>
                  </a:lnTo>
                  <a:lnTo>
                    <a:pt x="1975" y="39"/>
                  </a:lnTo>
                  <a:lnTo>
                    <a:pt x="1978" y="13"/>
                  </a:lnTo>
                  <a:lnTo>
                    <a:pt x="1979" y="0"/>
                  </a:lnTo>
                  <a:lnTo>
                    <a:pt x="1978" y="21"/>
                  </a:lnTo>
                  <a:lnTo>
                    <a:pt x="1972" y="43"/>
                  </a:lnTo>
                  <a:lnTo>
                    <a:pt x="1961" y="64"/>
                  </a:lnTo>
                  <a:lnTo>
                    <a:pt x="1949" y="83"/>
                  </a:lnTo>
                  <a:lnTo>
                    <a:pt x="1933" y="102"/>
                  </a:lnTo>
                  <a:lnTo>
                    <a:pt x="1913" y="119"/>
                  </a:lnTo>
                  <a:lnTo>
                    <a:pt x="1891" y="134"/>
                  </a:lnTo>
                  <a:lnTo>
                    <a:pt x="1866" y="148"/>
                  </a:lnTo>
                  <a:lnTo>
                    <a:pt x="1839" y="159"/>
                  </a:lnTo>
                  <a:lnTo>
                    <a:pt x="1810" y="168"/>
                  </a:lnTo>
                  <a:lnTo>
                    <a:pt x="1781" y="174"/>
                  </a:lnTo>
                  <a:lnTo>
                    <a:pt x="1751" y="179"/>
                  </a:lnTo>
                  <a:lnTo>
                    <a:pt x="1719" y="180"/>
                  </a:lnTo>
                  <a:lnTo>
                    <a:pt x="1214" y="180"/>
                  </a:lnTo>
                  <a:lnTo>
                    <a:pt x="1185" y="182"/>
                  </a:lnTo>
                  <a:lnTo>
                    <a:pt x="1157" y="186"/>
                  </a:lnTo>
                  <a:lnTo>
                    <a:pt x="1129" y="193"/>
                  </a:lnTo>
                  <a:lnTo>
                    <a:pt x="1103" y="202"/>
                  </a:lnTo>
                  <a:lnTo>
                    <a:pt x="1080" y="213"/>
                  </a:lnTo>
                  <a:lnTo>
                    <a:pt x="1058" y="227"/>
                  </a:lnTo>
                  <a:lnTo>
                    <a:pt x="1038" y="242"/>
                  </a:lnTo>
                  <a:lnTo>
                    <a:pt x="1022" y="258"/>
                  </a:lnTo>
                  <a:lnTo>
                    <a:pt x="1010" y="276"/>
                  </a:lnTo>
                  <a:lnTo>
                    <a:pt x="1000" y="295"/>
                  </a:lnTo>
                  <a:lnTo>
                    <a:pt x="994" y="316"/>
                  </a:lnTo>
                  <a:lnTo>
                    <a:pt x="991" y="335"/>
                  </a:lnTo>
                  <a:lnTo>
                    <a:pt x="990" y="338"/>
                  </a:lnTo>
                  <a:lnTo>
                    <a:pt x="990" y="335"/>
                  </a:lnTo>
                  <a:lnTo>
                    <a:pt x="986" y="316"/>
                  </a:lnTo>
                  <a:lnTo>
                    <a:pt x="980" y="295"/>
                  </a:lnTo>
                  <a:lnTo>
                    <a:pt x="971" y="276"/>
                  </a:lnTo>
                  <a:lnTo>
                    <a:pt x="958" y="258"/>
                  </a:lnTo>
                  <a:lnTo>
                    <a:pt x="941" y="242"/>
                  </a:lnTo>
                  <a:lnTo>
                    <a:pt x="922" y="227"/>
                  </a:lnTo>
                  <a:lnTo>
                    <a:pt x="900" y="213"/>
                  </a:lnTo>
                  <a:lnTo>
                    <a:pt x="876" y="202"/>
                  </a:lnTo>
                  <a:lnTo>
                    <a:pt x="851" y="193"/>
                  </a:lnTo>
                  <a:lnTo>
                    <a:pt x="824" y="186"/>
                  </a:lnTo>
                  <a:lnTo>
                    <a:pt x="795" y="182"/>
                  </a:lnTo>
                  <a:lnTo>
                    <a:pt x="766" y="180"/>
                  </a:lnTo>
                  <a:lnTo>
                    <a:pt x="261" y="180"/>
                  </a:lnTo>
                  <a:lnTo>
                    <a:pt x="231" y="179"/>
                  </a:lnTo>
                  <a:lnTo>
                    <a:pt x="199" y="174"/>
                  </a:lnTo>
                  <a:lnTo>
                    <a:pt x="169" y="168"/>
                  </a:lnTo>
                  <a:lnTo>
                    <a:pt x="141" y="159"/>
                  </a:lnTo>
                  <a:lnTo>
                    <a:pt x="115" y="148"/>
                  </a:lnTo>
                  <a:lnTo>
                    <a:pt x="90" y="134"/>
                  </a:lnTo>
                  <a:lnTo>
                    <a:pt x="67" y="119"/>
                  </a:lnTo>
                  <a:lnTo>
                    <a:pt x="48" y="102"/>
                  </a:lnTo>
                  <a:lnTo>
                    <a:pt x="32" y="83"/>
                  </a:lnTo>
                  <a:lnTo>
                    <a:pt x="19" y="64"/>
                  </a:lnTo>
                  <a:lnTo>
                    <a:pt x="9" y="43"/>
                  </a:lnTo>
                  <a:lnTo>
                    <a:pt x="3" y="21"/>
                  </a:lnTo>
                  <a:lnTo>
                    <a:pt x="0" y="0"/>
                  </a:lnTo>
                  <a:lnTo>
                    <a:pt x="2" y="13"/>
                  </a:lnTo>
                  <a:lnTo>
                    <a:pt x="6" y="39"/>
                  </a:lnTo>
                  <a:lnTo>
                    <a:pt x="13" y="64"/>
                  </a:lnTo>
                  <a:lnTo>
                    <a:pt x="25" y="89"/>
                  </a:lnTo>
                  <a:lnTo>
                    <a:pt x="40" y="112"/>
                  </a:lnTo>
                  <a:lnTo>
                    <a:pt x="59" y="135"/>
                  </a:lnTo>
                  <a:lnTo>
                    <a:pt x="81" y="156"/>
                  </a:lnTo>
                  <a:lnTo>
                    <a:pt x="105" y="176"/>
                  </a:lnTo>
                  <a:lnTo>
                    <a:pt x="132" y="194"/>
                  </a:lnTo>
                  <a:lnTo>
                    <a:pt x="161" y="209"/>
                  </a:lnTo>
                  <a:lnTo>
                    <a:pt x="193" y="224"/>
                  </a:lnTo>
                  <a:lnTo>
                    <a:pt x="227" y="235"/>
                  </a:lnTo>
                  <a:lnTo>
                    <a:pt x="262" y="244"/>
                  </a:lnTo>
                  <a:lnTo>
                    <a:pt x="299" y="251"/>
                  </a:lnTo>
                  <a:lnTo>
                    <a:pt x="334" y="255"/>
                  </a:lnTo>
                  <a:lnTo>
                    <a:pt x="372" y="257"/>
                  </a:lnTo>
                  <a:lnTo>
                    <a:pt x="803" y="257"/>
                  </a:lnTo>
                  <a:lnTo>
                    <a:pt x="830" y="259"/>
                  </a:lnTo>
                  <a:lnTo>
                    <a:pt x="856" y="262"/>
                  </a:lnTo>
                  <a:lnTo>
                    <a:pt x="879" y="269"/>
                  </a:lnTo>
                  <a:lnTo>
                    <a:pt x="903" y="277"/>
                  </a:lnTo>
                  <a:lnTo>
                    <a:pt x="923" y="289"/>
                  </a:lnTo>
                  <a:lnTo>
                    <a:pt x="943" y="302"/>
                  </a:lnTo>
                  <a:lnTo>
                    <a:pt x="958" y="317"/>
                  </a:lnTo>
                  <a:lnTo>
                    <a:pt x="971" y="333"/>
                  </a:lnTo>
                  <a:lnTo>
                    <a:pt x="980" y="350"/>
                  </a:lnTo>
                  <a:lnTo>
                    <a:pt x="986" y="369"/>
                  </a:lnTo>
                  <a:lnTo>
                    <a:pt x="990" y="387"/>
                  </a:lnTo>
                  <a:lnTo>
                    <a:pt x="990" y="389"/>
                  </a:lnTo>
                  <a:lnTo>
                    <a:pt x="992" y="370"/>
                  </a:lnTo>
                  <a:lnTo>
                    <a:pt x="997" y="352"/>
                  </a:lnTo>
                  <a:lnTo>
                    <a:pt x="1007" y="335"/>
                  </a:lnTo>
                  <a:lnTo>
                    <a:pt x="1019" y="318"/>
                  </a:lnTo>
                  <a:lnTo>
                    <a:pt x="1035" y="304"/>
                  </a:lnTo>
                  <a:lnTo>
                    <a:pt x="1053" y="290"/>
                  </a:lnTo>
                  <a:lnTo>
                    <a:pt x="1073" y="279"/>
                  </a:lnTo>
                  <a:lnTo>
                    <a:pt x="1097" y="270"/>
                  </a:lnTo>
                  <a:lnTo>
                    <a:pt x="1120" y="263"/>
                  </a:lnTo>
                  <a:lnTo>
                    <a:pt x="1146" y="259"/>
                  </a:lnTo>
                  <a:lnTo>
                    <a:pt x="1172" y="257"/>
                  </a:lnTo>
                  <a:lnTo>
                    <a:pt x="1175" y="257"/>
                  </a:lnTo>
                  <a:lnTo>
                    <a:pt x="1608" y="257"/>
                  </a:lnTo>
                </a:path>
              </a:pathLst>
            </a:custGeom>
            <a:solidFill>
              <a:srgbClr val="ED037C"/>
            </a:solidFill>
            <a:ln w="12700" cap="rnd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63492" name="Rectangle 9">
            <a:extLst>
              <a:ext uri="{FF2B5EF4-FFF2-40B4-BE49-F238E27FC236}">
                <a16:creationId xmlns:a16="http://schemas.microsoft.com/office/drawing/2014/main" id="{37345275-D939-4441-A4DF-568039864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6087" y="1149349"/>
            <a:ext cx="8759825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CA" altLang="en-US" sz="2400" b="1" dirty="0">
                <a:latin typeface="Rockwell" panose="02060603020205020403" pitchFamily="18" charset="0"/>
              </a:rPr>
              <a:t>  </a:t>
            </a:r>
            <a:r>
              <a:rPr lang="en-CA" altLang="en-US" sz="2400" b="1" dirty="0">
                <a:cs typeface="Arial" panose="020B0604020202020204" pitchFamily="34" charset="0"/>
              </a:rPr>
              <a:t>Actual Quantity       Actual Quantity	    Standard Quantity</a:t>
            </a:r>
            <a:br>
              <a:rPr lang="en-CA" altLang="en-US" sz="2400" b="1" dirty="0">
                <a:cs typeface="Arial" panose="020B0604020202020204" pitchFamily="34" charset="0"/>
              </a:rPr>
            </a:br>
            <a:r>
              <a:rPr lang="en-CA" altLang="en-US" sz="2400" b="1" dirty="0">
                <a:cs typeface="Arial" panose="020B0604020202020204" pitchFamily="34" charset="0"/>
              </a:rPr>
              <a:t>            ×                                 ×                                   × </a:t>
            </a:r>
            <a:br>
              <a:rPr lang="en-CA" altLang="en-US" sz="2400" b="1" dirty="0">
                <a:cs typeface="Arial" panose="020B0604020202020204" pitchFamily="34" charset="0"/>
              </a:rPr>
            </a:br>
            <a:r>
              <a:rPr lang="en-CA" altLang="en-US" sz="2400" b="1" dirty="0">
                <a:cs typeface="Arial" panose="020B0604020202020204" pitchFamily="34" charset="0"/>
              </a:rPr>
              <a:t>    Actual Price           Standard Price          Standard Price</a:t>
            </a:r>
          </a:p>
        </p:txBody>
      </p:sp>
      <p:sp>
        <p:nvSpPr>
          <p:cNvPr id="63493" name="Line 10">
            <a:extLst>
              <a:ext uri="{FF2B5EF4-FFF2-40B4-BE49-F238E27FC236}">
                <a16:creationId xmlns:a16="http://schemas.microsoft.com/office/drawing/2014/main" id="{3A300C2F-F9C3-4708-98BD-943D1F0A33BF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9764" y="2276872"/>
            <a:ext cx="218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4" name="Line 11">
            <a:extLst>
              <a:ext uri="{FF2B5EF4-FFF2-40B4-BE49-F238E27FC236}">
                <a16:creationId xmlns:a16="http://schemas.microsoft.com/office/drawing/2014/main" id="{589CB899-8C13-4CEE-BAC4-E11ED3B935F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1864" y="2276872"/>
            <a:ext cx="218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5" name="Line 12">
            <a:extLst>
              <a:ext uri="{FF2B5EF4-FFF2-40B4-BE49-F238E27FC236}">
                <a16:creationId xmlns:a16="http://schemas.microsoft.com/office/drawing/2014/main" id="{31CFBE65-D7F5-4EB7-8559-FBA2932D8F5B}"/>
              </a:ext>
            </a:extLst>
          </p:cNvPr>
          <p:cNvSpPr>
            <a:spLocks noChangeShapeType="1"/>
          </p:cNvSpPr>
          <p:nvPr/>
        </p:nvSpPr>
        <p:spPr bwMode="auto">
          <a:xfrm>
            <a:off x="7732713" y="2276872"/>
            <a:ext cx="2413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BE1BB49-140F-2877-CCEA-C986D093A5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Material Variances Summary - 1</a:t>
            </a:r>
          </a:p>
        </p:txBody>
      </p:sp>
      <p:grpSp>
        <p:nvGrpSpPr>
          <p:cNvPr id="4" name="Group 19">
            <a:extLst>
              <a:ext uri="{FF2B5EF4-FFF2-40B4-BE49-F238E27FC236}">
                <a16:creationId xmlns:a16="http://schemas.microsoft.com/office/drawing/2014/main" id="{61CD6B30-705B-4A7C-90B7-6FC8A0302FC2}"/>
              </a:ext>
            </a:extLst>
          </p:cNvPr>
          <p:cNvGrpSpPr>
            <a:grpSpLocks/>
          </p:cNvGrpSpPr>
          <p:nvPr/>
        </p:nvGrpSpPr>
        <p:grpSpPr bwMode="auto">
          <a:xfrm>
            <a:off x="4094164" y="5700713"/>
            <a:ext cx="3883025" cy="849312"/>
            <a:chOff x="1488" y="3642"/>
            <a:chExt cx="2446" cy="535"/>
          </a:xfrm>
        </p:grpSpPr>
        <p:sp>
          <p:nvSpPr>
            <p:cNvPr id="63500" name="Freeform 16">
              <a:extLst>
                <a:ext uri="{FF2B5EF4-FFF2-40B4-BE49-F238E27FC236}">
                  <a16:creationId xmlns:a16="http://schemas.microsoft.com/office/drawing/2014/main" id="{249B6A6A-EB63-45F2-9276-EE8A47553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6" y="3642"/>
              <a:ext cx="1980" cy="294"/>
            </a:xfrm>
            <a:custGeom>
              <a:avLst/>
              <a:gdLst>
                <a:gd name="T0" fmla="*/ 1645 w 1980"/>
                <a:gd name="T1" fmla="*/ 2 h 390"/>
                <a:gd name="T2" fmla="*/ 1718 w 1980"/>
                <a:gd name="T3" fmla="*/ 2 h 390"/>
                <a:gd name="T4" fmla="*/ 1787 w 1980"/>
                <a:gd name="T5" fmla="*/ 2 h 390"/>
                <a:gd name="T6" fmla="*/ 1849 w 1980"/>
                <a:gd name="T7" fmla="*/ 2 h 390"/>
                <a:gd name="T8" fmla="*/ 1900 w 1980"/>
                <a:gd name="T9" fmla="*/ 2 h 390"/>
                <a:gd name="T10" fmla="*/ 1940 w 1980"/>
                <a:gd name="T11" fmla="*/ 2 h 390"/>
                <a:gd name="T12" fmla="*/ 1966 w 1980"/>
                <a:gd name="T13" fmla="*/ 2 h 390"/>
                <a:gd name="T14" fmla="*/ 1978 w 1980"/>
                <a:gd name="T15" fmla="*/ 2 h 390"/>
                <a:gd name="T16" fmla="*/ 1978 w 1980"/>
                <a:gd name="T17" fmla="*/ 2 h 390"/>
                <a:gd name="T18" fmla="*/ 1961 w 1980"/>
                <a:gd name="T19" fmla="*/ 2 h 390"/>
                <a:gd name="T20" fmla="*/ 1933 w 1980"/>
                <a:gd name="T21" fmla="*/ 2 h 390"/>
                <a:gd name="T22" fmla="*/ 1891 w 1980"/>
                <a:gd name="T23" fmla="*/ 2 h 390"/>
                <a:gd name="T24" fmla="*/ 1839 w 1980"/>
                <a:gd name="T25" fmla="*/ 2 h 390"/>
                <a:gd name="T26" fmla="*/ 1781 w 1980"/>
                <a:gd name="T27" fmla="*/ 2 h 390"/>
                <a:gd name="T28" fmla="*/ 1719 w 1980"/>
                <a:gd name="T29" fmla="*/ 2 h 390"/>
                <a:gd name="T30" fmla="*/ 1185 w 1980"/>
                <a:gd name="T31" fmla="*/ 2 h 390"/>
                <a:gd name="T32" fmla="*/ 1129 w 1980"/>
                <a:gd name="T33" fmla="*/ 2 h 390"/>
                <a:gd name="T34" fmla="*/ 1080 w 1980"/>
                <a:gd name="T35" fmla="*/ 2 h 390"/>
                <a:gd name="T36" fmla="*/ 1038 w 1980"/>
                <a:gd name="T37" fmla="*/ 2 h 390"/>
                <a:gd name="T38" fmla="*/ 1010 w 1980"/>
                <a:gd name="T39" fmla="*/ 2 h 390"/>
                <a:gd name="T40" fmla="*/ 994 w 1980"/>
                <a:gd name="T41" fmla="*/ 2 h 390"/>
                <a:gd name="T42" fmla="*/ 990 w 1980"/>
                <a:gd name="T43" fmla="*/ 2 h 390"/>
                <a:gd name="T44" fmla="*/ 986 w 1980"/>
                <a:gd name="T45" fmla="*/ 2 h 390"/>
                <a:gd name="T46" fmla="*/ 971 w 1980"/>
                <a:gd name="T47" fmla="*/ 2 h 390"/>
                <a:gd name="T48" fmla="*/ 941 w 1980"/>
                <a:gd name="T49" fmla="*/ 2 h 390"/>
                <a:gd name="T50" fmla="*/ 900 w 1980"/>
                <a:gd name="T51" fmla="*/ 2 h 390"/>
                <a:gd name="T52" fmla="*/ 851 w 1980"/>
                <a:gd name="T53" fmla="*/ 2 h 390"/>
                <a:gd name="T54" fmla="*/ 795 w 1980"/>
                <a:gd name="T55" fmla="*/ 2 h 390"/>
                <a:gd name="T56" fmla="*/ 261 w 1980"/>
                <a:gd name="T57" fmla="*/ 2 h 390"/>
                <a:gd name="T58" fmla="*/ 199 w 1980"/>
                <a:gd name="T59" fmla="*/ 2 h 390"/>
                <a:gd name="T60" fmla="*/ 141 w 1980"/>
                <a:gd name="T61" fmla="*/ 2 h 390"/>
                <a:gd name="T62" fmla="*/ 90 w 1980"/>
                <a:gd name="T63" fmla="*/ 2 h 390"/>
                <a:gd name="T64" fmla="*/ 48 w 1980"/>
                <a:gd name="T65" fmla="*/ 2 h 390"/>
                <a:gd name="T66" fmla="*/ 19 w 1980"/>
                <a:gd name="T67" fmla="*/ 2 h 390"/>
                <a:gd name="T68" fmla="*/ 3 w 1980"/>
                <a:gd name="T69" fmla="*/ 2 h 390"/>
                <a:gd name="T70" fmla="*/ 2 w 1980"/>
                <a:gd name="T71" fmla="*/ 2 h 390"/>
                <a:gd name="T72" fmla="*/ 13 w 1980"/>
                <a:gd name="T73" fmla="*/ 2 h 390"/>
                <a:gd name="T74" fmla="*/ 40 w 1980"/>
                <a:gd name="T75" fmla="*/ 2 h 390"/>
                <a:gd name="T76" fmla="*/ 81 w 1980"/>
                <a:gd name="T77" fmla="*/ 2 h 390"/>
                <a:gd name="T78" fmla="*/ 132 w 1980"/>
                <a:gd name="T79" fmla="*/ 2 h 390"/>
                <a:gd name="T80" fmla="*/ 193 w 1980"/>
                <a:gd name="T81" fmla="*/ 2 h 390"/>
                <a:gd name="T82" fmla="*/ 262 w 1980"/>
                <a:gd name="T83" fmla="*/ 2 h 390"/>
                <a:gd name="T84" fmla="*/ 334 w 1980"/>
                <a:gd name="T85" fmla="*/ 2 h 390"/>
                <a:gd name="T86" fmla="*/ 803 w 1980"/>
                <a:gd name="T87" fmla="*/ 2 h 390"/>
                <a:gd name="T88" fmla="*/ 856 w 1980"/>
                <a:gd name="T89" fmla="*/ 2 h 390"/>
                <a:gd name="T90" fmla="*/ 903 w 1980"/>
                <a:gd name="T91" fmla="*/ 2 h 390"/>
                <a:gd name="T92" fmla="*/ 943 w 1980"/>
                <a:gd name="T93" fmla="*/ 2 h 390"/>
                <a:gd name="T94" fmla="*/ 971 w 1980"/>
                <a:gd name="T95" fmla="*/ 2 h 390"/>
                <a:gd name="T96" fmla="*/ 986 w 1980"/>
                <a:gd name="T97" fmla="*/ 2 h 390"/>
                <a:gd name="T98" fmla="*/ 990 w 1980"/>
                <a:gd name="T99" fmla="*/ 2 h 390"/>
                <a:gd name="T100" fmla="*/ 997 w 1980"/>
                <a:gd name="T101" fmla="*/ 2 h 390"/>
                <a:gd name="T102" fmla="*/ 1019 w 1980"/>
                <a:gd name="T103" fmla="*/ 2 h 390"/>
                <a:gd name="T104" fmla="*/ 1053 w 1980"/>
                <a:gd name="T105" fmla="*/ 2 h 390"/>
                <a:gd name="T106" fmla="*/ 1097 w 1980"/>
                <a:gd name="T107" fmla="*/ 2 h 390"/>
                <a:gd name="T108" fmla="*/ 1146 w 1980"/>
                <a:gd name="T109" fmla="*/ 2 h 390"/>
                <a:gd name="T110" fmla="*/ 1175 w 1980"/>
                <a:gd name="T111" fmla="*/ 2 h 3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980"/>
                <a:gd name="T169" fmla="*/ 0 h 390"/>
                <a:gd name="T170" fmla="*/ 1980 w 1980"/>
                <a:gd name="T171" fmla="*/ 390 h 39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980" h="390">
                  <a:moveTo>
                    <a:pt x="1608" y="257"/>
                  </a:moveTo>
                  <a:lnTo>
                    <a:pt x="1645" y="255"/>
                  </a:lnTo>
                  <a:lnTo>
                    <a:pt x="1681" y="251"/>
                  </a:lnTo>
                  <a:lnTo>
                    <a:pt x="1718" y="244"/>
                  </a:lnTo>
                  <a:lnTo>
                    <a:pt x="1753" y="235"/>
                  </a:lnTo>
                  <a:lnTo>
                    <a:pt x="1787" y="224"/>
                  </a:lnTo>
                  <a:lnTo>
                    <a:pt x="1819" y="209"/>
                  </a:lnTo>
                  <a:lnTo>
                    <a:pt x="1849" y="194"/>
                  </a:lnTo>
                  <a:lnTo>
                    <a:pt x="1876" y="176"/>
                  </a:lnTo>
                  <a:lnTo>
                    <a:pt x="1900" y="156"/>
                  </a:lnTo>
                  <a:lnTo>
                    <a:pt x="1922" y="135"/>
                  </a:lnTo>
                  <a:lnTo>
                    <a:pt x="1940" y="112"/>
                  </a:lnTo>
                  <a:lnTo>
                    <a:pt x="1955" y="89"/>
                  </a:lnTo>
                  <a:lnTo>
                    <a:pt x="1966" y="64"/>
                  </a:lnTo>
                  <a:lnTo>
                    <a:pt x="1975" y="39"/>
                  </a:lnTo>
                  <a:lnTo>
                    <a:pt x="1978" y="13"/>
                  </a:lnTo>
                  <a:lnTo>
                    <a:pt x="1979" y="0"/>
                  </a:lnTo>
                  <a:lnTo>
                    <a:pt x="1978" y="21"/>
                  </a:lnTo>
                  <a:lnTo>
                    <a:pt x="1972" y="43"/>
                  </a:lnTo>
                  <a:lnTo>
                    <a:pt x="1961" y="64"/>
                  </a:lnTo>
                  <a:lnTo>
                    <a:pt x="1949" y="83"/>
                  </a:lnTo>
                  <a:lnTo>
                    <a:pt x="1933" y="102"/>
                  </a:lnTo>
                  <a:lnTo>
                    <a:pt x="1913" y="119"/>
                  </a:lnTo>
                  <a:lnTo>
                    <a:pt x="1891" y="134"/>
                  </a:lnTo>
                  <a:lnTo>
                    <a:pt x="1866" y="148"/>
                  </a:lnTo>
                  <a:lnTo>
                    <a:pt x="1839" y="159"/>
                  </a:lnTo>
                  <a:lnTo>
                    <a:pt x="1810" y="168"/>
                  </a:lnTo>
                  <a:lnTo>
                    <a:pt x="1781" y="174"/>
                  </a:lnTo>
                  <a:lnTo>
                    <a:pt x="1751" y="179"/>
                  </a:lnTo>
                  <a:lnTo>
                    <a:pt x="1719" y="180"/>
                  </a:lnTo>
                  <a:lnTo>
                    <a:pt x="1214" y="180"/>
                  </a:lnTo>
                  <a:lnTo>
                    <a:pt x="1185" y="182"/>
                  </a:lnTo>
                  <a:lnTo>
                    <a:pt x="1157" y="186"/>
                  </a:lnTo>
                  <a:lnTo>
                    <a:pt x="1129" y="193"/>
                  </a:lnTo>
                  <a:lnTo>
                    <a:pt x="1103" y="202"/>
                  </a:lnTo>
                  <a:lnTo>
                    <a:pt x="1080" y="213"/>
                  </a:lnTo>
                  <a:lnTo>
                    <a:pt x="1058" y="227"/>
                  </a:lnTo>
                  <a:lnTo>
                    <a:pt x="1038" y="242"/>
                  </a:lnTo>
                  <a:lnTo>
                    <a:pt x="1022" y="258"/>
                  </a:lnTo>
                  <a:lnTo>
                    <a:pt x="1010" y="276"/>
                  </a:lnTo>
                  <a:lnTo>
                    <a:pt x="1000" y="295"/>
                  </a:lnTo>
                  <a:lnTo>
                    <a:pt x="994" y="316"/>
                  </a:lnTo>
                  <a:lnTo>
                    <a:pt x="991" y="335"/>
                  </a:lnTo>
                  <a:lnTo>
                    <a:pt x="990" y="338"/>
                  </a:lnTo>
                  <a:lnTo>
                    <a:pt x="990" y="335"/>
                  </a:lnTo>
                  <a:lnTo>
                    <a:pt x="986" y="316"/>
                  </a:lnTo>
                  <a:lnTo>
                    <a:pt x="980" y="295"/>
                  </a:lnTo>
                  <a:lnTo>
                    <a:pt x="971" y="276"/>
                  </a:lnTo>
                  <a:lnTo>
                    <a:pt x="958" y="258"/>
                  </a:lnTo>
                  <a:lnTo>
                    <a:pt x="941" y="242"/>
                  </a:lnTo>
                  <a:lnTo>
                    <a:pt x="922" y="227"/>
                  </a:lnTo>
                  <a:lnTo>
                    <a:pt x="900" y="213"/>
                  </a:lnTo>
                  <a:lnTo>
                    <a:pt x="876" y="202"/>
                  </a:lnTo>
                  <a:lnTo>
                    <a:pt x="851" y="193"/>
                  </a:lnTo>
                  <a:lnTo>
                    <a:pt x="824" y="186"/>
                  </a:lnTo>
                  <a:lnTo>
                    <a:pt x="795" y="182"/>
                  </a:lnTo>
                  <a:lnTo>
                    <a:pt x="766" y="180"/>
                  </a:lnTo>
                  <a:lnTo>
                    <a:pt x="261" y="180"/>
                  </a:lnTo>
                  <a:lnTo>
                    <a:pt x="231" y="179"/>
                  </a:lnTo>
                  <a:lnTo>
                    <a:pt x="199" y="174"/>
                  </a:lnTo>
                  <a:lnTo>
                    <a:pt x="169" y="168"/>
                  </a:lnTo>
                  <a:lnTo>
                    <a:pt x="141" y="159"/>
                  </a:lnTo>
                  <a:lnTo>
                    <a:pt x="115" y="148"/>
                  </a:lnTo>
                  <a:lnTo>
                    <a:pt x="90" y="134"/>
                  </a:lnTo>
                  <a:lnTo>
                    <a:pt x="67" y="119"/>
                  </a:lnTo>
                  <a:lnTo>
                    <a:pt x="48" y="102"/>
                  </a:lnTo>
                  <a:lnTo>
                    <a:pt x="32" y="83"/>
                  </a:lnTo>
                  <a:lnTo>
                    <a:pt x="19" y="64"/>
                  </a:lnTo>
                  <a:lnTo>
                    <a:pt x="9" y="43"/>
                  </a:lnTo>
                  <a:lnTo>
                    <a:pt x="3" y="21"/>
                  </a:lnTo>
                  <a:lnTo>
                    <a:pt x="0" y="0"/>
                  </a:lnTo>
                  <a:lnTo>
                    <a:pt x="2" y="13"/>
                  </a:lnTo>
                  <a:lnTo>
                    <a:pt x="6" y="39"/>
                  </a:lnTo>
                  <a:lnTo>
                    <a:pt x="13" y="64"/>
                  </a:lnTo>
                  <a:lnTo>
                    <a:pt x="25" y="89"/>
                  </a:lnTo>
                  <a:lnTo>
                    <a:pt x="40" y="112"/>
                  </a:lnTo>
                  <a:lnTo>
                    <a:pt x="59" y="135"/>
                  </a:lnTo>
                  <a:lnTo>
                    <a:pt x="81" y="156"/>
                  </a:lnTo>
                  <a:lnTo>
                    <a:pt x="105" y="176"/>
                  </a:lnTo>
                  <a:lnTo>
                    <a:pt x="132" y="194"/>
                  </a:lnTo>
                  <a:lnTo>
                    <a:pt x="161" y="209"/>
                  </a:lnTo>
                  <a:lnTo>
                    <a:pt x="193" y="224"/>
                  </a:lnTo>
                  <a:lnTo>
                    <a:pt x="227" y="235"/>
                  </a:lnTo>
                  <a:lnTo>
                    <a:pt x="262" y="244"/>
                  </a:lnTo>
                  <a:lnTo>
                    <a:pt x="299" y="251"/>
                  </a:lnTo>
                  <a:lnTo>
                    <a:pt x="334" y="255"/>
                  </a:lnTo>
                  <a:lnTo>
                    <a:pt x="372" y="257"/>
                  </a:lnTo>
                  <a:lnTo>
                    <a:pt x="803" y="257"/>
                  </a:lnTo>
                  <a:lnTo>
                    <a:pt x="830" y="259"/>
                  </a:lnTo>
                  <a:lnTo>
                    <a:pt x="856" y="262"/>
                  </a:lnTo>
                  <a:lnTo>
                    <a:pt x="879" y="269"/>
                  </a:lnTo>
                  <a:lnTo>
                    <a:pt x="903" y="277"/>
                  </a:lnTo>
                  <a:lnTo>
                    <a:pt x="923" y="289"/>
                  </a:lnTo>
                  <a:lnTo>
                    <a:pt x="943" y="302"/>
                  </a:lnTo>
                  <a:lnTo>
                    <a:pt x="958" y="317"/>
                  </a:lnTo>
                  <a:lnTo>
                    <a:pt x="971" y="333"/>
                  </a:lnTo>
                  <a:lnTo>
                    <a:pt x="980" y="350"/>
                  </a:lnTo>
                  <a:lnTo>
                    <a:pt x="986" y="369"/>
                  </a:lnTo>
                  <a:lnTo>
                    <a:pt x="990" y="387"/>
                  </a:lnTo>
                  <a:lnTo>
                    <a:pt x="990" y="389"/>
                  </a:lnTo>
                  <a:lnTo>
                    <a:pt x="992" y="370"/>
                  </a:lnTo>
                  <a:lnTo>
                    <a:pt x="997" y="352"/>
                  </a:lnTo>
                  <a:lnTo>
                    <a:pt x="1007" y="335"/>
                  </a:lnTo>
                  <a:lnTo>
                    <a:pt x="1019" y="318"/>
                  </a:lnTo>
                  <a:lnTo>
                    <a:pt x="1035" y="304"/>
                  </a:lnTo>
                  <a:lnTo>
                    <a:pt x="1053" y="290"/>
                  </a:lnTo>
                  <a:lnTo>
                    <a:pt x="1073" y="279"/>
                  </a:lnTo>
                  <a:lnTo>
                    <a:pt x="1097" y="270"/>
                  </a:lnTo>
                  <a:lnTo>
                    <a:pt x="1120" y="263"/>
                  </a:lnTo>
                  <a:lnTo>
                    <a:pt x="1146" y="259"/>
                  </a:lnTo>
                  <a:lnTo>
                    <a:pt x="1172" y="257"/>
                  </a:lnTo>
                  <a:lnTo>
                    <a:pt x="1175" y="257"/>
                  </a:lnTo>
                  <a:lnTo>
                    <a:pt x="1608" y="257"/>
                  </a:lnTo>
                </a:path>
              </a:pathLst>
            </a:custGeom>
            <a:solidFill>
              <a:srgbClr val="ED037C"/>
            </a:solidFill>
            <a:ln w="12700" cap="rnd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5" name="Rectangle 17">
              <a:extLst>
                <a:ext uri="{FF2B5EF4-FFF2-40B4-BE49-F238E27FC236}">
                  <a16:creationId xmlns:a16="http://schemas.microsoft.com/office/drawing/2014/main" id="{4BD33703-F9CB-4C37-8C48-0058EB7003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888"/>
              <a:ext cx="2446" cy="289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CA" altLang="en-US" sz="2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$29 unfavourable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ABAD8-7AA8-7792-90E7-85369480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0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3490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>
            <a:extLst>
              <a:ext uri="{FF2B5EF4-FFF2-40B4-BE49-F238E27FC236}">
                <a16:creationId xmlns:a16="http://schemas.microsoft.com/office/drawing/2014/main" id="{D4B8CF20-413F-46E6-96F2-6F42C15D1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6" y="2590801"/>
            <a:ext cx="8607425" cy="175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2400" dirty="0">
                <a:latin typeface="Rockwell" panose="02060603020205020403" pitchFamily="18" charset="0"/>
              </a:rPr>
              <a:t>      </a:t>
            </a:r>
            <a:r>
              <a:rPr lang="en-CA" altLang="en-US" sz="2400" dirty="0">
                <a:cs typeface="Arial" panose="020B0604020202020204" pitchFamily="34" charset="0"/>
              </a:rPr>
              <a:t>210 kgs.                     210 kgs.                       200 kgs.</a:t>
            </a:r>
            <a:br>
              <a:rPr lang="en-CA" altLang="en-US" sz="2400" dirty="0">
                <a:cs typeface="Arial" panose="020B0604020202020204" pitchFamily="34" charset="0"/>
              </a:rPr>
            </a:br>
            <a:r>
              <a:rPr lang="en-CA" altLang="en-US" sz="2400" dirty="0">
                <a:cs typeface="Arial" panose="020B0604020202020204" pitchFamily="34" charset="0"/>
              </a:rPr>
              <a:t>           ×                                 ×                                   ×</a:t>
            </a:r>
            <a:br>
              <a:rPr lang="en-CA" altLang="en-US" sz="2400" dirty="0">
                <a:cs typeface="Arial" panose="020B0604020202020204" pitchFamily="34" charset="0"/>
              </a:rPr>
            </a:br>
            <a:r>
              <a:rPr lang="en-CA" altLang="en-US" sz="2400" dirty="0">
                <a:cs typeface="Arial" panose="020B0604020202020204" pitchFamily="34" charset="0"/>
              </a:rPr>
              <a:t>    $4.90 per kg.             $5.00 per kg.                $5.00 per kg.</a:t>
            </a:r>
          </a:p>
          <a:p>
            <a:pPr eaLnBrk="1" hangingPunct="1">
              <a:spcBef>
                <a:spcPct val="50000"/>
              </a:spcBef>
            </a:pPr>
            <a:r>
              <a:rPr lang="en-CA" altLang="en-US" sz="2400" dirty="0">
                <a:solidFill>
                  <a:schemeClr val="tx2"/>
                </a:solidFill>
                <a:cs typeface="Arial" panose="020B0604020202020204" pitchFamily="34" charset="0"/>
              </a:rPr>
              <a:t>      </a:t>
            </a:r>
            <a:r>
              <a:rPr lang="en-CA" altLang="en-US" sz="2400" dirty="0">
                <a:solidFill>
                  <a:srgbClr val="FF0000"/>
                </a:solidFill>
                <a:cs typeface="Arial" panose="020B0604020202020204" pitchFamily="34" charset="0"/>
              </a:rPr>
              <a:t>= $1,029                     = $1,050                   = $1,000   </a:t>
            </a:r>
          </a:p>
        </p:txBody>
      </p:sp>
      <p:sp>
        <p:nvSpPr>
          <p:cNvPr id="65538" name="Freeform 3">
            <a:extLst>
              <a:ext uri="{FF2B5EF4-FFF2-40B4-BE49-F238E27FC236}">
                <a16:creationId xmlns:a16="http://schemas.microsoft.com/office/drawing/2014/main" id="{E27B8FAF-E604-407F-A792-29FAA73B8C51}"/>
              </a:ext>
            </a:extLst>
          </p:cNvPr>
          <p:cNvSpPr>
            <a:spLocks/>
          </p:cNvSpPr>
          <p:nvPr/>
        </p:nvSpPr>
        <p:spPr bwMode="auto">
          <a:xfrm>
            <a:off x="2759075" y="4278314"/>
            <a:ext cx="3143250" cy="619125"/>
          </a:xfrm>
          <a:custGeom>
            <a:avLst/>
            <a:gdLst>
              <a:gd name="T0" fmla="*/ 2147483646 w 1980"/>
              <a:gd name="T1" fmla="*/ 2147483646 h 390"/>
              <a:gd name="T2" fmla="*/ 2147483646 w 1980"/>
              <a:gd name="T3" fmla="*/ 2147483646 h 390"/>
              <a:gd name="T4" fmla="*/ 2147483646 w 1980"/>
              <a:gd name="T5" fmla="*/ 2147483646 h 390"/>
              <a:gd name="T6" fmla="*/ 2147483646 w 1980"/>
              <a:gd name="T7" fmla="*/ 2147483646 h 390"/>
              <a:gd name="T8" fmla="*/ 2147483646 w 1980"/>
              <a:gd name="T9" fmla="*/ 2147483646 h 390"/>
              <a:gd name="T10" fmla="*/ 2147483646 w 1980"/>
              <a:gd name="T11" fmla="*/ 2147483646 h 390"/>
              <a:gd name="T12" fmla="*/ 2147483646 w 1980"/>
              <a:gd name="T13" fmla="*/ 2147483646 h 390"/>
              <a:gd name="T14" fmla="*/ 2147483646 w 1980"/>
              <a:gd name="T15" fmla="*/ 2147483646 h 390"/>
              <a:gd name="T16" fmla="*/ 2147483646 w 1980"/>
              <a:gd name="T17" fmla="*/ 2147483646 h 390"/>
              <a:gd name="T18" fmla="*/ 2147483646 w 1980"/>
              <a:gd name="T19" fmla="*/ 2147483646 h 390"/>
              <a:gd name="T20" fmla="*/ 2147483646 w 1980"/>
              <a:gd name="T21" fmla="*/ 2147483646 h 390"/>
              <a:gd name="T22" fmla="*/ 2147483646 w 1980"/>
              <a:gd name="T23" fmla="*/ 2147483646 h 390"/>
              <a:gd name="T24" fmla="*/ 2147483646 w 1980"/>
              <a:gd name="T25" fmla="*/ 2147483646 h 390"/>
              <a:gd name="T26" fmla="*/ 2147483646 w 1980"/>
              <a:gd name="T27" fmla="*/ 2147483646 h 390"/>
              <a:gd name="T28" fmla="*/ 2147483646 w 1980"/>
              <a:gd name="T29" fmla="*/ 2147483646 h 390"/>
              <a:gd name="T30" fmla="*/ 2147483646 w 1980"/>
              <a:gd name="T31" fmla="*/ 2147483646 h 390"/>
              <a:gd name="T32" fmla="*/ 2147483646 w 1980"/>
              <a:gd name="T33" fmla="*/ 2147483646 h 390"/>
              <a:gd name="T34" fmla="*/ 2147483646 w 1980"/>
              <a:gd name="T35" fmla="*/ 2147483646 h 390"/>
              <a:gd name="T36" fmla="*/ 2147483646 w 1980"/>
              <a:gd name="T37" fmla="*/ 2147483646 h 390"/>
              <a:gd name="T38" fmla="*/ 2147483646 w 1980"/>
              <a:gd name="T39" fmla="*/ 2147483646 h 390"/>
              <a:gd name="T40" fmla="*/ 2147483646 w 1980"/>
              <a:gd name="T41" fmla="*/ 2147483646 h 390"/>
              <a:gd name="T42" fmla="*/ 2147483646 w 1980"/>
              <a:gd name="T43" fmla="*/ 2147483646 h 390"/>
              <a:gd name="T44" fmla="*/ 2147483646 w 1980"/>
              <a:gd name="T45" fmla="*/ 2147483646 h 390"/>
              <a:gd name="T46" fmla="*/ 2147483646 w 1980"/>
              <a:gd name="T47" fmla="*/ 2147483646 h 390"/>
              <a:gd name="T48" fmla="*/ 2147483646 w 1980"/>
              <a:gd name="T49" fmla="*/ 2147483646 h 390"/>
              <a:gd name="T50" fmla="*/ 2147483646 w 1980"/>
              <a:gd name="T51" fmla="*/ 2147483646 h 390"/>
              <a:gd name="T52" fmla="*/ 2147483646 w 1980"/>
              <a:gd name="T53" fmla="*/ 2147483646 h 390"/>
              <a:gd name="T54" fmla="*/ 2147483646 w 1980"/>
              <a:gd name="T55" fmla="*/ 2147483646 h 390"/>
              <a:gd name="T56" fmla="*/ 2147483646 w 1980"/>
              <a:gd name="T57" fmla="*/ 2147483646 h 390"/>
              <a:gd name="T58" fmla="*/ 2147483646 w 1980"/>
              <a:gd name="T59" fmla="*/ 2147483646 h 390"/>
              <a:gd name="T60" fmla="*/ 2147483646 w 1980"/>
              <a:gd name="T61" fmla="*/ 2147483646 h 390"/>
              <a:gd name="T62" fmla="*/ 2147483646 w 1980"/>
              <a:gd name="T63" fmla="*/ 2147483646 h 390"/>
              <a:gd name="T64" fmla="*/ 2147483646 w 1980"/>
              <a:gd name="T65" fmla="*/ 2147483646 h 390"/>
              <a:gd name="T66" fmla="*/ 2147483646 w 1980"/>
              <a:gd name="T67" fmla="*/ 2147483646 h 390"/>
              <a:gd name="T68" fmla="*/ 2147483646 w 1980"/>
              <a:gd name="T69" fmla="*/ 2147483646 h 390"/>
              <a:gd name="T70" fmla="*/ 2147483646 w 1980"/>
              <a:gd name="T71" fmla="*/ 2147483646 h 390"/>
              <a:gd name="T72" fmla="*/ 2147483646 w 1980"/>
              <a:gd name="T73" fmla="*/ 2147483646 h 390"/>
              <a:gd name="T74" fmla="*/ 2147483646 w 1980"/>
              <a:gd name="T75" fmla="*/ 2147483646 h 390"/>
              <a:gd name="T76" fmla="*/ 2147483646 w 1980"/>
              <a:gd name="T77" fmla="*/ 2147483646 h 390"/>
              <a:gd name="T78" fmla="*/ 2147483646 w 1980"/>
              <a:gd name="T79" fmla="*/ 2147483646 h 390"/>
              <a:gd name="T80" fmla="*/ 2147483646 w 1980"/>
              <a:gd name="T81" fmla="*/ 2147483646 h 390"/>
              <a:gd name="T82" fmla="*/ 2147483646 w 1980"/>
              <a:gd name="T83" fmla="*/ 2147483646 h 390"/>
              <a:gd name="T84" fmla="*/ 2147483646 w 1980"/>
              <a:gd name="T85" fmla="*/ 2147483646 h 390"/>
              <a:gd name="T86" fmla="*/ 2147483646 w 1980"/>
              <a:gd name="T87" fmla="*/ 2147483646 h 390"/>
              <a:gd name="T88" fmla="*/ 2147483646 w 1980"/>
              <a:gd name="T89" fmla="*/ 2147483646 h 390"/>
              <a:gd name="T90" fmla="*/ 2147483646 w 1980"/>
              <a:gd name="T91" fmla="*/ 2147483646 h 390"/>
              <a:gd name="T92" fmla="*/ 2147483646 w 1980"/>
              <a:gd name="T93" fmla="*/ 2147483646 h 390"/>
              <a:gd name="T94" fmla="*/ 2147483646 w 1980"/>
              <a:gd name="T95" fmla="*/ 2147483646 h 390"/>
              <a:gd name="T96" fmla="*/ 2147483646 w 1980"/>
              <a:gd name="T97" fmla="*/ 2147483646 h 390"/>
              <a:gd name="T98" fmla="*/ 2147483646 w 1980"/>
              <a:gd name="T99" fmla="*/ 2147483646 h 390"/>
              <a:gd name="T100" fmla="*/ 2147483646 w 1980"/>
              <a:gd name="T101" fmla="*/ 2147483646 h 390"/>
              <a:gd name="T102" fmla="*/ 2147483646 w 1980"/>
              <a:gd name="T103" fmla="*/ 2147483646 h 390"/>
              <a:gd name="T104" fmla="*/ 2147483646 w 1980"/>
              <a:gd name="T105" fmla="*/ 2147483646 h 390"/>
              <a:gd name="T106" fmla="*/ 2147483646 w 1980"/>
              <a:gd name="T107" fmla="*/ 2147483646 h 390"/>
              <a:gd name="T108" fmla="*/ 2147483646 w 1980"/>
              <a:gd name="T109" fmla="*/ 2147483646 h 390"/>
              <a:gd name="T110" fmla="*/ 2147483646 w 1980"/>
              <a:gd name="T111" fmla="*/ 2147483646 h 39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1980"/>
              <a:gd name="T169" fmla="*/ 0 h 390"/>
              <a:gd name="T170" fmla="*/ 1980 w 1980"/>
              <a:gd name="T171" fmla="*/ 390 h 39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1980" h="390">
                <a:moveTo>
                  <a:pt x="1608" y="257"/>
                </a:moveTo>
                <a:lnTo>
                  <a:pt x="1645" y="255"/>
                </a:lnTo>
                <a:lnTo>
                  <a:pt x="1681" y="251"/>
                </a:lnTo>
                <a:lnTo>
                  <a:pt x="1718" y="244"/>
                </a:lnTo>
                <a:lnTo>
                  <a:pt x="1753" y="235"/>
                </a:lnTo>
                <a:lnTo>
                  <a:pt x="1787" y="224"/>
                </a:lnTo>
                <a:lnTo>
                  <a:pt x="1819" y="209"/>
                </a:lnTo>
                <a:lnTo>
                  <a:pt x="1849" y="194"/>
                </a:lnTo>
                <a:lnTo>
                  <a:pt x="1876" y="176"/>
                </a:lnTo>
                <a:lnTo>
                  <a:pt x="1900" y="156"/>
                </a:lnTo>
                <a:lnTo>
                  <a:pt x="1922" y="135"/>
                </a:lnTo>
                <a:lnTo>
                  <a:pt x="1940" y="112"/>
                </a:lnTo>
                <a:lnTo>
                  <a:pt x="1955" y="89"/>
                </a:lnTo>
                <a:lnTo>
                  <a:pt x="1966" y="64"/>
                </a:lnTo>
                <a:lnTo>
                  <a:pt x="1975" y="39"/>
                </a:lnTo>
                <a:lnTo>
                  <a:pt x="1978" y="13"/>
                </a:lnTo>
                <a:lnTo>
                  <a:pt x="1979" y="0"/>
                </a:lnTo>
                <a:lnTo>
                  <a:pt x="1978" y="21"/>
                </a:lnTo>
                <a:lnTo>
                  <a:pt x="1972" y="43"/>
                </a:lnTo>
                <a:lnTo>
                  <a:pt x="1961" y="64"/>
                </a:lnTo>
                <a:lnTo>
                  <a:pt x="1949" y="83"/>
                </a:lnTo>
                <a:lnTo>
                  <a:pt x="1933" y="102"/>
                </a:lnTo>
                <a:lnTo>
                  <a:pt x="1913" y="119"/>
                </a:lnTo>
                <a:lnTo>
                  <a:pt x="1891" y="134"/>
                </a:lnTo>
                <a:lnTo>
                  <a:pt x="1866" y="148"/>
                </a:lnTo>
                <a:lnTo>
                  <a:pt x="1839" y="159"/>
                </a:lnTo>
                <a:lnTo>
                  <a:pt x="1810" y="168"/>
                </a:lnTo>
                <a:lnTo>
                  <a:pt x="1781" y="174"/>
                </a:lnTo>
                <a:lnTo>
                  <a:pt x="1751" y="179"/>
                </a:lnTo>
                <a:lnTo>
                  <a:pt x="1719" y="180"/>
                </a:lnTo>
                <a:lnTo>
                  <a:pt x="1214" y="180"/>
                </a:lnTo>
                <a:lnTo>
                  <a:pt x="1185" y="182"/>
                </a:lnTo>
                <a:lnTo>
                  <a:pt x="1157" y="186"/>
                </a:lnTo>
                <a:lnTo>
                  <a:pt x="1129" y="193"/>
                </a:lnTo>
                <a:lnTo>
                  <a:pt x="1103" y="202"/>
                </a:lnTo>
                <a:lnTo>
                  <a:pt x="1080" y="213"/>
                </a:lnTo>
                <a:lnTo>
                  <a:pt x="1058" y="227"/>
                </a:lnTo>
                <a:lnTo>
                  <a:pt x="1038" y="242"/>
                </a:lnTo>
                <a:lnTo>
                  <a:pt x="1022" y="258"/>
                </a:lnTo>
                <a:lnTo>
                  <a:pt x="1010" y="276"/>
                </a:lnTo>
                <a:lnTo>
                  <a:pt x="1000" y="295"/>
                </a:lnTo>
                <a:lnTo>
                  <a:pt x="994" y="316"/>
                </a:lnTo>
                <a:lnTo>
                  <a:pt x="991" y="335"/>
                </a:lnTo>
                <a:lnTo>
                  <a:pt x="990" y="338"/>
                </a:lnTo>
                <a:lnTo>
                  <a:pt x="990" y="335"/>
                </a:lnTo>
                <a:lnTo>
                  <a:pt x="986" y="316"/>
                </a:lnTo>
                <a:lnTo>
                  <a:pt x="980" y="295"/>
                </a:lnTo>
                <a:lnTo>
                  <a:pt x="971" y="276"/>
                </a:lnTo>
                <a:lnTo>
                  <a:pt x="958" y="258"/>
                </a:lnTo>
                <a:lnTo>
                  <a:pt x="941" y="242"/>
                </a:lnTo>
                <a:lnTo>
                  <a:pt x="922" y="227"/>
                </a:lnTo>
                <a:lnTo>
                  <a:pt x="900" y="213"/>
                </a:lnTo>
                <a:lnTo>
                  <a:pt x="876" y="202"/>
                </a:lnTo>
                <a:lnTo>
                  <a:pt x="851" y="193"/>
                </a:lnTo>
                <a:lnTo>
                  <a:pt x="824" y="186"/>
                </a:lnTo>
                <a:lnTo>
                  <a:pt x="795" y="182"/>
                </a:lnTo>
                <a:lnTo>
                  <a:pt x="766" y="180"/>
                </a:lnTo>
                <a:lnTo>
                  <a:pt x="261" y="180"/>
                </a:lnTo>
                <a:lnTo>
                  <a:pt x="231" y="179"/>
                </a:lnTo>
                <a:lnTo>
                  <a:pt x="199" y="174"/>
                </a:lnTo>
                <a:lnTo>
                  <a:pt x="169" y="168"/>
                </a:lnTo>
                <a:lnTo>
                  <a:pt x="141" y="159"/>
                </a:lnTo>
                <a:lnTo>
                  <a:pt x="115" y="148"/>
                </a:lnTo>
                <a:lnTo>
                  <a:pt x="90" y="134"/>
                </a:lnTo>
                <a:lnTo>
                  <a:pt x="67" y="119"/>
                </a:lnTo>
                <a:lnTo>
                  <a:pt x="48" y="102"/>
                </a:lnTo>
                <a:lnTo>
                  <a:pt x="32" y="83"/>
                </a:lnTo>
                <a:lnTo>
                  <a:pt x="19" y="64"/>
                </a:lnTo>
                <a:lnTo>
                  <a:pt x="9" y="43"/>
                </a:lnTo>
                <a:lnTo>
                  <a:pt x="3" y="21"/>
                </a:lnTo>
                <a:lnTo>
                  <a:pt x="0" y="0"/>
                </a:lnTo>
                <a:lnTo>
                  <a:pt x="2" y="13"/>
                </a:lnTo>
                <a:lnTo>
                  <a:pt x="6" y="39"/>
                </a:lnTo>
                <a:lnTo>
                  <a:pt x="13" y="64"/>
                </a:lnTo>
                <a:lnTo>
                  <a:pt x="25" y="89"/>
                </a:lnTo>
                <a:lnTo>
                  <a:pt x="40" y="112"/>
                </a:lnTo>
                <a:lnTo>
                  <a:pt x="59" y="135"/>
                </a:lnTo>
                <a:lnTo>
                  <a:pt x="81" y="156"/>
                </a:lnTo>
                <a:lnTo>
                  <a:pt x="105" y="176"/>
                </a:lnTo>
                <a:lnTo>
                  <a:pt x="132" y="194"/>
                </a:lnTo>
                <a:lnTo>
                  <a:pt x="161" y="209"/>
                </a:lnTo>
                <a:lnTo>
                  <a:pt x="193" y="224"/>
                </a:lnTo>
                <a:lnTo>
                  <a:pt x="227" y="235"/>
                </a:lnTo>
                <a:lnTo>
                  <a:pt x="262" y="244"/>
                </a:lnTo>
                <a:lnTo>
                  <a:pt x="299" y="251"/>
                </a:lnTo>
                <a:lnTo>
                  <a:pt x="334" y="255"/>
                </a:lnTo>
                <a:lnTo>
                  <a:pt x="372" y="257"/>
                </a:lnTo>
                <a:lnTo>
                  <a:pt x="803" y="257"/>
                </a:lnTo>
                <a:lnTo>
                  <a:pt x="830" y="259"/>
                </a:lnTo>
                <a:lnTo>
                  <a:pt x="856" y="262"/>
                </a:lnTo>
                <a:lnTo>
                  <a:pt x="879" y="269"/>
                </a:lnTo>
                <a:lnTo>
                  <a:pt x="903" y="277"/>
                </a:lnTo>
                <a:lnTo>
                  <a:pt x="923" y="289"/>
                </a:lnTo>
                <a:lnTo>
                  <a:pt x="943" y="302"/>
                </a:lnTo>
                <a:lnTo>
                  <a:pt x="958" y="317"/>
                </a:lnTo>
                <a:lnTo>
                  <a:pt x="971" y="333"/>
                </a:lnTo>
                <a:lnTo>
                  <a:pt x="980" y="350"/>
                </a:lnTo>
                <a:lnTo>
                  <a:pt x="986" y="369"/>
                </a:lnTo>
                <a:lnTo>
                  <a:pt x="990" y="387"/>
                </a:lnTo>
                <a:lnTo>
                  <a:pt x="990" y="389"/>
                </a:lnTo>
                <a:lnTo>
                  <a:pt x="992" y="370"/>
                </a:lnTo>
                <a:lnTo>
                  <a:pt x="997" y="352"/>
                </a:lnTo>
                <a:lnTo>
                  <a:pt x="1007" y="335"/>
                </a:lnTo>
                <a:lnTo>
                  <a:pt x="1019" y="318"/>
                </a:lnTo>
                <a:lnTo>
                  <a:pt x="1035" y="304"/>
                </a:lnTo>
                <a:lnTo>
                  <a:pt x="1053" y="290"/>
                </a:lnTo>
                <a:lnTo>
                  <a:pt x="1073" y="279"/>
                </a:lnTo>
                <a:lnTo>
                  <a:pt x="1097" y="270"/>
                </a:lnTo>
                <a:lnTo>
                  <a:pt x="1120" y="263"/>
                </a:lnTo>
                <a:lnTo>
                  <a:pt x="1146" y="259"/>
                </a:lnTo>
                <a:lnTo>
                  <a:pt x="1172" y="257"/>
                </a:lnTo>
                <a:lnTo>
                  <a:pt x="1175" y="257"/>
                </a:lnTo>
                <a:lnTo>
                  <a:pt x="1608" y="257"/>
                </a:lnTo>
              </a:path>
            </a:pathLst>
          </a:custGeom>
          <a:solidFill>
            <a:srgbClr val="ED037C"/>
          </a:solidFill>
          <a:ln w="12700" cap="rnd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solidFill>
                <a:srgbClr val="ED037C"/>
              </a:solidFill>
            </a:endParaRPr>
          </a:p>
        </p:txBody>
      </p:sp>
      <p:sp>
        <p:nvSpPr>
          <p:cNvPr id="61443" name="Rectangle 4">
            <a:extLst>
              <a:ext uri="{FF2B5EF4-FFF2-40B4-BE49-F238E27FC236}">
                <a16:creationId xmlns:a16="http://schemas.microsoft.com/office/drawing/2014/main" id="{44C54F4F-CCBD-429C-949E-D2199E9C8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301" y="4965701"/>
            <a:ext cx="3883025" cy="828675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variance</a:t>
            </a:r>
            <a:br>
              <a:rPr lang="en-CA" alt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alt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$21 favourable</a:t>
            </a:r>
          </a:p>
        </p:txBody>
      </p:sp>
      <p:sp>
        <p:nvSpPr>
          <p:cNvPr id="61444" name="Rectangle 5">
            <a:extLst>
              <a:ext uri="{FF2B5EF4-FFF2-40B4-BE49-F238E27FC236}">
                <a16:creationId xmlns:a16="http://schemas.microsoft.com/office/drawing/2014/main" id="{B579FD72-0E13-41F6-A53C-188DF48E4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8026" y="4948239"/>
            <a:ext cx="3883025" cy="828675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 variance</a:t>
            </a:r>
            <a:br>
              <a:rPr lang="en-CA" alt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alt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$50 unfavourable</a:t>
            </a:r>
          </a:p>
        </p:txBody>
      </p:sp>
      <p:sp>
        <p:nvSpPr>
          <p:cNvPr id="65541" name="Freeform 6">
            <a:extLst>
              <a:ext uri="{FF2B5EF4-FFF2-40B4-BE49-F238E27FC236}">
                <a16:creationId xmlns:a16="http://schemas.microsoft.com/office/drawing/2014/main" id="{2B44C018-0823-43D6-B8F6-046C7AA00864}"/>
              </a:ext>
            </a:extLst>
          </p:cNvPr>
          <p:cNvSpPr>
            <a:spLocks/>
          </p:cNvSpPr>
          <p:nvPr/>
        </p:nvSpPr>
        <p:spPr bwMode="auto">
          <a:xfrm>
            <a:off x="6129338" y="4278314"/>
            <a:ext cx="3143250" cy="619125"/>
          </a:xfrm>
          <a:custGeom>
            <a:avLst/>
            <a:gdLst>
              <a:gd name="T0" fmla="*/ 2147483646 w 1980"/>
              <a:gd name="T1" fmla="*/ 2147483646 h 390"/>
              <a:gd name="T2" fmla="*/ 2147483646 w 1980"/>
              <a:gd name="T3" fmla="*/ 2147483646 h 390"/>
              <a:gd name="T4" fmla="*/ 2147483646 w 1980"/>
              <a:gd name="T5" fmla="*/ 2147483646 h 390"/>
              <a:gd name="T6" fmla="*/ 2147483646 w 1980"/>
              <a:gd name="T7" fmla="*/ 2147483646 h 390"/>
              <a:gd name="T8" fmla="*/ 2147483646 w 1980"/>
              <a:gd name="T9" fmla="*/ 2147483646 h 390"/>
              <a:gd name="T10" fmla="*/ 2147483646 w 1980"/>
              <a:gd name="T11" fmla="*/ 2147483646 h 390"/>
              <a:gd name="T12" fmla="*/ 2147483646 w 1980"/>
              <a:gd name="T13" fmla="*/ 2147483646 h 390"/>
              <a:gd name="T14" fmla="*/ 2147483646 w 1980"/>
              <a:gd name="T15" fmla="*/ 2147483646 h 390"/>
              <a:gd name="T16" fmla="*/ 2147483646 w 1980"/>
              <a:gd name="T17" fmla="*/ 2147483646 h 390"/>
              <a:gd name="T18" fmla="*/ 2147483646 w 1980"/>
              <a:gd name="T19" fmla="*/ 2147483646 h 390"/>
              <a:gd name="T20" fmla="*/ 2147483646 w 1980"/>
              <a:gd name="T21" fmla="*/ 2147483646 h 390"/>
              <a:gd name="T22" fmla="*/ 2147483646 w 1980"/>
              <a:gd name="T23" fmla="*/ 2147483646 h 390"/>
              <a:gd name="T24" fmla="*/ 2147483646 w 1980"/>
              <a:gd name="T25" fmla="*/ 2147483646 h 390"/>
              <a:gd name="T26" fmla="*/ 2147483646 w 1980"/>
              <a:gd name="T27" fmla="*/ 2147483646 h 390"/>
              <a:gd name="T28" fmla="*/ 2147483646 w 1980"/>
              <a:gd name="T29" fmla="*/ 2147483646 h 390"/>
              <a:gd name="T30" fmla="*/ 2147483646 w 1980"/>
              <a:gd name="T31" fmla="*/ 2147483646 h 390"/>
              <a:gd name="T32" fmla="*/ 2147483646 w 1980"/>
              <a:gd name="T33" fmla="*/ 2147483646 h 390"/>
              <a:gd name="T34" fmla="*/ 2147483646 w 1980"/>
              <a:gd name="T35" fmla="*/ 2147483646 h 390"/>
              <a:gd name="T36" fmla="*/ 2147483646 w 1980"/>
              <a:gd name="T37" fmla="*/ 2147483646 h 390"/>
              <a:gd name="T38" fmla="*/ 2147483646 w 1980"/>
              <a:gd name="T39" fmla="*/ 2147483646 h 390"/>
              <a:gd name="T40" fmla="*/ 2147483646 w 1980"/>
              <a:gd name="T41" fmla="*/ 2147483646 h 390"/>
              <a:gd name="T42" fmla="*/ 2147483646 w 1980"/>
              <a:gd name="T43" fmla="*/ 2147483646 h 390"/>
              <a:gd name="T44" fmla="*/ 2147483646 w 1980"/>
              <a:gd name="T45" fmla="*/ 2147483646 h 390"/>
              <a:gd name="T46" fmla="*/ 2147483646 w 1980"/>
              <a:gd name="T47" fmla="*/ 2147483646 h 390"/>
              <a:gd name="T48" fmla="*/ 2147483646 w 1980"/>
              <a:gd name="T49" fmla="*/ 2147483646 h 390"/>
              <a:gd name="T50" fmla="*/ 2147483646 w 1980"/>
              <a:gd name="T51" fmla="*/ 2147483646 h 390"/>
              <a:gd name="T52" fmla="*/ 2147483646 w 1980"/>
              <a:gd name="T53" fmla="*/ 2147483646 h 390"/>
              <a:gd name="T54" fmla="*/ 2147483646 w 1980"/>
              <a:gd name="T55" fmla="*/ 2147483646 h 390"/>
              <a:gd name="T56" fmla="*/ 2147483646 w 1980"/>
              <a:gd name="T57" fmla="*/ 2147483646 h 390"/>
              <a:gd name="T58" fmla="*/ 2147483646 w 1980"/>
              <a:gd name="T59" fmla="*/ 2147483646 h 390"/>
              <a:gd name="T60" fmla="*/ 2147483646 w 1980"/>
              <a:gd name="T61" fmla="*/ 2147483646 h 390"/>
              <a:gd name="T62" fmla="*/ 2147483646 w 1980"/>
              <a:gd name="T63" fmla="*/ 2147483646 h 390"/>
              <a:gd name="T64" fmla="*/ 2147483646 w 1980"/>
              <a:gd name="T65" fmla="*/ 2147483646 h 390"/>
              <a:gd name="T66" fmla="*/ 2147483646 w 1980"/>
              <a:gd name="T67" fmla="*/ 2147483646 h 390"/>
              <a:gd name="T68" fmla="*/ 2147483646 w 1980"/>
              <a:gd name="T69" fmla="*/ 2147483646 h 390"/>
              <a:gd name="T70" fmla="*/ 2147483646 w 1980"/>
              <a:gd name="T71" fmla="*/ 2147483646 h 390"/>
              <a:gd name="T72" fmla="*/ 2147483646 w 1980"/>
              <a:gd name="T73" fmla="*/ 2147483646 h 390"/>
              <a:gd name="T74" fmla="*/ 2147483646 w 1980"/>
              <a:gd name="T75" fmla="*/ 2147483646 h 390"/>
              <a:gd name="T76" fmla="*/ 2147483646 w 1980"/>
              <a:gd name="T77" fmla="*/ 2147483646 h 390"/>
              <a:gd name="T78" fmla="*/ 2147483646 w 1980"/>
              <a:gd name="T79" fmla="*/ 2147483646 h 390"/>
              <a:gd name="T80" fmla="*/ 2147483646 w 1980"/>
              <a:gd name="T81" fmla="*/ 2147483646 h 390"/>
              <a:gd name="T82" fmla="*/ 2147483646 w 1980"/>
              <a:gd name="T83" fmla="*/ 2147483646 h 390"/>
              <a:gd name="T84" fmla="*/ 2147483646 w 1980"/>
              <a:gd name="T85" fmla="*/ 2147483646 h 390"/>
              <a:gd name="T86" fmla="*/ 2147483646 w 1980"/>
              <a:gd name="T87" fmla="*/ 2147483646 h 390"/>
              <a:gd name="T88" fmla="*/ 2147483646 w 1980"/>
              <a:gd name="T89" fmla="*/ 2147483646 h 390"/>
              <a:gd name="T90" fmla="*/ 2147483646 w 1980"/>
              <a:gd name="T91" fmla="*/ 2147483646 h 390"/>
              <a:gd name="T92" fmla="*/ 2147483646 w 1980"/>
              <a:gd name="T93" fmla="*/ 2147483646 h 390"/>
              <a:gd name="T94" fmla="*/ 2147483646 w 1980"/>
              <a:gd name="T95" fmla="*/ 2147483646 h 390"/>
              <a:gd name="T96" fmla="*/ 2147483646 w 1980"/>
              <a:gd name="T97" fmla="*/ 2147483646 h 390"/>
              <a:gd name="T98" fmla="*/ 2147483646 w 1980"/>
              <a:gd name="T99" fmla="*/ 2147483646 h 390"/>
              <a:gd name="T100" fmla="*/ 2147483646 w 1980"/>
              <a:gd name="T101" fmla="*/ 2147483646 h 390"/>
              <a:gd name="T102" fmla="*/ 2147483646 w 1980"/>
              <a:gd name="T103" fmla="*/ 2147483646 h 390"/>
              <a:gd name="T104" fmla="*/ 2147483646 w 1980"/>
              <a:gd name="T105" fmla="*/ 2147483646 h 390"/>
              <a:gd name="T106" fmla="*/ 2147483646 w 1980"/>
              <a:gd name="T107" fmla="*/ 2147483646 h 390"/>
              <a:gd name="T108" fmla="*/ 2147483646 w 1980"/>
              <a:gd name="T109" fmla="*/ 2147483646 h 390"/>
              <a:gd name="T110" fmla="*/ 2147483646 w 1980"/>
              <a:gd name="T111" fmla="*/ 2147483646 h 39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1980"/>
              <a:gd name="T169" fmla="*/ 0 h 390"/>
              <a:gd name="T170" fmla="*/ 1980 w 1980"/>
              <a:gd name="T171" fmla="*/ 390 h 39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1980" h="390">
                <a:moveTo>
                  <a:pt x="1608" y="257"/>
                </a:moveTo>
                <a:lnTo>
                  <a:pt x="1645" y="255"/>
                </a:lnTo>
                <a:lnTo>
                  <a:pt x="1681" y="251"/>
                </a:lnTo>
                <a:lnTo>
                  <a:pt x="1718" y="244"/>
                </a:lnTo>
                <a:lnTo>
                  <a:pt x="1753" y="235"/>
                </a:lnTo>
                <a:lnTo>
                  <a:pt x="1787" y="224"/>
                </a:lnTo>
                <a:lnTo>
                  <a:pt x="1819" y="209"/>
                </a:lnTo>
                <a:lnTo>
                  <a:pt x="1849" y="194"/>
                </a:lnTo>
                <a:lnTo>
                  <a:pt x="1876" y="176"/>
                </a:lnTo>
                <a:lnTo>
                  <a:pt x="1900" y="156"/>
                </a:lnTo>
                <a:lnTo>
                  <a:pt x="1922" y="135"/>
                </a:lnTo>
                <a:lnTo>
                  <a:pt x="1940" y="112"/>
                </a:lnTo>
                <a:lnTo>
                  <a:pt x="1955" y="89"/>
                </a:lnTo>
                <a:lnTo>
                  <a:pt x="1966" y="64"/>
                </a:lnTo>
                <a:lnTo>
                  <a:pt x="1975" y="39"/>
                </a:lnTo>
                <a:lnTo>
                  <a:pt x="1978" y="13"/>
                </a:lnTo>
                <a:lnTo>
                  <a:pt x="1979" y="0"/>
                </a:lnTo>
                <a:lnTo>
                  <a:pt x="1978" y="21"/>
                </a:lnTo>
                <a:lnTo>
                  <a:pt x="1972" y="43"/>
                </a:lnTo>
                <a:lnTo>
                  <a:pt x="1961" y="64"/>
                </a:lnTo>
                <a:lnTo>
                  <a:pt x="1949" y="83"/>
                </a:lnTo>
                <a:lnTo>
                  <a:pt x="1933" y="102"/>
                </a:lnTo>
                <a:lnTo>
                  <a:pt x="1913" y="119"/>
                </a:lnTo>
                <a:lnTo>
                  <a:pt x="1891" y="134"/>
                </a:lnTo>
                <a:lnTo>
                  <a:pt x="1866" y="148"/>
                </a:lnTo>
                <a:lnTo>
                  <a:pt x="1839" y="159"/>
                </a:lnTo>
                <a:lnTo>
                  <a:pt x="1810" y="168"/>
                </a:lnTo>
                <a:lnTo>
                  <a:pt x="1781" y="174"/>
                </a:lnTo>
                <a:lnTo>
                  <a:pt x="1751" y="179"/>
                </a:lnTo>
                <a:lnTo>
                  <a:pt x="1719" y="180"/>
                </a:lnTo>
                <a:lnTo>
                  <a:pt x="1214" y="180"/>
                </a:lnTo>
                <a:lnTo>
                  <a:pt x="1185" y="182"/>
                </a:lnTo>
                <a:lnTo>
                  <a:pt x="1157" y="186"/>
                </a:lnTo>
                <a:lnTo>
                  <a:pt x="1129" y="193"/>
                </a:lnTo>
                <a:lnTo>
                  <a:pt x="1103" y="202"/>
                </a:lnTo>
                <a:lnTo>
                  <a:pt x="1080" y="213"/>
                </a:lnTo>
                <a:lnTo>
                  <a:pt x="1058" y="227"/>
                </a:lnTo>
                <a:lnTo>
                  <a:pt x="1038" y="242"/>
                </a:lnTo>
                <a:lnTo>
                  <a:pt x="1022" y="258"/>
                </a:lnTo>
                <a:lnTo>
                  <a:pt x="1010" y="276"/>
                </a:lnTo>
                <a:lnTo>
                  <a:pt x="1000" y="295"/>
                </a:lnTo>
                <a:lnTo>
                  <a:pt x="994" y="316"/>
                </a:lnTo>
                <a:lnTo>
                  <a:pt x="991" y="335"/>
                </a:lnTo>
                <a:lnTo>
                  <a:pt x="990" y="338"/>
                </a:lnTo>
                <a:lnTo>
                  <a:pt x="990" y="335"/>
                </a:lnTo>
                <a:lnTo>
                  <a:pt x="986" y="316"/>
                </a:lnTo>
                <a:lnTo>
                  <a:pt x="980" y="295"/>
                </a:lnTo>
                <a:lnTo>
                  <a:pt x="971" y="276"/>
                </a:lnTo>
                <a:lnTo>
                  <a:pt x="958" y="258"/>
                </a:lnTo>
                <a:lnTo>
                  <a:pt x="941" y="242"/>
                </a:lnTo>
                <a:lnTo>
                  <a:pt x="922" y="227"/>
                </a:lnTo>
                <a:lnTo>
                  <a:pt x="900" y="213"/>
                </a:lnTo>
                <a:lnTo>
                  <a:pt x="876" y="202"/>
                </a:lnTo>
                <a:lnTo>
                  <a:pt x="851" y="193"/>
                </a:lnTo>
                <a:lnTo>
                  <a:pt x="824" y="186"/>
                </a:lnTo>
                <a:lnTo>
                  <a:pt x="795" y="182"/>
                </a:lnTo>
                <a:lnTo>
                  <a:pt x="766" y="180"/>
                </a:lnTo>
                <a:lnTo>
                  <a:pt x="261" y="180"/>
                </a:lnTo>
                <a:lnTo>
                  <a:pt x="231" y="179"/>
                </a:lnTo>
                <a:lnTo>
                  <a:pt x="199" y="174"/>
                </a:lnTo>
                <a:lnTo>
                  <a:pt x="169" y="168"/>
                </a:lnTo>
                <a:lnTo>
                  <a:pt x="141" y="159"/>
                </a:lnTo>
                <a:lnTo>
                  <a:pt x="115" y="148"/>
                </a:lnTo>
                <a:lnTo>
                  <a:pt x="90" y="134"/>
                </a:lnTo>
                <a:lnTo>
                  <a:pt x="67" y="119"/>
                </a:lnTo>
                <a:lnTo>
                  <a:pt x="48" y="102"/>
                </a:lnTo>
                <a:lnTo>
                  <a:pt x="32" y="83"/>
                </a:lnTo>
                <a:lnTo>
                  <a:pt x="19" y="64"/>
                </a:lnTo>
                <a:lnTo>
                  <a:pt x="9" y="43"/>
                </a:lnTo>
                <a:lnTo>
                  <a:pt x="3" y="21"/>
                </a:lnTo>
                <a:lnTo>
                  <a:pt x="0" y="0"/>
                </a:lnTo>
                <a:lnTo>
                  <a:pt x="2" y="13"/>
                </a:lnTo>
                <a:lnTo>
                  <a:pt x="6" y="39"/>
                </a:lnTo>
                <a:lnTo>
                  <a:pt x="13" y="64"/>
                </a:lnTo>
                <a:lnTo>
                  <a:pt x="25" y="89"/>
                </a:lnTo>
                <a:lnTo>
                  <a:pt x="40" y="112"/>
                </a:lnTo>
                <a:lnTo>
                  <a:pt x="59" y="135"/>
                </a:lnTo>
                <a:lnTo>
                  <a:pt x="81" y="156"/>
                </a:lnTo>
                <a:lnTo>
                  <a:pt x="105" y="176"/>
                </a:lnTo>
                <a:lnTo>
                  <a:pt x="132" y="194"/>
                </a:lnTo>
                <a:lnTo>
                  <a:pt x="161" y="209"/>
                </a:lnTo>
                <a:lnTo>
                  <a:pt x="193" y="224"/>
                </a:lnTo>
                <a:lnTo>
                  <a:pt x="227" y="235"/>
                </a:lnTo>
                <a:lnTo>
                  <a:pt x="262" y="244"/>
                </a:lnTo>
                <a:lnTo>
                  <a:pt x="299" y="251"/>
                </a:lnTo>
                <a:lnTo>
                  <a:pt x="334" y="255"/>
                </a:lnTo>
                <a:lnTo>
                  <a:pt x="372" y="257"/>
                </a:lnTo>
                <a:lnTo>
                  <a:pt x="803" y="257"/>
                </a:lnTo>
                <a:lnTo>
                  <a:pt x="830" y="259"/>
                </a:lnTo>
                <a:lnTo>
                  <a:pt x="856" y="262"/>
                </a:lnTo>
                <a:lnTo>
                  <a:pt x="879" y="269"/>
                </a:lnTo>
                <a:lnTo>
                  <a:pt x="903" y="277"/>
                </a:lnTo>
                <a:lnTo>
                  <a:pt x="923" y="289"/>
                </a:lnTo>
                <a:lnTo>
                  <a:pt x="943" y="302"/>
                </a:lnTo>
                <a:lnTo>
                  <a:pt x="958" y="317"/>
                </a:lnTo>
                <a:lnTo>
                  <a:pt x="971" y="333"/>
                </a:lnTo>
                <a:lnTo>
                  <a:pt x="980" y="350"/>
                </a:lnTo>
                <a:lnTo>
                  <a:pt x="986" y="369"/>
                </a:lnTo>
                <a:lnTo>
                  <a:pt x="990" y="387"/>
                </a:lnTo>
                <a:lnTo>
                  <a:pt x="990" y="389"/>
                </a:lnTo>
                <a:lnTo>
                  <a:pt x="992" y="370"/>
                </a:lnTo>
                <a:lnTo>
                  <a:pt x="997" y="352"/>
                </a:lnTo>
                <a:lnTo>
                  <a:pt x="1007" y="335"/>
                </a:lnTo>
                <a:lnTo>
                  <a:pt x="1019" y="318"/>
                </a:lnTo>
                <a:lnTo>
                  <a:pt x="1035" y="304"/>
                </a:lnTo>
                <a:lnTo>
                  <a:pt x="1053" y="290"/>
                </a:lnTo>
                <a:lnTo>
                  <a:pt x="1073" y="279"/>
                </a:lnTo>
                <a:lnTo>
                  <a:pt x="1097" y="270"/>
                </a:lnTo>
                <a:lnTo>
                  <a:pt x="1120" y="263"/>
                </a:lnTo>
                <a:lnTo>
                  <a:pt x="1146" y="259"/>
                </a:lnTo>
                <a:lnTo>
                  <a:pt x="1172" y="257"/>
                </a:lnTo>
                <a:lnTo>
                  <a:pt x="1175" y="257"/>
                </a:lnTo>
                <a:lnTo>
                  <a:pt x="1608" y="257"/>
                </a:lnTo>
              </a:path>
            </a:pathLst>
          </a:custGeom>
          <a:solidFill>
            <a:srgbClr val="ED037C"/>
          </a:solidFill>
          <a:ln w="12700" cap="rnd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5542" name="Rectangle 7">
            <a:extLst>
              <a:ext uri="{FF2B5EF4-FFF2-40B4-BE49-F238E27FC236}">
                <a16:creationId xmlns:a16="http://schemas.microsoft.com/office/drawing/2014/main" id="{A371738D-09BA-4CA0-BC0F-3DE326B3C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1" y="1524001"/>
            <a:ext cx="8759825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CA" altLang="en-US" sz="2400" b="1" dirty="0">
                <a:latin typeface="Rockwell" panose="02060603020205020403" pitchFamily="18" charset="0"/>
              </a:rPr>
              <a:t>  </a:t>
            </a:r>
            <a:r>
              <a:rPr lang="en-CA" altLang="en-US" sz="2400" b="1" dirty="0">
                <a:cs typeface="Arial" panose="020B0604020202020204" pitchFamily="34" charset="0"/>
              </a:rPr>
              <a:t>Actual Quantity       Actual Quantity	    Standard Quantity</a:t>
            </a:r>
            <a:br>
              <a:rPr lang="en-CA" altLang="en-US" sz="2400" b="1" dirty="0">
                <a:cs typeface="Arial" panose="020B0604020202020204" pitchFamily="34" charset="0"/>
              </a:rPr>
            </a:br>
            <a:r>
              <a:rPr lang="en-CA" altLang="en-US" sz="2400" b="1" dirty="0">
                <a:cs typeface="Arial" panose="020B0604020202020204" pitchFamily="34" charset="0"/>
              </a:rPr>
              <a:t>            ×                                 ×                                   × </a:t>
            </a:r>
            <a:br>
              <a:rPr lang="en-CA" altLang="en-US" sz="2400" b="1" dirty="0">
                <a:cs typeface="Arial" panose="020B0604020202020204" pitchFamily="34" charset="0"/>
              </a:rPr>
            </a:br>
            <a:r>
              <a:rPr lang="en-CA" altLang="en-US" sz="2400" b="1" dirty="0">
                <a:cs typeface="Arial" panose="020B0604020202020204" pitchFamily="34" charset="0"/>
              </a:rPr>
              <a:t>    Actual Price           Standard Price          Standard Price</a:t>
            </a:r>
          </a:p>
        </p:txBody>
      </p:sp>
      <p:sp>
        <p:nvSpPr>
          <p:cNvPr id="65543" name="Line 8">
            <a:extLst>
              <a:ext uri="{FF2B5EF4-FFF2-40B4-BE49-F238E27FC236}">
                <a16:creationId xmlns:a16="http://schemas.microsoft.com/office/drawing/2014/main" id="{67791EA6-53A1-4C3A-A9F5-1EBF1C00D42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66913" y="2436813"/>
            <a:ext cx="218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44" name="Line 9">
            <a:extLst>
              <a:ext uri="{FF2B5EF4-FFF2-40B4-BE49-F238E27FC236}">
                <a16:creationId xmlns:a16="http://schemas.microsoft.com/office/drawing/2014/main" id="{B12C74DB-9F0D-4D99-8D17-B22C1B70716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9813" y="2436813"/>
            <a:ext cx="218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45" name="Line 10">
            <a:extLst>
              <a:ext uri="{FF2B5EF4-FFF2-40B4-BE49-F238E27FC236}">
                <a16:creationId xmlns:a16="http://schemas.microsoft.com/office/drawing/2014/main" id="{E3E5DE26-E6D6-47D7-9EA3-48B622781330}"/>
              </a:ext>
            </a:extLst>
          </p:cNvPr>
          <p:cNvSpPr>
            <a:spLocks noChangeShapeType="1"/>
          </p:cNvSpPr>
          <p:nvPr/>
        </p:nvSpPr>
        <p:spPr bwMode="auto">
          <a:xfrm>
            <a:off x="7732713" y="2436813"/>
            <a:ext cx="2413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1450" name="Group 11">
            <a:extLst>
              <a:ext uri="{FF2B5EF4-FFF2-40B4-BE49-F238E27FC236}">
                <a16:creationId xmlns:a16="http://schemas.microsoft.com/office/drawing/2014/main" id="{776DC718-295D-4D70-916A-E3F610F17A00}"/>
              </a:ext>
            </a:extLst>
          </p:cNvPr>
          <p:cNvGrpSpPr>
            <a:grpSpLocks/>
          </p:cNvGrpSpPr>
          <p:nvPr/>
        </p:nvGrpSpPr>
        <p:grpSpPr bwMode="auto">
          <a:xfrm>
            <a:off x="4038600" y="3048000"/>
            <a:ext cx="3048000" cy="850900"/>
            <a:chOff x="1632" y="1920"/>
            <a:chExt cx="1920" cy="536"/>
          </a:xfrm>
          <a:solidFill>
            <a:srgbClr val="1C3163"/>
          </a:solidFill>
        </p:grpSpPr>
        <p:sp>
          <p:nvSpPr>
            <p:cNvPr id="61457" name="Line 12">
              <a:extLst>
                <a:ext uri="{FF2B5EF4-FFF2-40B4-BE49-F238E27FC236}">
                  <a16:creationId xmlns:a16="http://schemas.microsoft.com/office/drawing/2014/main" id="{BDA0C7BA-F854-48E1-9279-43A17746BC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2" y="2160"/>
              <a:ext cx="336" cy="48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1458" name="Text Box 13">
              <a:extLst>
                <a:ext uri="{FF2B5EF4-FFF2-40B4-BE49-F238E27FC236}">
                  <a16:creationId xmlns:a16="http://schemas.microsoft.com/office/drawing/2014/main" id="{02673D1B-0337-43EC-A73F-7BDAD61157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1920"/>
              <a:ext cx="1632" cy="536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CA" altLang="en-US" sz="2400">
                  <a:solidFill>
                    <a:schemeClr val="bg1"/>
                  </a:solidFill>
                  <a:latin typeface="+mn-lt"/>
                </a:rPr>
                <a:t>$1,029 </a:t>
              </a:r>
              <a:r>
                <a:rPr lang="en-CA" altLang="en-US" sz="2400">
                  <a:solidFill>
                    <a:schemeClr val="bg1"/>
                  </a:solidFill>
                  <a:latin typeface="+mn-lt"/>
                  <a:sym typeface="Symbol" charset="2"/>
                </a:rPr>
                <a:t> 210 kgs = $4.90 per kg</a:t>
              </a:r>
              <a:endParaRPr lang="en-CA" altLang="en-US" sz="280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65547" name="Group 17">
            <a:extLst>
              <a:ext uri="{FF2B5EF4-FFF2-40B4-BE49-F238E27FC236}">
                <a16:creationId xmlns:a16="http://schemas.microsoft.com/office/drawing/2014/main" id="{2118E65F-DA27-4E5F-8F4B-489DB86DE379}"/>
              </a:ext>
            </a:extLst>
          </p:cNvPr>
          <p:cNvGrpSpPr>
            <a:grpSpLocks/>
          </p:cNvGrpSpPr>
          <p:nvPr/>
        </p:nvGrpSpPr>
        <p:grpSpPr bwMode="auto">
          <a:xfrm>
            <a:off x="4110039" y="5700713"/>
            <a:ext cx="3883025" cy="849312"/>
            <a:chOff x="1488" y="3642"/>
            <a:chExt cx="2446" cy="535"/>
          </a:xfrm>
        </p:grpSpPr>
        <p:sp>
          <p:nvSpPr>
            <p:cNvPr id="65551" name="Freeform 18">
              <a:extLst>
                <a:ext uri="{FF2B5EF4-FFF2-40B4-BE49-F238E27FC236}">
                  <a16:creationId xmlns:a16="http://schemas.microsoft.com/office/drawing/2014/main" id="{FEA51F81-6BDF-4A03-92DA-AB910A5BB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6" y="3642"/>
              <a:ext cx="1980" cy="294"/>
            </a:xfrm>
            <a:custGeom>
              <a:avLst/>
              <a:gdLst>
                <a:gd name="T0" fmla="*/ 1645 w 1980"/>
                <a:gd name="T1" fmla="*/ 2 h 390"/>
                <a:gd name="T2" fmla="*/ 1718 w 1980"/>
                <a:gd name="T3" fmla="*/ 2 h 390"/>
                <a:gd name="T4" fmla="*/ 1787 w 1980"/>
                <a:gd name="T5" fmla="*/ 2 h 390"/>
                <a:gd name="T6" fmla="*/ 1849 w 1980"/>
                <a:gd name="T7" fmla="*/ 2 h 390"/>
                <a:gd name="T8" fmla="*/ 1900 w 1980"/>
                <a:gd name="T9" fmla="*/ 2 h 390"/>
                <a:gd name="T10" fmla="*/ 1940 w 1980"/>
                <a:gd name="T11" fmla="*/ 2 h 390"/>
                <a:gd name="T12" fmla="*/ 1966 w 1980"/>
                <a:gd name="T13" fmla="*/ 2 h 390"/>
                <a:gd name="T14" fmla="*/ 1978 w 1980"/>
                <a:gd name="T15" fmla="*/ 2 h 390"/>
                <a:gd name="T16" fmla="*/ 1978 w 1980"/>
                <a:gd name="T17" fmla="*/ 2 h 390"/>
                <a:gd name="T18" fmla="*/ 1961 w 1980"/>
                <a:gd name="T19" fmla="*/ 2 h 390"/>
                <a:gd name="T20" fmla="*/ 1933 w 1980"/>
                <a:gd name="T21" fmla="*/ 2 h 390"/>
                <a:gd name="T22" fmla="*/ 1891 w 1980"/>
                <a:gd name="T23" fmla="*/ 2 h 390"/>
                <a:gd name="T24" fmla="*/ 1839 w 1980"/>
                <a:gd name="T25" fmla="*/ 2 h 390"/>
                <a:gd name="T26" fmla="*/ 1781 w 1980"/>
                <a:gd name="T27" fmla="*/ 2 h 390"/>
                <a:gd name="T28" fmla="*/ 1719 w 1980"/>
                <a:gd name="T29" fmla="*/ 2 h 390"/>
                <a:gd name="T30" fmla="*/ 1185 w 1980"/>
                <a:gd name="T31" fmla="*/ 2 h 390"/>
                <a:gd name="T32" fmla="*/ 1129 w 1980"/>
                <a:gd name="T33" fmla="*/ 2 h 390"/>
                <a:gd name="T34" fmla="*/ 1080 w 1980"/>
                <a:gd name="T35" fmla="*/ 2 h 390"/>
                <a:gd name="T36" fmla="*/ 1038 w 1980"/>
                <a:gd name="T37" fmla="*/ 2 h 390"/>
                <a:gd name="T38" fmla="*/ 1010 w 1980"/>
                <a:gd name="T39" fmla="*/ 2 h 390"/>
                <a:gd name="T40" fmla="*/ 994 w 1980"/>
                <a:gd name="T41" fmla="*/ 2 h 390"/>
                <a:gd name="T42" fmla="*/ 990 w 1980"/>
                <a:gd name="T43" fmla="*/ 2 h 390"/>
                <a:gd name="T44" fmla="*/ 986 w 1980"/>
                <a:gd name="T45" fmla="*/ 2 h 390"/>
                <a:gd name="T46" fmla="*/ 971 w 1980"/>
                <a:gd name="T47" fmla="*/ 2 h 390"/>
                <a:gd name="T48" fmla="*/ 941 w 1980"/>
                <a:gd name="T49" fmla="*/ 2 h 390"/>
                <a:gd name="T50" fmla="*/ 900 w 1980"/>
                <a:gd name="T51" fmla="*/ 2 h 390"/>
                <a:gd name="T52" fmla="*/ 851 w 1980"/>
                <a:gd name="T53" fmla="*/ 2 h 390"/>
                <a:gd name="T54" fmla="*/ 795 w 1980"/>
                <a:gd name="T55" fmla="*/ 2 h 390"/>
                <a:gd name="T56" fmla="*/ 261 w 1980"/>
                <a:gd name="T57" fmla="*/ 2 h 390"/>
                <a:gd name="T58" fmla="*/ 199 w 1980"/>
                <a:gd name="T59" fmla="*/ 2 h 390"/>
                <a:gd name="T60" fmla="*/ 141 w 1980"/>
                <a:gd name="T61" fmla="*/ 2 h 390"/>
                <a:gd name="T62" fmla="*/ 90 w 1980"/>
                <a:gd name="T63" fmla="*/ 2 h 390"/>
                <a:gd name="T64" fmla="*/ 48 w 1980"/>
                <a:gd name="T65" fmla="*/ 2 h 390"/>
                <a:gd name="T66" fmla="*/ 19 w 1980"/>
                <a:gd name="T67" fmla="*/ 2 h 390"/>
                <a:gd name="T68" fmla="*/ 3 w 1980"/>
                <a:gd name="T69" fmla="*/ 2 h 390"/>
                <a:gd name="T70" fmla="*/ 2 w 1980"/>
                <a:gd name="T71" fmla="*/ 2 h 390"/>
                <a:gd name="T72" fmla="*/ 13 w 1980"/>
                <a:gd name="T73" fmla="*/ 2 h 390"/>
                <a:gd name="T74" fmla="*/ 40 w 1980"/>
                <a:gd name="T75" fmla="*/ 2 h 390"/>
                <a:gd name="T76" fmla="*/ 81 w 1980"/>
                <a:gd name="T77" fmla="*/ 2 h 390"/>
                <a:gd name="T78" fmla="*/ 132 w 1980"/>
                <a:gd name="T79" fmla="*/ 2 h 390"/>
                <a:gd name="T80" fmla="*/ 193 w 1980"/>
                <a:gd name="T81" fmla="*/ 2 h 390"/>
                <a:gd name="T82" fmla="*/ 262 w 1980"/>
                <a:gd name="T83" fmla="*/ 2 h 390"/>
                <a:gd name="T84" fmla="*/ 334 w 1980"/>
                <a:gd name="T85" fmla="*/ 2 h 390"/>
                <a:gd name="T86" fmla="*/ 803 w 1980"/>
                <a:gd name="T87" fmla="*/ 2 h 390"/>
                <a:gd name="T88" fmla="*/ 856 w 1980"/>
                <a:gd name="T89" fmla="*/ 2 h 390"/>
                <a:gd name="T90" fmla="*/ 903 w 1980"/>
                <a:gd name="T91" fmla="*/ 2 h 390"/>
                <a:gd name="T92" fmla="*/ 943 w 1980"/>
                <a:gd name="T93" fmla="*/ 2 h 390"/>
                <a:gd name="T94" fmla="*/ 971 w 1980"/>
                <a:gd name="T95" fmla="*/ 2 h 390"/>
                <a:gd name="T96" fmla="*/ 986 w 1980"/>
                <a:gd name="T97" fmla="*/ 2 h 390"/>
                <a:gd name="T98" fmla="*/ 990 w 1980"/>
                <a:gd name="T99" fmla="*/ 2 h 390"/>
                <a:gd name="T100" fmla="*/ 997 w 1980"/>
                <a:gd name="T101" fmla="*/ 2 h 390"/>
                <a:gd name="T102" fmla="*/ 1019 w 1980"/>
                <a:gd name="T103" fmla="*/ 2 h 390"/>
                <a:gd name="T104" fmla="*/ 1053 w 1980"/>
                <a:gd name="T105" fmla="*/ 2 h 390"/>
                <a:gd name="T106" fmla="*/ 1097 w 1980"/>
                <a:gd name="T107" fmla="*/ 2 h 390"/>
                <a:gd name="T108" fmla="*/ 1146 w 1980"/>
                <a:gd name="T109" fmla="*/ 2 h 390"/>
                <a:gd name="T110" fmla="*/ 1175 w 1980"/>
                <a:gd name="T111" fmla="*/ 2 h 3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980"/>
                <a:gd name="T169" fmla="*/ 0 h 390"/>
                <a:gd name="T170" fmla="*/ 1980 w 1980"/>
                <a:gd name="T171" fmla="*/ 390 h 39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980" h="390">
                  <a:moveTo>
                    <a:pt x="1608" y="257"/>
                  </a:moveTo>
                  <a:lnTo>
                    <a:pt x="1645" y="255"/>
                  </a:lnTo>
                  <a:lnTo>
                    <a:pt x="1681" y="251"/>
                  </a:lnTo>
                  <a:lnTo>
                    <a:pt x="1718" y="244"/>
                  </a:lnTo>
                  <a:lnTo>
                    <a:pt x="1753" y="235"/>
                  </a:lnTo>
                  <a:lnTo>
                    <a:pt x="1787" y="224"/>
                  </a:lnTo>
                  <a:lnTo>
                    <a:pt x="1819" y="209"/>
                  </a:lnTo>
                  <a:lnTo>
                    <a:pt x="1849" y="194"/>
                  </a:lnTo>
                  <a:lnTo>
                    <a:pt x="1876" y="176"/>
                  </a:lnTo>
                  <a:lnTo>
                    <a:pt x="1900" y="156"/>
                  </a:lnTo>
                  <a:lnTo>
                    <a:pt x="1922" y="135"/>
                  </a:lnTo>
                  <a:lnTo>
                    <a:pt x="1940" y="112"/>
                  </a:lnTo>
                  <a:lnTo>
                    <a:pt x="1955" y="89"/>
                  </a:lnTo>
                  <a:lnTo>
                    <a:pt x="1966" y="64"/>
                  </a:lnTo>
                  <a:lnTo>
                    <a:pt x="1975" y="39"/>
                  </a:lnTo>
                  <a:lnTo>
                    <a:pt x="1978" y="13"/>
                  </a:lnTo>
                  <a:lnTo>
                    <a:pt x="1979" y="0"/>
                  </a:lnTo>
                  <a:lnTo>
                    <a:pt x="1978" y="21"/>
                  </a:lnTo>
                  <a:lnTo>
                    <a:pt x="1972" y="43"/>
                  </a:lnTo>
                  <a:lnTo>
                    <a:pt x="1961" y="64"/>
                  </a:lnTo>
                  <a:lnTo>
                    <a:pt x="1949" y="83"/>
                  </a:lnTo>
                  <a:lnTo>
                    <a:pt x="1933" y="102"/>
                  </a:lnTo>
                  <a:lnTo>
                    <a:pt x="1913" y="119"/>
                  </a:lnTo>
                  <a:lnTo>
                    <a:pt x="1891" y="134"/>
                  </a:lnTo>
                  <a:lnTo>
                    <a:pt x="1866" y="148"/>
                  </a:lnTo>
                  <a:lnTo>
                    <a:pt x="1839" y="159"/>
                  </a:lnTo>
                  <a:lnTo>
                    <a:pt x="1810" y="168"/>
                  </a:lnTo>
                  <a:lnTo>
                    <a:pt x="1781" y="174"/>
                  </a:lnTo>
                  <a:lnTo>
                    <a:pt x="1751" y="179"/>
                  </a:lnTo>
                  <a:lnTo>
                    <a:pt x="1719" y="180"/>
                  </a:lnTo>
                  <a:lnTo>
                    <a:pt x="1214" y="180"/>
                  </a:lnTo>
                  <a:lnTo>
                    <a:pt x="1185" y="182"/>
                  </a:lnTo>
                  <a:lnTo>
                    <a:pt x="1157" y="186"/>
                  </a:lnTo>
                  <a:lnTo>
                    <a:pt x="1129" y="193"/>
                  </a:lnTo>
                  <a:lnTo>
                    <a:pt x="1103" y="202"/>
                  </a:lnTo>
                  <a:lnTo>
                    <a:pt x="1080" y="213"/>
                  </a:lnTo>
                  <a:lnTo>
                    <a:pt x="1058" y="227"/>
                  </a:lnTo>
                  <a:lnTo>
                    <a:pt x="1038" y="242"/>
                  </a:lnTo>
                  <a:lnTo>
                    <a:pt x="1022" y="258"/>
                  </a:lnTo>
                  <a:lnTo>
                    <a:pt x="1010" y="276"/>
                  </a:lnTo>
                  <a:lnTo>
                    <a:pt x="1000" y="295"/>
                  </a:lnTo>
                  <a:lnTo>
                    <a:pt x="994" y="316"/>
                  </a:lnTo>
                  <a:lnTo>
                    <a:pt x="991" y="335"/>
                  </a:lnTo>
                  <a:lnTo>
                    <a:pt x="990" y="338"/>
                  </a:lnTo>
                  <a:lnTo>
                    <a:pt x="990" y="335"/>
                  </a:lnTo>
                  <a:lnTo>
                    <a:pt x="986" y="316"/>
                  </a:lnTo>
                  <a:lnTo>
                    <a:pt x="980" y="295"/>
                  </a:lnTo>
                  <a:lnTo>
                    <a:pt x="971" y="276"/>
                  </a:lnTo>
                  <a:lnTo>
                    <a:pt x="958" y="258"/>
                  </a:lnTo>
                  <a:lnTo>
                    <a:pt x="941" y="242"/>
                  </a:lnTo>
                  <a:lnTo>
                    <a:pt x="922" y="227"/>
                  </a:lnTo>
                  <a:lnTo>
                    <a:pt x="900" y="213"/>
                  </a:lnTo>
                  <a:lnTo>
                    <a:pt x="876" y="202"/>
                  </a:lnTo>
                  <a:lnTo>
                    <a:pt x="851" y="193"/>
                  </a:lnTo>
                  <a:lnTo>
                    <a:pt x="824" y="186"/>
                  </a:lnTo>
                  <a:lnTo>
                    <a:pt x="795" y="182"/>
                  </a:lnTo>
                  <a:lnTo>
                    <a:pt x="766" y="180"/>
                  </a:lnTo>
                  <a:lnTo>
                    <a:pt x="261" y="180"/>
                  </a:lnTo>
                  <a:lnTo>
                    <a:pt x="231" y="179"/>
                  </a:lnTo>
                  <a:lnTo>
                    <a:pt x="199" y="174"/>
                  </a:lnTo>
                  <a:lnTo>
                    <a:pt x="169" y="168"/>
                  </a:lnTo>
                  <a:lnTo>
                    <a:pt x="141" y="159"/>
                  </a:lnTo>
                  <a:lnTo>
                    <a:pt x="115" y="148"/>
                  </a:lnTo>
                  <a:lnTo>
                    <a:pt x="90" y="134"/>
                  </a:lnTo>
                  <a:lnTo>
                    <a:pt x="67" y="119"/>
                  </a:lnTo>
                  <a:lnTo>
                    <a:pt x="48" y="102"/>
                  </a:lnTo>
                  <a:lnTo>
                    <a:pt x="32" y="83"/>
                  </a:lnTo>
                  <a:lnTo>
                    <a:pt x="19" y="64"/>
                  </a:lnTo>
                  <a:lnTo>
                    <a:pt x="9" y="43"/>
                  </a:lnTo>
                  <a:lnTo>
                    <a:pt x="3" y="21"/>
                  </a:lnTo>
                  <a:lnTo>
                    <a:pt x="0" y="0"/>
                  </a:lnTo>
                  <a:lnTo>
                    <a:pt x="2" y="13"/>
                  </a:lnTo>
                  <a:lnTo>
                    <a:pt x="6" y="39"/>
                  </a:lnTo>
                  <a:lnTo>
                    <a:pt x="13" y="64"/>
                  </a:lnTo>
                  <a:lnTo>
                    <a:pt x="25" y="89"/>
                  </a:lnTo>
                  <a:lnTo>
                    <a:pt x="40" y="112"/>
                  </a:lnTo>
                  <a:lnTo>
                    <a:pt x="59" y="135"/>
                  </a:lnTo>
                  <a:lnTo>
                    <a:pt x="81" y="156"/>
                  </a:lnTo>
                  <a:lnTo>
                    <a:pt x="105" y="176"/>
                  </a:lnTo>
                  <a:lnTo>
                    <a:pt x="132" y="194"/>
                  </a:lnTo>
                  <a:lnTo>
                    <a:pt x="161" y="209"/>
                  </a:lnTo>
                  <a:lnTo>
                    <a:pt x="193" y="224"/>
                  </a:lnTo>
                  <a:lnTo>
                    <a:pt x="227" y="235"/>
                  </a:lnTo>
                  <a:lnTo>
                    <a:pt x="262" y="244"/>
                  </a:lnTo>
                  <a:lnTo>
                    <a:pt x="299" y="251"/>
                  </a:lnTo>
                  <a:lnTo>
                    <a:pt x="334" y="255"/>
                  </a:lnTo>
                  <a:lnTo>
                    <a:pt x="372" y="257"/>
                  </a:lnTo>
                  <a:lnTo>
                    <a:pt x="803" y="257"/>
                  </a:lnTo>
                  <a:lnTo>
                    <a:pt x="830" y="259"/>
                  </a:lnTo>
                  <a:lnTo>
                    <a:pt x="856" y="262"/>
                  </a:lnTo>
                  <a:lnTo>
                    <a:pt x="879" y="269"/>
                  </a:lnTo>
                  <a:lnTo>
                    <a:pt x="903" y="277"/>
                  </a:lnTo>
                  <a:lnTo>
                    <a:pt x="923" y="289"/>
                  </a:lnTo>
                  <a:lnTo>
                    <a:pt x="943" y="302"/>
                  </a:lnTo>
                  <a:lnTo>
                    <a:pt x="958" y="317"/>
                  </a:lnTo>
                  <a:lnTo>
                    <a:pt x="971" y="333"/>
                  </a:lnTo>
                  <a:lnTo>
                    <a:pt x="980" y="350"/>
                  </a:lnTo>
                  <a:lnTo>
                    <a:pt x="986" y="369"/>
                  </a:lnTo>
                  <a:lnTo>
                    <a:pt x="990" y="387"/>
                  </a:lnTo>
                  <a:lnTo>
                    <a:pt x="990" y="389"/>
                  </a:lnTo>
                  <a:lnTo>
                    <a:pt x="992" y="370"/>
                  </a:lnTo>
                  <a:lnTo>
                    <a:pt x="997" y="352"/>
                  </a:lnTo>
                  <a:lnTo>
                    <a:pt x="1007" y="335"/>
                  </a:lnTo>
                  <a:lnTo>
                    <a:pt x="1019" y="318"/>
                  </a:lnTo>
                  <a:lnTo>
                    <a:pt x="1035" y="304"/>
                  </a:lnTo>
                  <a:lnTo>
                    <a:pt x="1053" y="290"/>
                  </a:lnTo>
                  <a:lnTo>
                    <a:pt x="1073" y="279"/>
                  </a:lnTo>
                  <a:lnTo>
                    <a:pt x="1097" y="270"/>
                  </a:lnTo>
                  <a:lnTo>
                    <a:pt x="1120" y="263"/>
                  </a:lnTo>
                  <a:lnTo>
                    <a:pt x="1146" y="259"/>
                  </a:lnTo>
                  <a:lnTo>
                    <a:pt x="1172" y="257"/>
                  </a:lnTo>
                  <a:lnTo>
                    <a:pt x="1175" y="257"/>
                  </a:lnTo>
                  <a:lnTo>
                    <a:pt x="1608" y="257"/>
                  </a:lnTo>
                </a:path>
              </a:pathLst>
            </a:custGeom>
            <a:solidFill>
              <a:srgbClr val="ED037C"/>
            </a:solidFill>
            <a:ln w="12700" cap="rnd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56" name="Rectangle 19">
              <a:extLst>
                <a:ext uri="{FF2B5EF4-FFF2-40B4-BE49-F238E27FC236}">
                  <a16:creationId xmlns:a16="http://schemas.microsoft.com/office/drawing/2014/main" id="{0F4E466E-4161-411E-9675-1478AA046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888"/>
              <a:ext cx="2446" cy="289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CA" altLang="en-US" sz="2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$29 unfavourable</a:t>
              </a:r>
            </a:p>
          </p:txBody>
        </p:sp>
      </p:grpSp>
      <p:sp>
        <p:nvSpPr>
          <p:cNvPr id="2" name="Subtitle 1">
            <a:extLst>
              <a:ext uri="{FF2B5EF4-FFF2-40B4-BE49-F238E27FC236}">
                <a16:creationId xmlns:a16="http://schemas.microsoft.com/office/drawing/2014/main" id="{220FAE0B-90EC-067A-323B-587BAE6975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Material Variances Summary - 2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69C37A-6AB5-CD16-E8A2-6A38BBA0F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>
            <a:extLst>
              <a:ext uri="{FF2B5EF4-FFF2-40B4-BE49-F238E27FC236}">
                <a16:creationId xmlns:a16="http://schemas.microsoft.com/office/drawing/2014/main" id="{43A5711E-7860-4EBF-ACD7-E96F57F06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6" y="2590801"/>
            <a:ext cx="8607425" cy="175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2400" dirty="0">
                <a:solidFill>
                  <a:schemeClr val="tx2"/>
                </a:solidFill>
                <a:latin typeface="Rockwell" panose="02060603020205020403" pitchFamily="18" charset="0"/>
              </a:rPr>
              <a:t>      </a:t>
            </a:r>
            <a:r>
              <a:rPr lang="en-CA" altLang="en-US" sz="2400" dirty="0">
                <a:solidFill>
                  <a:schemeClr val="tx2"/>
                </a:solidFill>
                <a:cs typeface="Arial" panose="020B0604020202020204" pitchFamily="34" charset="0"/>
              </a:rPr>
              <a:t>210 kgs.                     210 kgs.                       200 kgs.</a:t>
            </a:r>
            <a:br>
              <a:rPr lang="en-CA" altLang="en-US" sz="2400" dirty="0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CA" altLang="en-US" sz="2400" dirty="0">
                <a:solidFill>
                  <a:schemeClr val="tx2"/>
                </a:solidFill>
                <a:cs typeface="Arial" panose="020B0604020202020204" pitchFamily="34" charset="0"/>
              </a:rPr>
              <a:t>           ×                                 ×                                   ×</a:t>
            </a:r>
            <a:br>
              <a:rPr lang="en-CA" altLang="en-US" sz="2400" dirty="0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CA" altLang="en-US" sz="2400" dirty="0">
                <a:solidFill>
                  <a:schemeClr val="tx2"/>
                </a:solidFill>
                <a:cs typeface="Arial" panose="020B0604020202020204" pitchFamily="34" charset="0"/>
              </a:rPr>
              <a:t>    $4.90 per kg.             $5.00 per kg.                $5.00 per kg.</a:t>
            </a:r>
          </a:p>
          <a:p>
            <a:pPr eaLnBrk="1" hangingPunct="1">
              <a:spcBef>
                <a:spcPct val="50000"/>
              </a:spcBef>
            </a:pPr>
            <a:r>
              <a:rPr lang="en-CA" altLang="en-US" sz="2400" dirty="0">
                <a:solidFill>
                  <a:schemeClr val="tx2"/>
                </a:solidFill>
                <a:cs typeface="Arial" panose="020B0604020202020204" pitchFamily="34" charset="0"/>
              </a:rPr>
              <a:t>      </a:t>
            </a:r>
            <a:r>
              <a:rPr lang="en-CA" altLang="en-US" sz="2400" dirty="0">
                <a:solidFill>
                  <a:srgbClr val="0070C0"/>
                </a:solidFill>
                <a:cs typeface="Arial" panose="020B0604020202020204" pitchFamily="34" charset="0"/>
              </a:rPr>
              <a:t>= $1,029                     = $1,050                   = $1,000   </a:t>
            </a:r>
          </a:p>
        </p:txBody>
      </p:sp>
      <p:sp>
        <p:nvSpPr>
          <p:cNvPr id="67586" name="Freeform 3">
            <a:extLst>
              <a:ext uri="{FF2B5EF4-FFF2-40B4-BE49-F238E27FC236}">
                <a16:creationId xmlns:a16="http://schemas.microsoft.com/office/drawing/2014/main" id="{85E3CE4A-9BAB-46A1-BF39-543E7ED017F7}"/>
              </a:ext>
            </a:extLst>
          </p:cNvPr>
          <p:cNvSpPr>
            <a:spLocks/>
          </p:cNvSpPr>
          <p:nvPr/>
        </p:nvSpPr>
        <p:spPr bwMode="auto">
          <a:xfrm>
            <a:off x="2759075" y="4278314"/>
            <a:ext cx="3143250" cy="619125"/>
          </a:xfrm>
          <a:custGeom>
            <a:avLst/>
            <a:gdLst>
              <a:gd name="T0" fmla="*/ 2147483646 w 1980"/>
              <a:gd name="T1" fmla="*/ 2147483646 h 390"/>
              <a:gd name="T2" fmla="*/ 2147483646 w 1980"/>
              <a:gd name="T3" fmla="*/ 2147483646 h 390"/>
              <a:gd name="T4" fmla="*/ 2147483646 w 1980"/>
              <a:gd name="T5" fmla="*/ 2147483646 h 390"/>
              <a:gd name="T6" fmla="*/ 2147483646 w 1980"/>
              <a:gd name="T7" fmla="*/ 2147483646 h 390"/>
              <a:gd name="T8" fmla="*/ 2147483646 w 1980"/>
              <a:gd name="T9" fmla="*/ 2147483646 h 390"/>
              <a:gd name="T10" fmla="*/ 2147483646 w 1980"/>
              <a:gd name="T11" fmla="*/ 2147483646 h 390"/>
              <a:gd name="T12" fmla="*/ 2147483646 w 1980"/>
              <a:gd name="T13" fmla="*/ 2147483646 h 390"/>
              <a:gd name="T14" fmla="*/ 2147483646 w 1980"/>
              <a:gd name="T15" fmla="*/ 2147483646 h 390"/>
              <a:gd name="T16" fmla="*/ 2147483646 w 1980"/>
              <a:gd name="T17" fmla="*/ 2147483646 h 390"/>
              <a:gd name="T18" fmla="*/ 2147483646 w 1980"/>
              <a:gd name="T19" fmla="*/ 2147483646 h 390"/>
              <a:gd name="T20" fmla="*/ 2147483646 w 1980"/>
              <a:gd name="T21" fmla="*/ 2147483646 h 390"/>
              <a:gd name="T22" fmla="*/ 2147483646 w 1980"/>
              <a:gd name="T23" fmla="*/ 2147483646 h 390"/>
              <a:gd name="T24" fmla="*/ 2147483646 w 1980"/>
              <a:gd name="T25" fmla="*/ 2147483646 h 390"/>
              <a:gd name="T26" fmla="*/ 2147483646 w 1980"/>
              <a:gd name="T27" fmla="*/ 2147483646 h 390"/>
              <a:gd name="T28" fmla="*/ 2147483646 w 1980"/>
              <a:gd name="T29" fmla="*/ 2147483646 h 390"/>
              <a:gd name="T30" fmla="*/ 2147483646 w 1980"/>
              <a:gd name="T31" fmla="*/ 2147483646 h 390"/>
              <a:gd name="T32" fmla="*/ 2147483646 w 1980"/>
              <a:gd name="T33" fmla="*/ 2147483646 h 390"/>
              <a:gd name="T34" fmla="*/ 2147483646 w 1980"/>
              <a:gd name="T35" fmla="*/ 2147483646 h 390"/>
              <a:gd name="T36" fmla="*/ 2147483646 w 1980"/>
              <a:gd name="T37" fmla="*/ 2147483646 h 390"/>
              <a:gd name="T38" fmla="*/ 2147483646 w 1980"/>
              <a:gd name="T39" fmla="*/ 2147483646 h 390"/>
              <a:gd name="T40" fmla="*/ 2147483646 w 1980"/>
              <a:gd name="T41" fmla="*/ 2147483646 h 390"/>
              <a:gd name="T42" fmla="*/ 2147483646 w 1980"/>
              <a:gd name="T43" fmla="*/ 2147483646 h 390"/>
              <a:gd name="T44" fmla="*/ 2147483646 w 1980"/>
              <a:gd name="T45" fmla="*/ 2147483646 h 390"/>
              <a:gd name="T46" fmla="*/ 2147483646 w 1980"/>
              <a:gd name="T47" fmla="*/ 2147483646 h 390"/>
              <a:gd name="T48" fmla="*/ 2147483646 w 1980"/>
              <a:gd name="T49" fmla="*/ 2147483646 h 390"/>
              <a:gd name="T50" fmla="*/ 2147483646 w 1980"/>
              <a:gd name="T51" fmla="*/ 2147483646 h 390"/>
              <a:gd name="T52" fmla="*/ 2147483646 w 1980"/>
              <a:gd name="T53" fmla="*/ 2147483646 h 390"/>
              <a:gd name="T54" fmla="*/ 2147483646 w 1980"/>
              <a:gd name="T55" fmla="*/ 2147483646 h 390"/>
              <a:gd name="T56" fmla="*/ 2147483646 w 1980"/>
              <a:gd name="T57" fmla="*/ 2147483646 h 390"/>
              <a:gd name="T58" fmla="*/ 2147483646 w 1980"/>
              <a:gd name="T59" fmla="*/ 2147483646 h 390"/>
              <a:gd name="T60" fmla="*/ 2147483646 w 1980"/>
              <a:gd name="T61" fmla="*/ 2147483646 h 390"/>
              <a:gd name="T62" fmla="*/ 2147483646 w 1980"/>
              <a:gd name="T63" fmla="*/ 2147483646 h 390"/>
              <a:gd name="T64" fmla="*/ 2147483646 w 1980"/>
              <a:gd name="T65" fmla="*/ 2147483646 h 390"/>
              <a:gd name="T66" fmla="*/ 2147483646 w 1980"/>
              <a:gd name="T67" fmla="*/ 2147483646 h 390"/>
              <a:gd name="T68" fmla="*/ 2147483646 w 1980"/>
              <a:gd name="T69" fmla="*/ 2147483646 h 390"/>
              <a:gd name="T70" fmla="*/ 2147483646 w 1980"/>
              <a:gd name="T71" fmla="*/ 2147483646 h 390"/>
              <a:gd name="T72" fmla="*/ 2147483646 w 1980"/>
              <a:gd name="T73" fmla="*/ 2147483646 h 390"/>
              <a:gd name="T74" fmla="*/ 2147483646 w 1980"/>
              <a:gd name="T75" fmla="*/ 2147483646 h 390"/>
              <a:gd name="T76" fmla="*/ 2147483646 w 1980"/>
              <a:gd name="T77" fmla="*/ 2147483646 h 390"/>
              <a:gd name="T78" fmla="*/ 2147483646 w 1980"/>
              <a:gd name="T79" fmla="*/ 2147483646 h 390"/>
              <a:gd name="T80" fmla="*/ 2147483646 w 1980"/>
              <a:gd name="T81" fmla="*/ 2147483646 h 390"/>
              <a:gd name="T82" fmla="*/ 2147483646 w 1980"/>
              <a:gd name="T83" fmla="*/ 2147483646 h 390"/>
              <a:gd name="T84" fmla="*/ 2147483646 w 1980"/>
              <a:gd name="T85" fmla="*/ 2147483646 h 390"/>
              <a:gd name="T86" fmla="*/ 2147483646 w 1980"/>
              <a:gd name="T87" fmla="*/ 2147483646 h 390"/>
              <a:gd name="T88" fmla="*/ 2147483646 w 1980"/>
              <a:gd name="T89" fmla="*/ 2147483646 h 390"/>
              <a:gd name="T90" fmla="*/ 2147483646 w 1980"/>
              <a:gd name="T91" fmla="*/ 2147483646 h 390"/>
              <a:gd name="T92" fmla="*/ 2147483646 w 1980"/>
              <a:gd name="T93" fmla="*/ 2147483646 h 390"/>
              <a:gd name="T94" fmla="*/ 2147483646 w 1980"/>
              <a:gd name="T95" fmla="*/ 2147483646 h 390"/>
              <a:gd name="T96" fmla="*/ 2147483646 w 1980"/>
              <a:gd name="T97" fmla="*/ 2147483646 h 390"/>
              <a:gd name="T98" fmla="*/ 2147483646 w 1980"/>
              <a:gd name="T99" fmla="*/ 2147483646 h 390"/>
              <a:gd name="T100" fmla="*/ 2147483646 w 1980"/>
              <a:gd name="T101" fmla="*/ 2147483646 h 390"/>
              <a:gd name="T102" fmla="*/ 2147483646 w 1980"/>
              <a:gd name="T103" fmla="*/ 2147483646 h 390"/>
              <a:gd name="T104" fmla="*/ 2147483646 w 1980"/>
              <a:gd name="T105" fmla="*/ 2147483646 h 390"/>
              <a:gd name="T106" fmla="*/ 2147483646 w 1980"/>
              <a:gd name="T107" fmla="*/ 2147483646 h 390"/>
              <a:gd name="T108" fmla="*/ 2147483646 w 1980"/>
              <a:gd name="T109" fmla="*/ 2147483646 h 390"/>
              <a:gd name="T110" fmla="*/ 2147483646 w 1980"/>
              <a:gd name="T111" fmla="*/ 2147483646 h 39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1980"/>
              <a:gd name="T169" fmla="*/ 0 h 390"/>
              <a:gd name="T170" fmla="*/ 1980 w 1980"/>
              <a:gd name="T171" fmla="*/ 390 h 39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1980" h="390">
                <a:moveTo>
                  <a:pt x="1608" y="257"/>
                </a:moveTo>
                <a:lnTo>
                  <a:pt x="1645" y="255"/>
                </a:lnTo>
                <a:lnTo>
                  <a:pt x="1681" y="251"/>
                </a:lnTo>
                <a:lnTo>
                  <a:pt x="1718" y="244"/>
                </a:lnTo>
                <a:lnTo>
                  <a:pt x="1753" y="235"/>
                </a:lnTo>
                <a:lnTo>
                  <a:pt x="1787" y="224"/>
                </a:lnTo>
                <a:lnTo>
                  <a:pt x="1819" y="209"/>
                </a:lnTo>
                <a:lnTo>
                  <a:pt x="1849" y="194"/>
                </a:lnTo>
                <a:lnTo>
                  <a:pt x="1876" y="176"/>
                </a:lnTo>
                <a:lnTo>
                  <a:pt x="1900" y="156"/>
                </a:lnTo>
                <a:lnTo>
                  <a:pt x="1922" y="135"/>
                </a:lnTo>
                <a:lnTo>
                  <a:pt x="1940" y="112"/>
                </a:lnTo>
                <a:lnTo>
                  <a:pt x="1955" y="89"/>
                </a:lnTo>
                <a:lnTo>
                  <a:pt x="1966" y="64"/>
                </a:lnTo>
                <a:lnTo>
                  <a:pt x="1975" y="39"/>
                </a:lnTo>
                <a:lnTo>
                  <a:pt x="1978" y="13"/>
                </a:lnTo>
                <a:lnTo>
                  <a:pt x="1979" y="0"/>
                </a:lnTo>
                <a:lnTo>
                  <a:pt x="1978" y="21"/>
                </a:lnTo>
                <a:lnTo>
                  <a:pt x="1972" y="43"/>
                </a:lnTo>
                <a:lnTo>
                  <a:pt x="1961" y="64"/>
                </a:lnTo>
                <a:lnTo>
                  <a:pt x="1949" y="83"/>
                </a:lnTo>
                <a:lnTo>
                  <a:pt x="1933" y="102"/>
                </a:lnTo>
                <a:lnTo>
                  <a:pt x="1913" y="119"/>
                </a:lnTo>
                <a:lnTo>
                  <a:pt x="1891" y="134"/>
                </a:lnTo>
                <a:lnTo>
                  <a:pt x="1866" y="148"/>
                </a:lnTo>
                <a:lnTo>
                  <a:pt x="1839" y="159"/>
                </a:lnTo>
                <a:lnTo>
                  <a:pt x="1810" y="168"/>
                </a:lnTo>
                <a:lnTo>
                  <a:pt x="1781" y="174"/>
                </a:lnTo>
                <a:lnTo>
                  <a:pt x="1751" y="179"/>
                </a:lnTo>
                <a:lnTo>
                  <a:pt x="1719" y="180"/>
                </a:lnTo>
                <a:lnTo>
                  <a:pt x="1214" y="180"/>
                </a:lnTo>
                <a:lnTo>
                  <a:pt x="1185" y="182"/>
                </a:lnTo>
                <a:lnTo>
                  <a:pt x="1157" y="186"/>
                </a:lnTo>
                <a:lnTo>
                  <a:pt x="1129" y="193"/>
                </a:lnTo>
                <a:lnTo>
                  <a:pt x="1103" y="202"/>
                </a:lnTo>
                <a:lnTo>
                  <a:pt x="1080" y="213"/>
                </a:lnTo>
                <a:lnTo>
                  <a:pt x="1058" y="227"/>
                </a:lnTo>
                <a:lnTo>
                  <a:pt x="1038" y="242"/>
                </a:lnTo>
                <a:lnTo>
                  <a:pt x="1022" y="258"/>
                </a:lnTo>
                <a:lnTo>
                  <a:pt x="1010" y="276"/>
                </a:lnTo>
                <a:lnTo>
                  <a:pt x="1000" y="295"/>
                </a:lnTo>
                <a:lnTo>
                  <a:pt x="994" y="316"/>
                </a:lnTo>
                <a:lnTo>
                  <a:pt x="991" y="335"/>
                </a:lnTo>
                <a:lnTo>
                  <a:pt x="990" y="338"/>
                </a:lnTo>
                <a:lnTo>
                  <a:pt x="990" y="335"/>
                </a:lnTo>
                <a:lnTo>
                  <a:pt x="986" y="316"/>
                </a:lnTo>
                <a:lnTo>
                  <a:pt x="980" y="295"/>
                </a:lnTo>
                <a:lnTo>
                  <a:pt x="971" y="276"/>
                </a:lnTo>
                <a:lnTo>
                  <a:pt x="958" y="258"/>
                </a:lnTo>
                <a:lnTo>
                  <a:pt x="941" y="242"/>
                </a:lnTo>
                <a:lnTo>
                  <a:pt x="922" y="227"/>
                </a:lnTo>
                <a:lnTo>
                  <a:pt x="900" y="213"/>
                </a:lnTo>
                <a:lnTo>
                  <a:pt x="876" y="202"/>
                </a:lnTo>
                <a:lnTo>
                  <a:pt x="851" y="193"/>
                </a:lnTo>
                <a:lnTo>
                  <a:pt x="824" y="186"/>
                </a:lnTo>
                <a:lnTo>
                  <a:pt x="795" y="182"/>
                </a:lnTo>
                <a:lnTo>
                  <a:pt x="766" y="180"/>
                </a:lnTo>
                <a:lnTo>
                  <a:pt x="261" y="180"/>
                </a:lnTo>
                <a:lnTo>
                  <a:pt x="231" y="179"/>
                </a:lnTo>
                <a:lnTo>
                  <a:pt x="199" y="174"/>
                </a:lnTo>
                <a:lnTo>
                  <a:pt x="169" y="168"/>
                </a:lnTo>
                <a:lnTo>
                  <a:pt x="141" y="159"/>
                </a:lnTo>
                <a:lnTo>
                  <a:pt x="115" y="148"/>
                </a:lnTo>
                <a:lnTo>
                  <a:pt x="90" y="134"/>
                </a:lnTo>
                <a:lnTo>
                  <a:pt x="67" y="119"/>
                </a:lnTo>
                <a:lnTo>
                  <a:pt x="48" y="102"/>
                </a:lnTo>
                <a:lnTo>
                  <a:pt x="32" y="83"/>
                </a:lnTo>
                <a:lnTo>
                  <a:pt x="19" y="64"/>
                </a:lnTo>
                <a:lnTo>
                  <a:pt x="9" y="43"/>
                </a:lnTo>
                <a:lnTo>
                  <a:pt x="3" y="21"/>
                </a:lnTo>
                <a:lnTo>
                  <a:pt x="0" y="0"/>
                </a:lnTo>
                <a:lnTo>
                  <a:pt x="2" y="13"/>
                </a:lnTo>
                <a:lnTo>
                  <a:pt x="6" y="39"/>
                </a:lnTo>
                <a:lnTo>
                  <a:pt x="13" y="64"/>
                </a:lnTo>
                <a:lnTo>
                  <a:pt x="25" y="89"/>
                </a:lnTo>
                <a:lnTo>
                  <a:pt x="40" y="112"/>
                </a:lnTo>
                <a:lnTo>
                  <a:pt x="59" y="135"/>
                </a:lnTo>
                <a:lnTo>
                  <a:pt x="81" y="156"/>
                </a:lnTo>
                <a:lnTo>
                  <a:pt x="105" y="176"/>
                </a:lnTo>
                <a:lnTo>
                  <a:pt x="132" y="194"/>
                </a:lnTo>
                <a:lnTo>
                  <a:pt x="161" y="209"/>
                </a:lnTo>
                <a:lnTo>
                  <a:pt x="193" y="224"/>
                </a:lnTo>
                <a:lnTo>
                  <a:pt x="227" y="235"/>
                </a:lnTo>
                <a:lnTo>
                  <a:pt x="262" y="244"/>
                </a:lnTo>
                <a:lnTo>
                  <a:pt x="299" y="251"/>
                </a:lnTo>
                <a:lnTo>
                  <a:pt x="334" y="255"/>
                </a:lnTo>
                <a:lnTo>
                  <a:pt x="372" y="257"/>
                </a:lnTo>
                <a:lnTo>
                  <a:pt x="803" y="257"/>
                </a:lnTo>
                <a:lnTo>
                  <a:pt x="830" y="259"/>
                </a:lnTo>
                <a:lnTo>
                  <a:pt x="856" y="262"/>
                </a:lnTo>
                <a:lnTo>
                  <a:pt x="879" y="269"/>
                </a:lnTo>
                <a:lnTo>
                  <a:pt x="903" y="277"/>
                </a:lnTo>
                <a:lnTo>
                  <a:pt x="923" y="289"/>
                </a:lnTo>
                <a:lnTo>
                  <a:pt x="943" y="302"/>
                </a:lnTo>
                <a:lnTo>
                  <a:pt x="958" y="317"/>
                </a:lnTo>
                <a:lnTo>
                  <a:pt x="971" y="333"/>
                </a:lnTo>
                <a:lnTo>
                  <a:pt x="980" y="350"/>
                </a:lnTo>
                <a:lnTo>
                  <a:pt x="986" y="369"/>
                </a:lnTo>
                <a:lnTo>
                  <a:pt x="990" y="387"/>
                </a:lnTo>
                <a:lnTo>
                  <a:pt x="990" y="389"/>
                </a:lnTo>
                <a:lnTo>
                  <a:pt x="992" y="370"/>
                </a:lnTo>
                <a:lnTo>
                  <a:pt x="997" y="352"/>
                </a:lnTo>
                <a:lnTo>
                  <a:pt x="1007" y="335"/>
                </a:lnTo>
                <a:lnTo>
                  <a:pt x="1019" y="318"/>
                </a:lnTo>
                <a:lnTo>
                  <a:pt x="1035" y="304"/>
                </a:lnTo>
                <a:lnTo>
                  <a:pt x="1053" y="290"/>
                </a:lnTo>
                <a:lnTo>
                  <a:pt x="1073" y="279"/>
                </a:lnTo>
                <a:lnTo>
                  <a:pt x="1097" y="270"/>
                </a:lnTo>
                <a:lnTo>
                  <a:pt x="1120" y="263"/>
                </a:lnTo>
                <a:lnTo>
                  <a:pt x="1146" y="259"/>
                </a:lnTo>
                <a:lnTo>
                  <a:pt x="1172" y="257"/>
                </a:lnTo>
                <a:lnTo>
                  <a:pt x="1175" y="257"/>
                </a:lnTo>
                <a:lnTo>
                  <a:pt x="1608" y="257"/>
                </a:lnTo>
              </a:path>
            </a:pathLst>
          </a:custGeom>
          <a:solidFill>
            <a:srgbClr val="ED037C"/>
          </a:solidFill>
          <a:ln w="12700" cap="rnd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3491" name="Rectangle 4">
            <a:extLst>
              <a:ext uri="{FF2B5EF4-FFF2-40B4-BE49-F238E27FC236}">
                <a16:creationId xmlns:a16="http://schemas.microsoft.com/office/drawing/2014/main" id="{48E7032B-B704-47E5-B92B-9492FD4ED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301" y="4965701"/>
            <a:ext cx="3883025" cy="828675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400" dirty="0">
                <a:solidFill>
                  <a:srgbClr val="0070C0"/>
                </a:solidFill>
                <a:latin typeface="+mn-lt"/>
              </a:rPr>
              <a:t>Price variance</a:t>
            </a:r>
            <a:br>
              <a:rPr lang="en-CA" altLang="en-US" sz="2400" dirty="0">
                <a:solidFill>
                  <a:srgbClr val="0070C0"/>
                </a:solidFill>
                <a:latin typeface="+mn-lt"/>
              </a:rPr>
            </a:br>
            <a:r>
              <a:rPr lang="en-CA" altLang="en-US" sz="2400" dirty="0">
                <a:solidFill>
                  <a:srgbClr val="0070C0"/>
                </a:solidFill>
                <a:latin typeface="+mn-lt"/>
              </a:rPr>
              <a:t>$21 favourable</a:t>
            </a:r>
          </a:p>
        </p:txBody>
      </p:sp>
      <p:sp>
        <p:nvSpPr>
          <p:cNvPr id="63492" name="Rectangle 5">
            <a:extLst>
              <a:ext uri="{FF2B5EF4-FFF2-40B4-BE49-F238E27FC236}">
                <a16:creationId xmlns:a16="http://schemas.microsoft.com/office/drawing/2014/main" id="{7E1D1DF5-D584-4463-82DC-9397B53FA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8026" y="4948239"/>
            <a:ext cx="3883025" cy="828675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400" dirty="0">
                <a:solidFill>
                  <a:srgbClr val="0070C0"/>
                </a:solidFill>
                <a:latin typeface="+mn-lt"/>
              </a:rPr>
              <a:t>Quantity variance</a:t>
            </a:r>
            <a:br>
              <a:rPr lang="en-CA" altLang="en-US" sz="2400" dirty="0">
                <a:solidFill>
                  <a:srgbClr val="0070C0"/>
                </a:solidFill>
                <a:latin typeface="+mn-lt"/>
              </a:rPr>
            </a:br>
            <a:r>
              <a:rPr lang="en-CA" altLang="en-US" sz="2400" dirty="0">
                <a:solidFill>
                  <a:srgbClr val="0070C0"/>
                </a:solidFill>
                <a:latin typeface="+mn-lt"/>
              </a:rPr>
              <a:t>$50 unfavourable</a:t>
            </a:r>
          </a:p>
        </p:txBody>
      </p:sp>
      <p:sp>
        <p:nvSpPr>
          <p:cNvPr id="67589" name="Freeform 6">
            <a:extLst>
              <a:ext uri="{FF2B5EF4-FFF2-40B4-BE49-F238E27FC236}">
                <a16:creationId xmlns:a16="http://schemas.microsoft.com/office/drawing/2014/main" id="{47BA0F11-EBD5-4531-A681-A0EA5F0AFD38}"/>
              </a:ext>
            </a:extLst>
          </p:cNvPr>
          <p:cNvSpPr>
            <a:spLocks/>
          </p:cNvSpPr>
          <p:nvPr/>
        </p:nvSpPr>
        <p:spPr bwMode="auto">
          <a:xfrm>
            <a:off x="6113463" y="4278314"/>
            <a:ext cx="3143250" cy="619125"/>
          </a:xfrm>
          <a:custGeom>
            <a:avLst/>
            <a:gdLst>
              <a:gd name="T0" fmla="*/ 2147483646 w 1980"/>
              <a:gd name="T1" fmla="*/ 2147483646 h 390"/>
              <a:gd name="T2" fmla="*/ 2147483646 w 1980"/>
              <a:gd name="T3" fmla="*/ 2147483646 h 390"/>
              <a:gd name="T4" fmla="*/ 2147483646 w 1980"/>
              <a:gd name="T5" fmla="*/ 2147483646 h 390"/>
              <a:gd name="T6" fmla="*/ 2147483646 w 1980"/>
              <a:gd name="T7" fmla="*/ 2147483646 h 390"/>
              <a:gd name="T8" fmla="*/ 2147483646 w 1980"/>
              <a:gd name="T9" fmla="*/ 2147483646 h 390"/>
              <a:gd name="T10" fmla="*/ 2147483646 w 1980"/>
              <a:gd name="T11" fmla="*/ 2147483646 h 390"/>
              <a:gd name="T12" fmla="*/ 2147483646 w 1980"/>
              <a:gd name="T13" fmla="*/ 2147483646 h 390"/>
              <a:gd name="T14" fmla="*/ 2147483646 w 1980"/>
              <a:gd name="T15" fmla="*/ 2147483646 h 390"/>
              <a:gd name="T16" fmla="*/ 2147483646 w 1980"/>
              <a:gd name="T17" fmla="*/ 2147483646 h 390"/>
              <a:gd name="T18" fmla="*/ 2147483646 w 1980"/>
              <a:gd name="T19" fmla="*/ 2147483646 h 390"/>
              <a:gd name="T20" fmla="*/ 2147483646 w 1980"/>
              <a:gd name="T21" fmla="*/ 2147483646 h 390"/>
              <a:gd name="T22" fmla="*/ 2147483646 w 1980"/>
              <a:gd name="T23" fmla="*/ 2147483646 h 390"/>
              <a:gd name="T24" fmla="*/ 2147483646 w 1980"/>
              <a:gd name="T25" fmla="*/ 2147483646 h 390"/>
              <a:gd name="T26" fmla="*/ 2147483646 w 1980"/>
              <a:gd name="T27" fmla="*/ 2147483646 h 390"/>
              <a:gd name="T28" fmla="*/ 2147483646 w 1980"/>
              <a:gd name="T29" fmla="*/ 2147483646 h 390"/>
              <a:gd name="T30" fmla="*/ 2147483646 w 1980"/>
              <a:gd name="T31" fmla="*/ 2147483646 h 390"/>
              <a:gd name="T32" fmla="*/ 2147483646 w 1980"/>
              <a:gd name="T33" fmla="*/ 2147483646 h 390"/>
              <a:gd name="T34" fmla="*/ 2147483646 w 1980"/>
              <a:gd name="T35" fmla="*/ 2147483646 h 390"/>
              <a:gd name="T36" fmla="*/ 2147483646 w 1980"/>
              <a:gd name="T37" fmla="*/ 2147483646 h 390"/>
              <a:gd name="T38" fmla="*/ 2147483646 w 1980"/>
              <a:gd name="T39" fmla="*/ 2147483646 h 390"/>
              <a:gd name="T40" fmla="*/ 2147483646 w 1980"/>
              <a:gd name="T41" fmla="*/ 2147483646 h 390"/>
              <a:gd name="T42" fmla="*/ 2147483646 w 1980"/>
              <a:gd name="T43" fmla="*/ 2147483646 h 390"/>
              <a:gd name="T44" fmla="*/ 2147483646 w 1980"/>
              <a:gd name="T45" fmla="*/ 2147483646 h 390"/>
              <a:gd name="T46" fmla="*/ 2147483646 w 1980"/>
              <a:gd name="T47" fmla="*/ 2147483646 h 390"/>
              <a:gd name="T48" fmla="*/ 2147483646 w 1980"/>
              <a:gd name="T49" fmla="*/ 2147483646 h 390"/>
              <a:gd name="T50" fmla="*/ 2147483646 w 1980"/>
              <a:gd name="T51" fmla="*/ 2147483646 h 390"/>
              <a:gd name="T52" fmla="*/ 2147483646 w 1980"/>
              <a:gd name="T53" fmla="*/ 2147483646 h 390"/>
              <a:gd name="T54" fmla="*/ 2147483646 w 1980"/>
              <a:gd name="T55" fmla="*/ 2147483646 h 390"/>
              <a:gd name="T56" fmla="*/ 2147483646 w 1980"/>
              <a:gd name="T57" fmla="*/ 2147483646 h 390"/>
              <a:gd name="T58" fmla="*/ 2147483646 w 1980"/>
              <a:gd name="T59" fmla="*/ 2147483646 h 390"/>
              <a:gd name="T60" fmla="*/ 2147483646 w 1980"/>
              <a:gd name="T61" fmla="*/ 2147483646 h 390"/>
              <a:gd name="T62" fmla="*/ 2147483646 w 1980"/>
              <a:gd name="T63" fmla="*/ 2147483646 h 390"/>
              <a:gd name="T64" fmla="*/ 2147483646 w 1980"/>
              <a:gd name="T65" fmla="*/ 2147483646 h 390"/>
              <a:gd name="T66" fmla="*/ 2147483646 w 1980"/>
              <a:gd name="T67" fmla="*/ 2147483646 h 390"/>
              <a:gd name="T68" fmla="*/ 2147483646 w 1980"/>
              <a:gd name="T69" fmla="*/ 2147483646 h 390"/>
              <a:gd name="T70" fmla="*/ 2147483646 w 1980"/>
              <a:gd name="T71" fmla="*/ 2147483646 h 390"/>
              <a:gd name="T72" fmla="*/ 2147483646 w 1980"/>
              <a:gd name="T73" fmla="*/ 2147483646 h 390"/>
              <a:gd name="T74" fmla="*/ 2147483646 w 1980"/>
              <a:gd name="T75" fmla="*/ 2147483646 h 390"/>
              <a:gd name="T76" fmla="*/ 2147483646 w 1980"/>
              <a:gd name="T77" fmla="*/ 2147483646 h 390"/>
              <a:gd name="T78" fmla="*/ 2147483646 w 1980"/>
              <a:gd name="T79" fmla="*/ 2147483646 h 390"/>
              <a:gd name="T80" fmla="*/ 2147483646 w 1980"/>
              <a:gd name="T81" fmla="*/ 2147483646 h 390"/>
              <a:gd name="T82" fmla="*/ 2147483646 w 1980"/>
              <a:gd name="T83" fmla="*/ 2147483646 h 390"/>
              <a:gd name="T84" fmla="*/ 2147483646 w 1980"/>
              <a:gd name="T85" fmla="*/ 2147483646 h 390"/>
              <a:gd name="T86" fmla="*/ 2147483646 w 1980"/>
              <a:gd name="T87" fmla="*/ 2147483646 h 390"/>
              <a:gd name="T88" fmla="*/ 2147483646 w 1980"/>
              <a:gd name="T89" fmla="*/ 2147483646 h 390"/>
              <a:gd name="T90" fmla="*/ 2147483646 w 1980"/>
              <a:gd name="T91" fmla="*/ 2147483646 h 390"/>
              <a:gd name="T92" fmla="*/ 2147483646 w 1980"/>
              <a:gd name="T93" fmla="*/ 2147483646 h 390"/>
              <a:gd name="T94" fmla="*/ 2147483646 w 1980"/>
              <a:gd name="T95" fmla="*/ 2147483646 h 390"/>
              <a:gd name="T96" fmla="*/ 2147483646 w 1980"/>
              <a:gd name="T97" fmla="*/ 2147483646 h 390"/>
              <a:gd name="T98" fmla="*/ 2147483646 w 1980"/>
              <a:gd name="T99" fmla="*/ 2147483646 h 390"/>
              <a:gd name="T100" fmla="*/ 2147483646 w 1980"/>
              <a:gd name="T101" fmla="*/ 2147483646 h 390"/>
              <a:gd name="T102" fmla="*/ 2147483646 w 1980"/>
              <a:gd name="T103" fmla="*/ 2147483646 h 390"/>
              <a:gd name="T104" fmla="*/ 2147483646 w 1980"/>
              <a:gd name="T105" fmla="*/ 2147483646 h 390"/>
              <a:gd name="T106" fmla="*/ 2147483646 w 1980"/>
              <a:gd name="T107" fmla="*/ 2147483646 h 390"/>
              <a:gd name="T108" fmla="*/ 2147483646 w 1980"/>
              <a:gd name="T109" fmla="*/ 2147483646 h 390"/>
              <a:gd name="T110" fmla="*/ 2147483646 w 1980"/>
              <a:gd name="T111" fmla="*/ 2147483646 h 39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1980"/>
              <a:gd name="T169" fmla="*/ 0 h 390"/>
              <a:gd name="T170" fmla="*/ 1980 w 1980"/>
              <a:gd name="T171" fmla="*/ 390 h 39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1980" h="390">
                <a:moveTo>
                  <a:pt x="1608" y="257"/>
                </a:moveTo>
                <a:lnTo>
                  <a:pt x="1645" y="255"/>
                </a:lnTo>
                <a:lnTo>
                  <a:pt x="1681" y="251"/>
                </a:lnTo>
                <a:lnTo>
                  <a:pt x="1718" y="244"/>
                </a:lnTo>
                <a:lnTo>
                  <a:pt x="1753" y="235"/>
                </a:lnTo>
                <a:lnTo>
                  <a:pt x="1787" y="224"/>
                </a:lnTo>
                <a:lnTo>
                  <a:pt x="1819" y="209"/>
                </a:lnTo>
                <a:lnTo>
                  <a:pt x="1849" y="194"/>
                </a:lnTo>
                <a:lnTo>
                  <a:pt x="1876" y="176"/>
                </a:lnTo>
                <a:lnTo>
                  <a:pt x="1900" y="156"/>
                </a:lnTo>
                <a:lnTo>
                  <a:pt x="1922" y="135"/>
                </a:lnTo>
                <a:lnTo>
                  <a:pt x="1940" y="112"/>
                </a:lnTo>
                <a:lnTo>
                  <a:pt x="1955" y="89"/>
                </a:lnTo>
                <a:lnTo>
                  <a:pt x="1966" y="64"/>
                </a:lnTo>
                <a:lnTo>
                  <a:pt x="1975" y="39"/>
                </a:lnTo>
                <a:lnTo>
                  <a:pt x="1978" y="13"/>
                </a:lnTo>
                <a:lnTo>
                  <a:pt x="1979" y="0"/>
                </a:lnTo>
                <a:lnTo>
                  <a:pt x="1978" y="21"/>
                </a:lnTo>
                <a:lnTo>
                  <a:pt x="1972" y="43"/>
                </a:lnTo>
                <a:lnTo>
                  <a:pt x="1961" y="64"/>
                </a:lnTo>
                <a:lnTo>
                  <a:pt x="1949" y="83"/>
                </a:lnTo>
                <a:lnTo>
                  <a:pt x="1933" y="102"/>
                </a:lnTo>
                <a:lnTo>
                  <a:pt x="1913" y="119"/>
                </a:lnTo>
                <a:lnTo>
                  <a:pt x="1891" y="134"/>
                </a:lnTo>
                <a:lnTo>
                  <a:pt x="1866" y="148"/>
                </a:lnTo>
                <a:lnTo>
                  <a:pt x="1839" y="159"/>
                </a:lnTo>
                <a:lnTo>
                  <a:pt x="1810" y="168"/>
                </a:lnTo>
                <a:lnTo>
                  <a:pt x="1781" y="174"/>
                </a:lnTo>
                <a:lnTo>
                  <a:pt x="1751" y="179"/>
                </a:lnTo>
                <a:lnTo>
                  <a:pt x="1719" y="180"/>
                </a:lnTo>
                <a:lnTo>
                  <a:pt x="1214" y="180"/>
                </a:lnTo>
                <a:lnTo>
                  <a:pt x="1185" y="182"/>
                </a:lnTo>
                <a:lnTo>
                  <a:pt x="1157" y="186"/>
                </a:lnTo>
                <a:lnTo>
                  <a:pt x="1129" y="193"/>
                </a:lnTo>
                <a:lnTo>
                  <a:pt x="1103" y="202"/>
                </a:lnTo>
                <a:lnTo>
                  <a:pt x="1080" y="213"/>
                </a:lnTo>
                <a:lnTo>
                  <a:pt x="1058" y="227"/>
                </a:lnTo>
                <a:lnTo>
                  <a:pt x="1038" y="242"/>
                </a:lnTo>
                <a:lnTo>
                  <a:pt x="1022" y="258"/>
                </a:lnTo>
                <a:lnTo>
                  <a:pt x="1010" y="276"/>
                </a:lnTo>
                <a:lnTo>
                  <a:pt x="1000" y="295"/>
                </a:lnTo>
                <a:lnTo>
                  <a:pt x="994" y="316"/>
                </a:lnTo>
                <a:lnTo>
                  <a:pt x="991" y="335"/>
                </a:lnTo>
                <a:lnTo>
                  <a:pt x="990" y="338"/>
                </a:lnTo>
                <a:lnTo>
                  <a:pt x="990" y="335"/>
                </a:lnTo>
                <a:lnTo>
                  <a:pt x="986" y="316"/>
                </a:lnTo>
                <a:lnTo>
                  <a:pt x="980" y="295"/>
                </a:lnTo>
                <a:lnTo>
                  <a:pt x="971" y="276"/>
                </a:lnTo>
                <a:lnTo>
                  <a:pt x="958" y="258"/>
                </a:lnTo>
                <a:lnTo>
                  <a:pt x="941" y="242"/>
                </a:lnTo>
                <a:lnTo>
                  <a:pt x="922" y="227"/>
                </a:lnTo>
                <a:lnTo>
                  <a:pt x="900" y="213"/>
                </a:lnTo>
                <a:lnTo>
                  <a:pt x="876" y="202"/>
                </a:lnTo>
                <a:lnTo>
                  <a:pt x="851" y="193"/>
                </a:lnTo>
                <a:lnTo>
                  <a:pt x="824" y="186"/>
                </a:lnTo>
                <a:lnTo>
                  <a:pt x="795" y="182"/>
                </a:lnTo>
                <a:lnTo>
                  <a:pt x="766" y="180"/>
                </a:lnTo>
                <a:lnTo>
                  <a:pt x="261" y="180"/>
                </a:lnTo>
                <a:lnTo>
                  <a:pt x="231" y="179"/>
                </a:lnTo>
                <a:lnTo>
                  <a:pt x="199" y="174"/>
                </a:lnTo>
                <a:lnTo>
                  <a:pt x="169" y="168"/>
                </a:lnTo>
                <a:lnTo>
                  <a:pt x="141" y="159"/>
                </a:lnTo>
                <a:lnTo>
                  <a:pt x="115" y="148"/>
                </a:lnTo>
                <a:lnTo>
                  <a:pt x="90" y="134"/>
                </a:lnTo>
                <a:lnTo>
                  <a:pt x="67" y="119"/>
                </a:lnTo>
                <a:lnTo>
                  <a:pt x="48" y="102"/>
                </a:lnTo>
                <a:lnTo>
                  <a:pt x="32" y="83"/>
                </a:lnTo>
                <a:lnTo>
                  <a:pt x="19" y="64"/>
                </a:lnTo>
                <a:lnTo>
                  <a:pt x="9" y="43"/>
                </a:lnTo>
                <a:lnTo>
                  <a:pt x="3" y="21"/>
                </a:lnTo>
                <a:lnTo>
                  <a:pt x="0" y="0"/>
                </a:lnTo>
                <a:lnTo>
                  <a:pt x="2" y="13"/>
                </a:lnTo>
                <a:lnTo>
                  <a:pt x="6" y="39"/>
                </a:lnTo>
                <a:lnTo>
                  <a:pt x="13" y="64"/>
                </a:lnTo>
                <a:lnTo>
                  <a:pt x="25" y="89"/>
                </a:lnTo>
                <a:lnTo>
                  <a:pt x="40" y="112"/>
                </a:lnTo>
                <a:lnTo>
                  <a:pt x="59" y="135"/>
                </a:lnTo>
                <a:lnTo>
                  <a:pt x="81" y="156"/>
                </a:lnTo>
                <a:lnTo>
                  <a:pt x="105" y="176"/>
                </a:lnTo>
                <a:lnTo>
                  <a:pt x="132" y="194"/>
                </a:lnTo>
                <a:lnTo>
                  <a:pt x="161" y="209"/>
                </a:lnTo>
                <a:lnTo>
                  <a:pt x="193" y="224"/>
                </a:lnTo>
                <a:lnTo>
                  <a:pt x="227" y="235"/>
                </a:lnTo>
                <a:lnTo>
                  <a:pt x="262" y="244"/>
                </a:lnTo>
                <a:lnTo>
                  <a:pt x="299" y="251"/>
                </a:lnTo>
                <a:lnTo>
                  <a:pt x="334" y="255"/>
                </a:lnTo>
                <a:lnTo>
                  <a:pt x="372" y="257"/>
                </a:lnTo>
                <a:lnTo>
                  <a:pt x="803" y="257"/>
                </a:lnTo>
                <a:lnTo>
                  <a:pt x="830" y="259"/>
                </a:lnTo>
                <a:lnTo>
                  <a:pt x="856" y="262"/>
                </a:lnTo>
                <a:lnTo>
                  <a:pt x="879" y="269"/>
                </a:lnTo>
                <a:lnTo>
                  <a:pt x="903" y="277"/>
                </a:lnTo>
                <a:lnTo>
                  <a:pt x="923" y="289"/>
                </a:lnTo>
                <a:lnTo>
                  <a:pt x="943" y="302"/>
                </a:lnTo>
                <a:lnTo>
                  <a:pt x="958" y="317"/>
                </a:lnTo>
                <a:lnTo>
                  <a:pt x="971" y="333"/>
                </a:lnTo>
                <a:lnTo>
                  <a:pt x="980" y="350"/>
                </a:lnTo>
                <a:lnTo>
                  <a:pt x="986" y="369"/>
                </a:lnTo>
                <a:lnTo>
                  <a:pt x="990" y="387"/>
                </a:lnTo>
                <a:lnTo>
                  <a:pt x="990" y="389"/>
                </a:lnTo>
                <a:lnTo>
                  <a:pt x="992" y="370"/>
                </a:lnTo>
                <a:lnTo>
                  <a:pt x="997" y="352"/>
                </a:lnTo>
                <a:lnTo>
                  <a:pt x="1007" y="335"/>
                </a:lnTo>
                <a:lnTo>
                  <a:pt x="1019" y="318"/>
                </a:lnTo>
                <a:lnTo>
                  <a:pt x="1035" y="304"/>
                </a:lnTo>
                <a:lnTo>
                  <a:pt x="1053" y="290"/>
                </a:lnTo>
                <a:lnTo>
                  <a:pt x="1073" y="279"/>
                </a:lnTo>
                <a:lnTo>
                  <a:pt x="1097" y="270"/>
                </a:lnTo>
                <a:lnTo>
                  <a:pt x="1120" y="263"/>
                </a:lnTo>
                <a:lnTo>
                  <a:pt x="1146" y="259"/>
                </a:lnTo>
                <a:lnTo>
                  <a:pt x="1172" y="257"/>
                </a:lnTo>
                <a:lnTo>
                  <a:pt x="1175" y="257"/>
                </a:lnTo>
                <a:lnTo>
                  <a:pt x="1608" y="257"/>
                </a:lnTo>
              </a:path>
            </a:pathLst>
          </a:custGeom>
          <a:solidFill>
            <a:srgbClr val="ED037C"/>
          </a:solidFill>
          <a:ln w="12700" cap="rnd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7590" name="Rectangle 7">
            <a:extLst>
              <a:ext uri="{FF2B5EF4-FFF2-40B4-BE49-F238E27FC236}">
                <a16:creationId xmlns:a16="http://schemas.microsoft.com/office/drawing/2014/main" id="{69D1069D-5CE5-4E94-9BA4-631732AB9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1" y="1524001"/>
            <a:ext cx="8759825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CA" altLang="en-US" sz="2400" b="1" dirty="0">
                <a:latin typeface="Rockwell" panose="02060603020205020403" pitchFamily="18" charset="0"/>
              </a:rPr>
              <a:t>  </a:t>
            </a:r>
            <a:r>
              <a:rPr lang="en-CA" altLang="en-US" sz="2400" b="1" dirty="0">
                <a:cs typeface="Arial" panose="020B0604020202020204" pitchFamily="34" charset="0"/>
              </a:rPr>
              <a:t>Actual Quantity       Actual Quantity	    Standard Quantity</a:t>
            </a:r>
            <a:br>
              <a:rPr lang="en-CA" altLang="en-US" sz="2400" b="1" dirty="0">
                <a:cs typeface="Arial" panose="020B0604020202020204" pitchFamily="34" charset="0"/>
              </a:rPr>
            </a:br>
            <a:r>
              <a:rPr lang="en-CA" altLang="en-US" sz="2400" b="1" dirty="0">
                <a:cs typeface="Arial" panose="020B0604020202020204" pitchFamily="34" charset="0"/>
              </a:rPr>
              <a:t>            ×                                 ×                                   × </a:t>
            </a:r>
            <a:br>
              <a:rPr lang="en-CA" altLang="en-US" sz="2400" b="1" dirty="0">
                <a:cs typeface="Arial" panose="020B0604020202020204" pitchFamily="34" charset="0"/>
              </a:rPr>
            </a:br>
            <a:r>
              <a:rPr lang="en-CA" altLang="en-US" sz="2400" b="1" dirty="0">
                <a:cs typeface="Arial" panose="020B0604020202020204" pitchFamily="34" charset="0"/>
              </a:rPr>
              <a:t>    Actual Price           Standard Price          Standard Price</a:t>
            </a:r>
          </a:p>
        </p:txBody>
      </p:sp>
      <p:sp>
        <p:nvSpPr>
          <p:cNvPr id="67591" name="Line 8">
            <a:extLst>
              <a:ext uri="{FF2B5EF4-FFF2-40B4-BE49-F238E27FC236}">
                <a16:creationId xmlns:a16="http://schemas.microsoft.com/office/drawing/2014/main" id="{63AABD58-B3B6-4F84-8080-3EF1B93C965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66913" y="2436813"/>
            <a:ext cx="218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2" name="Line 9">
            <a:extLst>
              <a:ext uri="{FF2B5EF4-FFF2-40B4-BE49-F238E27FC236}">
                <a16:creationId xmlns:a16="http://schemas.microsoft.com/office/drawing/2014/main" id="{6EBEA298-7D9F-4DF3-A8ED-041A12CDED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9813" y="2436813"/>
            <a:ext cx="218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3" name="Line 10">
            <a:extLst>
              <a:ext uri="{FF2B5EF4-FFF2-40B4-BE49-F238E27FC236}">
                <a16:creationId xmlns:a16="http://schemas.microsoft.com/office/drawing/2014/main" id="{2DDC2BAD-08ED-4F06-9798-0A9B03D94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7732713" y="2436813"/>
            <a:ext cx="2413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3498" name="Group 11">
            <a:extLst>
              <a:ext uri="{FF2B5EF4-FFF2-40B4-BE49-F238E27FC236}">
                <a16:creationId xmlns:a16="http://schemas.microsoft.com/office/drawing/2014/main" id="{029E6A4F-BB1B-4E65-9232-74960B3B4EB6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3048000"/>
            <a:ext cx="5029200" cy="850900"/>
            <a:chOff x="1392" y="1920"/>
            <a:chExt cx="3072" cy="536"/>
          </a:xfrm>
          <a:solidFill>
            <a:srgbClr val="1C3163"/>
          </a:solidFill>
        </p:grpSpPr>
        <p:sp>
          <p:nvSpPr>
            <p:cNvPr id="63505" name="Line 12">
              <a:extLst>
                <a:ext uri="{FF2B5EF4-FFF2-40B4-BE49-F238E27FC236}">
                  <a16:creationId xmlns:a16="http://schemas.microsoft.com/office/drawing/2014/main" id="{DE769C5B-7E06-4D4A-A609-A249D8E77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32" y="1920"/>
              <a:ext cx="432" cy="288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3506" name="Text Box 13">
              <a:extLst>
                <a:ext uri="{FF2B5EF4-FFF2-40B4-BE49-F238E27FC236}">
                  <a16:creationId xmlns:a16="http://schemas.microsoft.com/office/drawing/2014/main" id="{79DBFC74-708B-4B62-800C-6579C5AE02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1920"/>
              <a:ext cx="2832" cy="536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CA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0.1 kg per parka </a:t>
              </a:r>
              <a:r>
                <a:rPr lang="en-CA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charset="2"/>
                </a:rPr>
                <a:t> 2,000 parkas = 200 kgs</a:t>
              </a:r>
              <a:endParaRPr lang="en-CA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7595" name="Group 17">
            <a:extLst>
              <a:ext uri="{FF2B5EF4-FFF2-40B4-BE49-F238E27FC236}">
                <a16:creationId xmlns:a16="http://schemas.microsoft.com/office/drawing/2014/main" id="{B336125C-20B6-44F4-B026-67C315BEC852}"/>
              </a:ext>
            </a:extLst>
          </p:cNvPr>
          <p:cNvGrpSpPr>
            <a:grpSpLocks/>
          </p:cNvGrpSpPr>
          <p:nvPr/>
        </p:nvGrpSpPr>
        <p:grpSpPr bwMode="auto">
          <a:xfrm>
            <a:off x="4127501" y="5700714"/>
            <a:ext cx="3883025" cy="833437"/>
            <a:chOff x="1640" y="3591"/>
            <a:chExt cx="2446" cy="525"/>
          </a:xfrm>
        </p:grpSpPr>
        <p:sp>
          <p:nvSpPr>
            <p:cNvPr id="67599" name="Freeform 18">
              <a:extLst>
                <a:ext uri="{FF2B5EF4-FFF2-40B4-BE49-F238E27FC236}">
                  <a16:creationId xmlns:a16="http://schemas.microsoft.com/office/drawing/2014/main" id="{033FAE5F-4F26-4460-BD9F-2C5422E23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7" y="3591"/>
              <a:ext cx="1980" cy="294"/>
            </a:xfrm>
            <a:custGeom>
              <a:avLst/>
              <a:gdLst>
                <a:gd name="T0" fmla="*/ 1645 w 1980"/>
                <a:gd name="T1" fmla="*/ 2 h 390"/>
                <a:gd name="T2" fmla="*/ 1718 w 1980"/>
                <a:gd name="T3" fmla="*/ 2 h 390"/>
                <a:gd name="T4" fmla="*/ 1787 w 1980"/>
                <a:gd name="T5" fmla="*/ 2 h 390"/>
                <a:gd name="T6" fmla="*/ 1849 w 1980"/>
                <a:gd name="T7" fmla="*/ 2 h 390"/>
                <a:gd name="T8" fmla="*/ 1900 w 1980"/>
                <a:gd name="T9" fmla="*/ 2 h 390"/>
                <a:gd name="T10" fmla="*/ 1940 w 1980"/>
                <a:gd name="T11" fmla="*/ 2 h 390"/>
                <a:gd name="T12" fmla="*/ 1966 w 1980"/>
                <a:gd name="T13" fmla="*/ 2 h 390"/>
                <a:gd name="T14" fmla="*/ 1978 w 1980"/>
                <a:gd name="T15" fmla="*/ 2 h 390"/>
                <a:gd name="T16" fmla="*/ 1978 w 1980"/>
                <a:gd name="T17" fmla="*/ 2 h 390"/>
                <a:gd name="T18" fmla="*/ 1961 w 1980"/>
                <a:gd name="T19" fmla="*/ 2 h 390"/>
                <a:gd name="T20" fmla="*/ 1933 w 1980"/>
                <a:gd name="T21" fmla="*/ 2 h 390"/>
                <a:gd name="T22" fmla="*/ 1891 w 1980"/>
                <a:gd name="T23" fmla="*/ 2 h 390"/>
                <a:gd name="T24" fmla="*/ 1839 w 1980"/>
                <a:gd name="T25" fmla="*/ 2 h 390"/>
                <a:gd name="T26" fmla="*/ 1781 w 1980"/>
                <a:gd name="T27" fmla="*/ 2 h 390"/>
                <a:gd name="T28" fmla="*/ 1719 w 1980"/>
                <a:gd name="T29" fmla="*/ 2 h 390"/>
                <a:gd name="T30" fmla="*/ 1185 w 1980"/>
                <a:gd name="T31" fmla="*/ 2 h 390"/>
                <a:gd name="T32" fmla="*/ 1129 w 1980"/>
                <a:gd name="T33" fmla="*/ 2 h 390"/>
                <a:gd name="T34" fmla="*/ 1080 w 1980"/>
                <a:gd name="T35" fmla="*/ 2 h 390"/>
                <a:gd name="T36" fmla="*/ 1038 w 1980"/>
                <a:gd name="T37" fmla="*/ 2 h 390"/>
                <a:gd name="T38" fmla="*/ 1010 w 1980"/>
                <a:gd name="T39" fmla="*/ 2 h 390"/>
                <a:gd name="T40" fmla="*/ 994 w 1980"/>
                <a:gd name="T41" fmla="*/ 2 h 390"/>
                <a:gd name="T42" fmla="*/ 990 w 1980"/>
                <a:gd name="T43" fmla="*/ 2 h 390"/>
                <a:gd name="T44" fmla="*/ 986 w 1980"/>
                <a:gd name="T45" fmla="*/ 2 h 390"/>
                <a:gd name="T46" fmla="*/ 971 w 1980"/>
                <a:gd name="T47" fmla="*/ 2 h 390"/>
                <a:gd name="T48" fmla="*/ 941 w 1980"/>
                <a:gd name="T49" fmla="*/ 2 h 390"/>
                <a:gd name="T50" fmla="*/ 900 w 1980"/>
                <a:gd name="T51" fmla="*/ 2 h 390"/>
                <a:gd name="T52" fmla="*/ 851 w 1980"/>
                <a:gd name="T53" fmla="*/ 2 h 390"/>
                <a:gd name="T54" fmla="*/ 795 w 1980"/>
                <a:gd name="T55" fmla="*/ 2 h 390"/>
                <a:gd name="T56" fmla="*/ 261 w 1980"/>
                <a:gd name="T57" fmla="*/ 2 h 390"/>
                <a:gd name="T58" fmla="*/ 199 w 1980"/>
                <a:gd name="T59" fmla="*/ 2 h 390"/>
                <a:gd name="T60" fmla="*/ 141 w 1980"/>
                <a:gd name="T61" fmla="*/ 2 h 390"/>
                <a:gd name="T62" fmla="*/ 90 w 1980"/>
                <a:gd name="T63" fmla="*/ 2 h 390"/>
                <a:gd name="T64" fmla="*/ 48 w 1980"/>
                <a:gd name="T65" fmla="*/ 2 h 390"/>
                <a:gd name="T66" fmla="*/ 19 w 1980"/>
                <a:gd name="T67" fmla="*/ 2 h 390"/>
                <a:gd name="T68" fmla="*/ 3 w 1980"/>
                <a:gd name="T69" fmla="*/ 2 h 390"/>
                <a:gd name="T70" fmla="*/ 2 w 1980"/>
                <a:gd name="T71" fmla="*/ 2 h 390"/>
                <a:gd name="T72" fmla="*/ 13 w 1980"/>
                <a:gd name="T73" fmla="*/ 2 h 390"/>
                <a:gd name="T74" fmla="*/ 40 w 1980"/>
                <a:gd name="T75" fmla="*/ 2 h 390"/>
                <a:gd name="T76" fmla="*/ 81 w 1980"/>
                <a:gd name="T77" fmla="*/ 2 h 390"/>
                <a:gd name="T78" fmla="*/ 132 w 1980"/>
                <a:gd name="T79" fmla="*/ 2 h 390"/>
                <a:gd name="T80" fmla="*/ 193 w 1980"/>
                <a:gd name="T81" fmla="*/ 2 h 390"/>
                <a:gd name="T82" fmla="*/ 262 w 1980"/>
                <a:gd name="T83" fmla="*/ 2 h 390"/>
                <a:gd name="T84" fmla="*/ 334 w 1980"/>
                <a:gd name="T85" fmla="*/ 2 h 390"/>
                <a:gd name="T86" fmla="*/ 803 w 1980"/>
                <a:gd name="T87" fmla="*/ 2 h 390"/>
                <a:gd name="T88" fmla="*/ 856 w 1980"/>
                <a:gd name="T89" fmla="*/ 2 h 390"/>
                <a:gd name="T90" fmla="*/ 903 w 1980"/>
                <a:gd name="T91" fmla="*/ 2 h 390"/>
                <a:gd name="T92" fmla="*/ 943 w 1980"/>
                <a:gd name="T93" fmla="*/ 2 h 390"/>
                <a:gd name="T94" fmla="*/ 971 w 1980"/>
                <a:gd name="T95" fmla="*/ 2 h 390"/>
                <a:gd name="T96" fmla="*/ 986 w 1980"/>
                <a:gd name="T97" fmla="*/ 2 h 390"/>
                <a:gd name="T98" fmla="*/ 990 w 1980"/>
                <a:gd name="T99" fmla="*/ 2 h 390"/>
                <a:gd name="T100" fmla="*/ 997 w 1980"/>
                <a:gd name="T101" fmla="*/ 2 h 390"/>
                <a:gd name="T102" fmla="*/ 1019 w 1980"/>
                <a:gd name="T103" fmla="*/ 2 h 390"/>
                <a:gd name="T104" fmla="*/ 1053 w 1980"/>
                <a:gd name="T105" fmla="*/ 2 h 390"/>
                <a:gd name="T106" fmla="*/ 1097 w 1980"/>
                <a:gd name="T107" fmla="*/ 2 h 390"/>
                <a:gd name="T108" fmla="*/ 1146 w 1980"/>
                <a:gd name="T109" fmla="*/ 2 h 390"/>
                <a:gd name="T110" fmla="*/ 1175 w 1980"/>
                <a:gd name="T111" fmla="*/ 2 h 3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980"/>
                <a:gd name="T169" fmla="*/ 0 h 390"/>
                <a:gd name="T170" fmla="*/ 1980 w 1980"/>
                <a:gd name="T171" fmla="*/ 390 h 39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980" h="390">
                  <a:moveTo>
                    <a:pt x="1608" y="257"/>
                  </a:moveTo>
                  <a:lnTo>
                    <a:pt x="1645" y="255"/>
                  </a:lnTo>
                  <a:lnTo>
                    <a:pt x="1681" y="251"/>
                  </a:lnTo>
                  <a:lnTo>
                    <a:pt x="1718" y="244"/>
                  </a:lnTo>
                  <a:lnTo>
                    <a:pt x="1753" y="235"/>
                  </a:lnTo>
                  <a:lnTo>
                    <a:pt x="1787" y="224"/>
                  </a:lnTo>
                  <a:lnTo>
                    <a:pt x="1819" y="209"/>
                  </a:lnTo>
                  <a:lnTo>
                    <a:pt x="1849" y="194"/>
                  </a:lnTo>
                  <a:lnTo>
                    <a:pt x="1876" y="176"/>
                  </a:lnTo>
                  <a:lnTo>
                    <a:pt x="1900" y="156"/>
                  </a:lnTo>
                  <a:lnTo>
                    <a:pt x="1922" y="135"/>
                  </a:lnTo>
                  <a:lnTo>
                    <a:pt x="1940" y="112"/>
                  </a:lnTo>
                  <a:lnTo>
                    <a:pt x="1955" y="89"/>
                  </a:lnTo>
                  <a:lnTo>
                    <a:pt x="1966" y="64"/>
                  </a:lnTo>
                  <a:lnTo>
                    <a:pt x="1975" y="39"/>
                  </a:lnTo>
                  <a:lnTo>
                    <a:pt x="1978" y="13"/>
                  </a:lnTo>
                  <a:lnTo>
                    <a:pt x="1979" y="0"/>
                  </a:lnTo>
                  <a:lnTo>
                    <a:pt x="1978" y="21"/>
                  </a:lnTo>
                  <a:lnTo>
                    <a:pt x="1972" y="43"/>
                  </a:lnTo>
                  <a:lnTo>
                    <a:pt x="1961" y="64"/>
                  </a:lnTo>
                  <a:lnTo>
                    <a:pt x="1949" y="83"/>
                  </a:lnTo>
                  <a:lnTo>
                    <a:pt x="1933" y="102"/>
                  </a:lnTo>
                  <a:lnTo>
                    <a:pt x="1913" y="119"/>
                  </a:lnTo>
                  <a:lnTo>
                    <a:pt x="1891" y="134"/>
                  </a:lnTo>
                  <a:lnTo>
                    <a:pt x="1866" y="148"/>
                  </a:lnTo>
                  <a:lnTo>
                    <a:pt x="1839" y="159"/>
                  </a:lnTo>
                  <a:lnTo>
                    <a:pt x="1810" y="168"/>
                  </a:lnTo>
                  <a:lnTo>
                    <a:pt x="1781" y="174"/>
                  </a:lnTo>
                  <a:lnTo>
                    <a:pt x="1751" y="179"/>
                  </a:lnTo>
                  <a:lnTo>
                    <a:pt x="1719" y="180"/>
                  </a:lnTo>
                  <a:lnTo>
                    <a:pt x="1214" y="180"/>
                  </a:lnTo>
                  <a:lnTo>
                    <a:pt x="1185" y="182"/>
                  </a:lnTo>
                  <a:lnTo>
                    <a:pt x="1157" y="186"/>
                  </a:lnTo>
                  <a:lnTo>
                    <a:pt x="1129" y="193"/>
                  </a:lnTo>
                  <a:lnTo>
                    <a:pt x="1103" y="202"/>
                  </a:lnTo>
                  <a:lnTo>
                    <a:pt x="1080" y="213"/>
                  </a:lnTo>
                  <a:lnTo>
                    <a:pt x="1058" y="227"/>
                  </a:lnTo>
                  <a:lnTo>
                    <a:pt x="1038" y="242"/>
                  </a:lnTo>
                  <a:lnTo>
                    <a:pt x="1022" y="258"/>
                  </a:lnTo>
                  <a:lnTo>
                    <a:pt x="1010" y="276"/>
                  </a:lnTo>
                  <a:lnTo>
                    <a:pt x="1000" y="295"/>
                  </a:lnTo>
                  <a:lnTo>
                    <a:pt x="994" y="316"/>
                  </a:lnTo>
                  <a:lnTo>
                    <a:pt x="991" y="335"/>
                  </a:lnTo>
                  <a:lnTo>
                    <a:pt x="990" y="338"/>
                  </a:lnTo>
                  <a:lnTo>
                    <a:pt x="990" y="335"/>
                  </a:lnTo>
                  <a:lnTo>
                    <a:pt x="986" y="316"/>
                  </a:lnTo>
                  <a:lnTo>
                    <a:pt x="980" y="295"/>
                  </a:lnTo>
                  <a:lnTo>
                    <a:pt x="971" y="276"/>
                  </a:lnTo>
                  <a:lnTo>
                    <a:pt x="958" y="258"/>
                  </a:lnTo>
                  <a:lnTo>
                    <a:pt x="941" y="242"/>
                  </a:lnTo>
                  <a:lnTo>
                    <a:pt x="922" y="227"/>
                  </a:lnTo>
                  <a:lnTo>
                    <a:pt x="900" y="213"/>
                  </a:lnTo>
                  <a:lnTo>
                    <a:pt x="876" y="202"/>
                  </a:lnTo>
                  <a:lnTo>
                    <a:pt x="851" y="193"/>
                  </a:lnTo>
                  <a:lnTo>
                    <a:pt x="824" y="186"/>
                  </a:lnTo>
                  <a:lnTo>
                    <a:pt x="795" y="182"/>
                  </a:lnTo>
                  <a:lnTo>
                    <a:pt x="766" y="180"/>
                  </a:lnTo>
                  <a:lnTo>
                    <a:pt x="261" y="180"/>
                  </a:lnTo>
                  <a:lnTo>
                    <a:pt x="231" y="179"/>
                  </a:lnTo>
                  <a:lnTo>
                    <a:pt x="199" y="174"/>
                  </a:lnTo>
                  <a:lnTo>
                    <a:pt x="169" y="168"/>
                  </a:lnTo>
                  <a:lnTo>
                    <a:pt x="141" y="159"/>
                  </a:lnTo>
                  <a:lnTo>
                    <a:pt x="115" y="148"/>
                  </a:lnTo>
                  <a:lnTo>
                    <a:pt x="90" y="134"/>
                  </a:lnTo>
                  <a:lnTo>
                    <a:pt x="67" y="119"/>
                  </a:lnTo>
                  <a:lnTo>
                    <a:pt x="48" y="102"/>
                  </a:lnTo>
                  <a:lnTo>
                    <a:pt x="32" y="83"/>
                  </a:lnTo>
                  <a:lnTo>
                    <a:pt x="19" y="64"/>
                  </a:lnTo>
                  <a:lnTo>
                    <a:pt x="9" y="43"/>
                  </a:lnTo>
                  <a:lnTo>
                    <a:pt x="3" y="21"/>
                  </a:lnTo>
                  <a:lnTo>
                    <a:pt x="0" y="0"/>
                  </a:lnTo>
                  <a:lnTo>
                    <a:pt x="2" y="13"/>
                  </a:lnTo>
                  <a:lnTo>
                    <a:pt x="6" y="39"/>
                  </a:lnTo>
                  <a:lnTo>
                    <a:pt x="13" y="64"/>
                  </a:lnTo>
                  <a:lnTo>
                    <a:pt x="25" y="89"/>
                  </a:lnTo>
                  <a:lnTo>
                    <a:pt x="40" y="112"/>
                  </a:lnTo>
                  <a:lnTo>
                    <a:pt x="59" y="135"/>
                  </a:lnTo>
                  <a:lnTo>
                    <a:pt x="81" y="156"/>
                  </a:lnTo>
                  <a:lnTo>
                    <a:pt x="105" y="176"/>
                  </a:lnTo>
                  <a:lnTo>
                    <a:pt x="132" y="194"/>
                  </a:lnTo>
                  <a:lnTo>
                    <a:pt x="161" y="209"/>
                  </a:lnTo>
                  <a:lnTo>
                    <a:pt x="193" y="224"/>
                  </a:lnTo>
                  <a:lnTo>
                    <a:pt x="227" y="235"/>
                  </a:lnTo>
                  <a:lnTo>
                    <a:pt x="262" y="244"/>
                  </a:lnTo>
                  <a:lnTo>
                    <a:pt x="299" y="251"/>
                  </a:lnTo>
                  <a:lnTo>
                    <a:pt x="334" y="255"/>
                  </a:lnTo>
                  <a:lnTo>
                    <a:pt x="372" y="257"/>
                  </a:lnTo>
                  <a:lnTo>
                    <a:pt x="803" y="257"/>
                  </a:lnTo>
                  <a:lnTo>
                    <a:pt x="830" y="259"/>
                  </a:lnTo>
                  <a:lnTo>
                    <a:pt x="856" y="262"/>
                  </a:lnTo>
                  <a:lnTo>
                    <a:pt x="879" y="269"/>
                  </a:lnTo>
                  <a:lnTo>
                    <a:pt x="903" y="277"/>
                  </a:lnTo>
                  <a:lnTo>
                    <a:pt x="923" y="289"/>
                  </a:lnTo>
                  <a:lnTo>
                    <a:pt x="943" y="302"/>
                  </a:lnTo>
                  <a:lnTo>
                    <a:pt x="958" y="317"/>
                  </a:lnTo>
                  <a:lnTo>
                    <a:pt x="971" y="333"/>
                  </a:lnTo>
                  <a:lnTo>
                    <a:pt x="980" y="350"/>
                  </a:lnTo>
                  <a:lnTo>
                    <a:pt x="986" y="369"/>
                  </a:lnTo>
                  <a:lnTo>
                    <a:pt x="990" y="387"/>
                  </a:lnTo>
                  <a:lnTo>
                    <a:pt x="990" y="389"/>
                  </a:lnTo>
                  <a:lnTo>
                    <a:pt x="992" y="370"/>
                  </a:lnTo>
                  <a:lnTo>
                    <a:pt x="997" y="352"/>
                  </a:lnTo>
                  <a:lnTo>
                    <a:pt x="1007" y="335"/>
                  </a:lnTo>
                  <a:lnTo>
                    <a:pt x="1019" y="318"/>
                  </a:lnTo>
                  <a:lnTo>
                    <a:pt x="1035" y="304"/>
                  </a:lnTo>
                  <a:lnTo>
                    <a:pt x="1053" y="290"/>
                  </a:lnTo>
                  <a:lnTo>
                    <a:pt x="1073" y="279"/>
                  </a:lnTo>
                  <a:lnTo>
                    <a:pt x="1097" y="270"/>
                  </a:lnTo>
                  <a:lnTo>
                    <a:pt x="1120" y="263"/>
                  </a:lnTo>
                  <a:lnTo>
                    <a:pt x="1146" y="259"/>
                  </a:lnTo>
                  <a:lnTo>
                    <a:pt x="1172" y="257"/>
                  </a:lnTo>
                  <a:lnTo>
                    <a:pt x="1175" y="257"/>
                  </a:lnTo>
                  <a:lnTo>
                    <a:pt x="1608" y="257"/>
                  </a:lnTo>
                </a:path>
              </a:pathLst>
            </a:custGeom>
            <a:solidFill>
              <a:srgbClr val="ED037C"/>
            </a:solidFill>
            <a:ln w="12700" cap="rnd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504" name="Rectangle 19">
              <a:extLst>
                <a:ext uri="{FF2B5EF4-FFF2-40B4-BE49-F238E27FC236}">
                  <a16:creationId xmlns:a16="http://schemas.microsoft.com/office/drawing/2014/main" id="{34895867-CF93-4231-88B0-1113BBE8E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0" y="3827"/>
              <a:ext cx="2446" cy="289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CA" altLang="en-US" sz="2400" dirty="0">
                  <a:solidFill>
                    <a:srgbClr val="0070C0"/>
                  </a:solidFill>
                  <a:latin typeface="+mn-lt"/>
                </a:rPr>
                <a:t>$29 unfavourable</a:t>
              </a:r>
            </a:p>
          </p:txBody>
        </p:sp>
      </p:grpSp>
      <p:sp>
        <p:nvSpPr>
          <p:cNvPr id="2" name="Subtitle 1">
            <a:extLst>
              <a:ext uri="{FF2B5EF4-FFF2-40B4-BE49-F238E27FC236}">
                <a16:creationId xmlns:a16="http://schemas.microsoft.com/office/drawing/2014/main" id="{3D93D677-DC47-A0AC-2AB1-80B3239A13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Material Variances Summary - 3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075CC4-3FDC-7418-BCFB-D03FEF22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3">
            <a:extLst>
              <a:ext uri="{FF2B5EF4-FFF2-40B4-BE49-F238E27FC236}">
                <a16:creationId xmlns:a16="http://schemas.microsoft.com/office/drawing/2014/main" id="{5E0E5D90-0112-4778-8CE1-6FFED3470FE8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263352" y="44624"/>
            <a:ext cx="9601067" cy="5060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CA" altLang="en-US" dirty="0"/>
              <a:t>Materials Variances: Using Equations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BD0FBAB-216C-38F0-B996-6F71BF8ABCF9}"/>
              </a:ext>
            </a:extLst>
          </p:cNvPr>
          <p:cNvSpPr txBox="1">
            <a:spLocks/>
          </p:cNvSpPr>
          <p:nvPr/>
        </p:nvSpPr>
        <p:spPr bwMode="auto">
          <a:xfrm>
            <a:off x="335360" y="692696"/>
            <a:ext cx="10666784" cy="41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tabLst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CA" altLang="en-US" sz="2400" dirty="0">
                <a:solidFill>
                  <a:schemeClr val="tx1"/>
                </a:solidFill>
              </a:rPr>
              <a:t>Materials Price variance:</a:t>
            </a:r>
            <a:r>
              <a:rPr lang="en-CA" altLang="en-US" sz="2400" dirty="0"/>
              <a:t> variance:</a:t>
            </a:r>
          </a:p>
          <a:p>
            <a:pPr marL="411163" lvl="1" algn="l">
              <a:buFontTx/>
              <a:buNone/>
            </a:pPr>
            <a:r>
              <a:rPr lang="en-CA" altLang="en-US" sz="2400" dirty="0">
                <a:solidFill>
                  <a:schemeClr val="tx1"/>
                </a:solidFill>
              </a:rPr>
              <a:t>MPV = AQ (AP – SP)</a:t>
            </a:r>
          </a:p>
          <a:p>
            <a:pPr marL="411163" lvl="1" algn="l">
              <a:buFontTx/>
              <a:buNone/>
            </a:pPr>
            <a:r>
              <a:rPr lang="en-CA" altLang="en-US" sz="2400" dirty="0">
                <a:solidFill>
                  <a:schemeClr val="tx1"/>
                </a:solidFill>
              </a:rPr>
              <a:t>         = 210 kgs ($4.90/kg – $5.00/kg)</a:t>
            </a:r>
          </a:p>
          <a:p>
            <a:pPr marL="411163" lvl="1" algn="l">
              <a:buFontTx/>
              <a:buNone/>
            </a:pPr>
            <a:r>
              <a:rPr lang="en-CA" altLang="en-US" sz="2400" dirty="0">
                <a:solidFill>
                  <a:schemeClr val="tx1"/>
                </a:solidFill>
              </a:rPr>
              <a:t>         = 210 kgs (-$0.10/kg)</a:t>
            </a:r>
          </a:p>
          <a:p>
            <a:pPr marL="411163" lvl="1" algn="l">
              <a:buFontTx/>
              <a:buNone/>
            </a:pPr>
            <a:r>
              <a:rPr lang="en-CA" altLang="en-US" sz="2400" dirty="0">
                <a:solidFill>
                  <a:schemeClr val="tx1"/>
                </a:solidFill>
              </a:rPr>
              <a:t>         = $21 F</a:t>
            </a:r>
          </a:p>
          <a:p>
            <a:r>
              <a:rPr lang="en-CA" altLang="en-US" sz="2400" dirty="0">
                <a:solidFill>
                  <a:schemeClr val="tx1"/>
                </a:solidFill>
              </a:rPr>
              <a:t>Materials quantity variance:</a:t>
            </a:r>
          </a:p>
          <a:p>
            <a:pPr marL="411163" lvl="1" algn="l">
              <a:buFontTx/>
              <a:buNone/>
            </a:pPr>
            <a:r>
              <a:rPr lang="en-CA" altLang="en-US" sz="2400" dirty="0">
                <a:solidFill>
                  <a:schemeClr val="tx1"/>
                </a:solidFill>
              </a:rPr>
              <a:t>MQV = SP (AQ – SQ)</a:t>
            </a:r>
          </a:p>
          <a:p>
            <a:pPr marL="411163" lvl="1" algn="l">
              <a:buFontTx/>
              <a:buNone/>
            </a:pPr>
            <a:r>
              <a:rPr lang="en-CA" altLang="en-US" sz="2400" dirty="0">
                <a:solidFill>
                  <a:schemeClr val="tx1"/>
                </a:solidFill>
              </a:rPr>
              <a:t>         = $5.00/kg (210 kgs – (0.1 kg/p </a:t>
            </a:r>
            <a:r>
              <a:rPr lang="en-CA" altLang="en-US" sz="2400" dirty="0">
                <a:solidFill>
                  <a:schemeClr val="tx1"/>
                </a:solidFill>
                <a:sym typeface="Symbol" panose="05050102010706020507" pitchFamily="18" charset="2"/>
              </a:rPr>
              <a:t> 2,000p))</a:t>
            </a:r>
            <a:endParaRPr lang="en-CA" altLang="en-US" sz="2400" dirty="0">
              <a:solidFill>
                <a:schemeClr val="tx1"/>
              </a:solidFill>
            </a:endParaRPr>
          </a:p>
          <a:p>
            <a:pPr marL="411163" lvl="1" algn="l">
              <a:buFontTx/>
              <a:buNone/>
            </a:pPr>
            <a:r>
              <a:rPr lang="en-CA" altLang="en-US" sz="2400" dirty="0">
                <a:solidFill>
                  <a:schemeClr val="tx1"/>
                </a:solidFill>
              </a:rPr>
              <a:t>         = $5.00/kg (210 kgs – 200 kgs</a:t>
            </a:r>
            <a:r>
              <a:rPr lang="en-CA" altLang="en-US" sz="2400" dirty="0">
                <a:solidFill>
                  <a:schemeClr val="tx1"/>
                </a:solidFill>
                <a:sym typeface="Symbol" panose="05050102010706020507" pitchFamily="18" charset="2"/>
              </a:rPr>
              <a:t>)</a:t>
            </a:r>
            <a:endParaRPr lang="en-CA" altLang="en-US" sz="2400" dirty="0">
              <a:solidFill>
                <a:schemeClr val="tx1"/>
              </a:solidFill>
            </a:endParaRPr>
          </a:p>
          <a:p>
            <a:pPr marL="411163" lvl="1" algn="l">
              <a:buFontTx/>
              <a:buNone/>
            </a:pPr>
            <a:r>
              <a:rPr lang="en-CA" altLang="en-US" sz="2400" dirty="0">
                <a:solidFill>
                  <a:schemeClr val="tx1"/>
                </a:solidFill>
              </a:rPr>
              <a:t>         = $5.00/kg (10 kgs) </a:t>
            </a:r>
          </a:p>
          <a:p>
            <a:pPr marL="411163" lvl="1" algn="l">
              <a:buFontTx/>
              <a:buNone/>
            </a:pPr>
            <a:r>
              <a:rPr lang="en-CA" altLang="en-US" sz="2400" dirty="0">
                <a:solidFill>
                  <a:schemeClr val="tx1"/>
                </a:solidFill>
              </a:rPr>
              <a:t>         = $50 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0F406-3CF3-AA8E-C829-7C6BEB1B5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ransition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3A3635F-59D8-53CF-713F-D638C07ADD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Standard</a:t>
            </a:r>
            <a:r>
              <a:rPr lang="en-CA" spc="-80" dirty="0"/>
              <a:t> </a:t>
            </a:r>
            <a:r>
              <a:rPr lang="en-CA" dirty="0"/>
              <a:t>Costs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9823" y="1098295"/>
            <a:ext cx="101860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SzPct val="79166"/>
              <a:buChar char="•"/>
              <a:tabLst>
                <a:tab pos="469265" algn="l"/>
                <a:tab pos="469900" algn="l"/>
                <a:tab pos="9613900" algn="l"/>
              </a:tabLst>
            </a:pPr>
            <a:r>
              <a:rPr sz="2400" dirty="0">
                <a:latin typeface="Arial MT"/>
                <a:cs typeface="Arial MT"/>
              </a:rPr>
              <a:t>Stand</a:t>
            </a:r>
            <a:r>
              <a:rPr sz="2400" spc="-10" dirty="0">
                <a:latin typeface="Arial MT"/>
                <a:cs typeface="Arial MT"/>
              </a:rPr>
              <a:t>a</a:t>
            </a:r>
            <a:r>
              <a:rPr sz="2400" dirty="0">
                <a:latin typeface="Arial MT"/>
                <a:cs typeface="Arial MT"/>
              </a:rPr>
              <a:t>rds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ar</a:t>
            </a:r>
            <a:r>
              <a:rPr sz="2400" dirty="0">
                <a:latin typeface="Arial MT"/>
                <a:cs typeface="Arial MT"/>
              </a:rPr>
              <a:t>e</a:t>
            </a:r>
            <a:r>
              <a:rPr sz="2400" spc="-5" dirty="0">
                <a:latin typeface="Arial MT"/>
                <a:cs typeface="Arial MT"/>
              </a:rPr>
              <a:t> benchmark</a:t>
            </a:r>
            <a:r>
              <a:rPr sz="2400" dirty="0">
                <a:latin typeface="Arial MT"/>
                <a:cs typeface="Arial MT"/>
              </a:rPr>
              <a:t>s </a:t>
            </a:r>
            <a:r>
              <a:rPr sz="2400" spc="-5" dirty="0">
                <a:latin typeface="Arial MT"/>
                <a:cs typeface="Arial MT"/>
              </a:rPr>
              <a:t>o</a:t>
            </a:r>
            <a:r>
              <a:rPr sz="2400" dirty="0">
                <a:latin typeface="Arial MT"/>
                <a:cs typeface="Arial MT"/>
              </a:rPr>
              <a:t>r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spc="5" dirty="0">
                <a:latin typeface="Arial MT"/>
                <a:cs typeface="Arial MT"/>
              </a:rPr>
              <a:t>“</a:t>
            </a:r>
            <a:r>
              <a:rPr sz="2400" spc="-5" dirty="0">
                <a:latin typeface="Arial MT"/>
                <a:cs typeface="Arial MT"/>
              </a:rPr>
              <a:t>norms</a:t>
            </a:r>
            <a:r>
              <a:rPr sz="2400" dirty="0">
                <a:latin typeface="Arial MT"/>
                <a:cs typeface="Arial MT"/>
              </a:rPr>
              <a:t>”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</a:t>
            </a:r>
            <a:r>
              <a:rPr sz="2400" spc="-10" dirty="0">
                <a:latin typeface="Arial MT"/>
                <a:cs typeface="Arial MT"/>
              </a:rPr>
              <a:t>a</a:t>
            </a:r>
            <a:r>
              <a:rPr sz="2400" dirty="0">
                <a:latin typeface="Arial MT"/>
                <a:cs typeface="Arial MT"/>
              </a:rPr>
              <a:t>suring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perfo</a:t>
            </a:r>
            <a:r>
              <a:rPr sz="2400" dirty="0">
                <a:latin typeface="Arial MT"/>
                <a:cs typeface="Arial MT"/>
              </a:rPr>
              <a:t>rmance.	</a:t>
            </a:r>
            <a:r>
              <a:rPr sz="2400" spc="-135" dirty="0">
                <a:latin typeface="Arial MT"/>
                <a:cs typeface="Arial MT"/>
              </a:rPr>
              <a:t>T</a:t>
            </a:r>
            <a:r>
              <a:rPr sz="2400" spc="-5" dirty="0">
                <a:latin typeface="Arial MT"/>
                <a:cs typeface="Arial MT"/>
              </a:rPr>
              <a:t>wo  </a:t>
            </a:r>
            <a:r>
              <a:rPr sz="2400" dirty="0">
                <a:latin typeface="Arial MT"/>
                <a:cs typeface="Arial MT"/>
              </a:rPr>
              <a:t>types </a:t>
            </a:r>
            <a:r>
              <a:rPr sz="2400" spc="-5" dirty="0">
                <a:latin typeface="Arial MT"/>
                <a:cs typeface="Arial MT"/>
              </a:rPr>
              <a:t>of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standards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are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commonly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used: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2543" y="2054190"/>
            <a:ext cx="4152900" cy="2895600"/>
          </a:xfrm>
          <a:custGeom>
            <a:avLst/>
            <a:gdLst/>
            <a:ahLst/>
            <a:cxnLst/>
            <a:rect l="l" t="t" r="r" b="b"/>
            <a:pathLst>
              <a:path w="4152900" h="2895600">
                <a:moveTo>
                  <a:pt x="0" y="1447800"/>
                </a:moveTo>
                <a:lnTo>
                  <a:pt x="746" y="1408600"/>
                </a:lnTo>
                <a:lnTo>
                  <a:pt x="2972" y="1369657"/>
                </a:lnTo>
                <a:lnTo>
                  <a:pt x="6660" y="1330984"/>
                </a:lnTo>
                <a:lnTo>
                  <a:pt x="11791" y="1292596"/>
                </a:lnTo>
                <a:lnTo>
                  <a:pt x="18345" y="1254503"/>
                </a:lnTo>
                <a:lnTo>
                  <a:pt x="26304" y="1216721"/>
                </a:lnTo>
                <a:lnTo>
                  <a:pt x="35649" y="1179261"/>
                </a:lnTo>
                <a:lnTo>
                  <a:pt x="46361" y="1142138"/>
                </a:lnTo>
                <a:lnTo>
                  <a:pt x="58421" y="1105364"/>
                </a:lnTo>
                <a:lnTo>
                  <a:pt x="71811" y="1068951"/>
                </a:lnTo>
                <a:lnTo>
                  <a:pt x="86512" y="1032915"/>
                </a:lnTo>
                <a:lnTo>
                  <a:pt x="102505" y="997267"/>
                </a:lnTo>
                <a:lnTo>
                  <a:pt x="119770" y="962020"/>
                </a:lnTo>
                <a:lnTo>
                  <a:pt x="138290" y="927189"/>
                </a:lnTo>
                <a:lnTo>
                  <a:pt x="158045" y="892785"/>
                </a:lnTo>
                <a:lnTo>
                  <a:pt x="179017" y="858823"/>
                </a:lnTo>
                <a:lnTo>
                  <a:pt x="201186" y="825315"/>
                </a:lnTo>
                <a:lnTo>
                  <a:pt x="224534" y="792274"/>
                </a:lnTo>
                <a:lnTo>
                  <a:pt x="249042" y="759713"/>
                </a:lnTo>
                <a:lnTo>
                  <a:pt x="274692" y="727647"/>
                </a:lnTo>
                <a:lnTo>
                  <a:pt x="301463" y="696087"/>
                </a:lnTo>
                <a:lnTo>
                  <a:pt x="329338" y="665047"/>
                </a:lnTo>
                <a:lnTo>
                  <a:pt x="358298" y="634540"/>
                </a:lnTo>
                <a:lnTo>
                  <a:pt x="388324" y="604579"/>
                </a:lnTo>
                <a:lnTo>
                  <a:pt x="419397" y="575177"/>
                </a:lnTo>
                <a:lnTo>
                  <a:pt x="451498" y="546348"/>
                </a:lnTo>
                <a:lnTo>
                  <a:pt x="484608" y="518104"/>
                </a:lnTo>
                <a:lnTo>
                  <a:pt x="518709" y="490459"/>
                </a:lnTo>
                <a:lnTo>
                  <a:pt x="553781" y="463426"/>
                </a:lnTo>
                <a:lnTo>
                  <a:pt x="589807" y="437018"/>
                </a:lnTo>
                <a:lnTo>
                  <a:pt x="626766" y="411248"/>
                </a:lnTo>
                <a:lnTo>
                  <a:pt x="664641" y="386129"/>
                </a:lnTo>
                <a:lnTo>
                  <a:pt x="703411" y="361675"/>
                </a:lnTo>
                <a:lnTo>
                  <a:pt x="743060" y="337898"/>
                </a:lnTo>
                <a:lnTo>
                  <a:pt x="783567" y="314811"/>
                </a:lnTo>
                <a:lnTo>
                  <a:pt x="824914" y="292429"/>
                </a:lnTo>
                <a:lnTo>
                  <a:pt x="867082" y="270763"/>
                </a:lnTo>
                <a:lnTo>
                  <a:pt x="910052" y="249828"/>
                </a:lnTo>
                <a:lnTo>
                  <a:pt x="953805" y="229635"/>
                </a:lnTo>
                <a:lnTo>
                  <a:pt x="998323" y="210199"/>
                </a:lnTo>
                <a:lnTo>
                  <a:pt x="1043587" y="191532"/>
                </a:lnTo>
                <a:lnTo>
                  <a:pt x="1089577" y="173648"/>
                </a:lnTo>
                <a:lnTo>
                  <a:pt x="1136276" y="156559"/>
                </a:lnTo>
                <a:lnTo>
                  <a:pt x="1183664" y="140279"/>
                </a:lnTo>
                <a:lnTo>
                  <a:pt x="1231722" y="124822"/>
                </a:lnTo>
                <a:lnTo>
                  <a:pt x="1280431" y="110199"/>
                </a:lnTo>
                <a:lnTo>
                  <a:pt x="1329773" y="96424"/>
                </a:lnTo>
                <a:lnTo>
                  <a:pt x="1379729" y="83511"/>
                </a:lnTo>
                <a:lnTo>
                  <a:pt x="1430281" y="71473"/>
                </a:lnTo>
                <a:lnTo>
                  <a:pt x="1481408" y="60322"/>
                </a:lnTo>
                <a:lnTo>
                  <a:pt x="1533092" y="50071"/>
                </a:lnTo>
                <a:lnTo>
                  <a:pt x="1585316" y="40735"/>
                </a:lnTo>
                <a:lnTo>
                  <a:pt x="1638058" y="32326"/>
                </a:lnTo>
                <a:lnTo>
                  <a:pt x="1691302" y="24857"/>
                </a:lnTo>
                <a:lnTo>
                  <a:pt x="1745028" y="18341"/>
                </a:lnTo>
                <a:lnTo>
                  <a:pt x="1799217" y="12791"/>
                </a:lnTo>
                <a:lnTo>
                  <a:pt x="1853850" y="8221"/>
                </a:lnTo>
                <a:lnTo>
                  <a:pt x="1908909" y="4644"/>
                </a:lnTo>
                <a:lnTo>
                  <a:pt x="1964374" y="2072"/>
                </a:lnTo>
                <a:lnTo>
                  <a:pt x="2020227" y="520"/>
                </a:lnTo>
                <a:lnTo>
                  <a:pt x="2076450" y="0"/>
                </a:lnTo>
                <a:lnTo>
                  <a:pt x="2132672" y="520"/>
                </a:lnTo>
                <a:lnTo>
                  <a:pt x="2188525" y="2072"/>
                </a:lnTo>
                <a:lnTo>
                  <a:pt x="2243990" y="4644"/>
                </a:lnTo>
                <a:lnTo>
                  <a:pt x="2299049" y="8221"/>
                </a:lnTo>
                <a:lnTo>
                  <a:pt x="2353682" y="12791"/>
                </a:lnTo>
                <a:lnTo>
                  <a:pt x="2407871" y="18341"/>
                </a:lnTo>
                <a:lnTo>
                  <a:pt x="2461597" y="24857"/>
                </a:lnTo>
                <a:lnTo>
                  <a:pt x="2514841" y="32326"/>
                </a:lnTo>
                <a:lnTo>
                  <a:pt x="2567583" y="40735"/>
                </a:lnTo>
                <a:lnTo>
                  <a:pt x="2619807" y="50071"/>
                </a:lnTo>
                <a:lnTo>
                  <a:pt x="2671491" y="60322"/>
                </a:lnTo>
                <a:lnTo>
                  <a:pt x="2722618" y="71473"/>
                </a:lnTo>
                <a:lnTo>
                  <a:pt x="2773170" y="83511"/>
                </a:lnTo>
                <a:lnTo>
                  <a:pt x="2823126" y="96424"/>
                </a:lnTo>
                <a:lnTo>
                  <a:pt x="2872468" y="110199"/>
                </a:lnTo>
                <a:lnTo>
                  <a:pt x="2921177" y="124822"/>
                </a:lnTo>
                <a:lnTo>
                  <a:pt x="2969235" y="140279"/>
                </a:lnTo>
                <a:lnTo>
                  <a:pt x="3016623" y="156559"/>
                </a:lnTo>
                <a:lnTo>
                  <a:pt x="3063322" y="173648"/>
                </a:lnTo>
                <a:lnTo>
                  <a:pt x="3109312" y="191532"/>
                </a:lnTo>
                <a:lnTo>
                  <a:pt x="3154576" y="210199"/>
                </a:lnTo>
                <a:lnTo>
                  <a:pt x="3199094" y="229635"/>
                </a:lnTo>
                <a:lnTo>
                  <a:pt x="3242847" y="249828"/>
                </a:lnTo>
                <a:lnTo>
                  <a:pt x="3285817" y="270763"/>
                </a:lnTo>
                <a:lnTo>
                  <a:pt x="3327985" y="292429"/>
                </a:lnTo>
                <a:lnTo>
                  <a:pt x="3369332" y="314811"/>
                </a:lnTo>
                <a:lnTo>
                  <a:pt x="3409839" y="337898"/>
                </a:lnTo>
                <a:lnTo>
                  <a:pt x="3449488" y="361675"/>
                </a:lnTo>
                <a:lnTo>
                  <a:pt x="3488258" y="386129"/>
                </a:lnTo>
                <a:lnTo>
                  <a:pt x="3526133" y="411248"/>
                </a:lnTo>
                <a:lnTo>
                  <a:pt x="3563092" y="437018"/>
                </a:lnTo>
                <a:lnTo>
                  <a:pt x="3599118" y="463426"/>
                </a:lnTo>
                <a:lnTo>
                  <a:pt x="3634190" y="490459"/>
                </a:lnTo>
                <a:lnTo>
                  <a:pt x="3668291" y="518104"/>
                </a:lnTo>
                <a:lnTo>
                  <a:pt x="3701401" y="546348"/>
                </a:lnTo>
                <a:lnTo>
                  <a:pt x="3733502" y="575177"/>
                </a:lnTo>
                <a:lnTo>
                  <a:pt x="3764575" y="604579"/>
                </a:lnTo>
                <a:lnTo>
                  <a:pt x="3794601" y="634540"/>
                </a:lnTo>
                <a:lnTo>
                  <a:pt x="3823561" y="665047"/>
                </a:lnTo>
                <a:lnTo>
                  <a:pt x="3851436" y="696087"/>
                </a:lnTo>
                <a:lnTo>
                  <a:pt x="3878207" y="727647"/>
                </a:lnTo>
                <a:lnTo>
                  <a:pt x="3903857" y="759713"/>
                </a:lnTo>
                <a:lnTo>
                  <a:pt x="3928365" y="792274"/>
                </a:lnTo>
                <a:lnTo>
                  <a:pt x="3951713" y="825315"/>
                </a:lnTo>
                <a:lnTo>
                  <a:pt x="3973882" y="858823"/>
                </a:lnTo>
                <a:lnTo>
                  <a:pt x="3994854" y="892785"/>
                </a:lnTo>
                <a:lnTo>
                  <a:pt x="4014609" y="927189"/>
                </a:lnTo>
                <a:lnTo>
                  <a:pt x="4033129" y="962020"/>
                </a:lnTo>
                <a:lnTo>
                  <a:pt x="4050394" y="997267"/>
                </a:lnTo>
                <a:lnTo>
                  <a:pt x="4066387" y="1032915"/>
                </a:lnTo>
                <a:lnTo>
                  <a:pt x="4081088" y="1068951"/>
                </a:lnTo>
                <a:lnTo>
                  <a:pt x="4094478" y="1105364"/>
                </a:lnTo>
                <a:lnTo>
                  <a:pt x="4106538" y="1142138"/>
                </a:lnTo>
                <a:lnTo>
                  <a:pt x="4117250" y="1179261"/>
                </a:lnTo>
                <a:lnTo>
                  <a:pt x="4126595" y="1216721"/>
                </a:lnTo>
                <a:lnTo>
                  <a:pt x="4134554" y="1254503"/>
                </a:lnTo>
                <a:lnTo>
                  <a:pt x="4141108" y="1292596"/>
                </a:lnTo>
                <a:lnTo>
                  <a:pt x="4146239" y="1330984"/>
                </a:lnTo>
                <a:lnTo>
                  <a:pt x="4149927" y="1369657"/>
                </a:lnTo>
                <a:lnTo>
                  <a:pt x="4152153" y="1408600"/>
                </a:lnTo>
                <a:lnTo>
                  <a:pt x="4152900" y="1447800"/>
                </a:lnTo>
                <a:lnTo>
                  <a:pt x="4152153" y="1486999"/>
                </a:lnTo>
                <a:lnTo>
                  <a:pt x="4149927" y="1525942"/>
                </a:lnTo>
                <a:lnTo>
                  <a:pt x="4146239" y="1564615"/>
                </a:lnTo>
                <a:lnTo>
                  <a:pt x="4141108" y="1603003"/>
                </a:lnTo>
                <a:lnTo>
                  <a:pt x="4134554" y="1641096"/>
                </a:lnTo>
                <a:lnTo>
                  <a:pt x="4126595" y="1678878"/>
                </a:lnTo>
                <a:lnTo>
                  <a:pt x="4117250" y="1716338"/>
                </a:lnTo>
                <a:lnTo>
                  <a:pt x="4106538" y="1753461"/>
                </a:lnTo>
                <a:lnTo>
                  <a:pt x="4094478" y="1790235"/>
                </a:lnTo>
                <a:lnTo>
                  <a:pt x="4081088" y="1826648"/>
                </a:lnTo>
                <a:lnTo>
                  <a:pt x="4066387" y="1862684"/>
                </a:lnTo>
                <a:lnTo>
                  <a:pt x="4050394" y="1898332"/>
                </a:lnTo>
                <a:lnTo>
                  <a:pt x="4033129" y="1933579"/>
                </a:lnTo>
                <a:lnTo>
                  <a:pt x="4014609" y="1968410"/>
                </a:lnTo>
                <a:lnTo>
                  <a:pt x="3994854" y="2002814"/>
                </a:lnTo>
                <a:lnTo>
                  <a:pt x="3973882" y="2036776"/>
                </a:lnTo>
                <a:lnTo>
                  <a:pt x="3951713" y="2070284"/>
                </a:lnTo>
                <a:lnTo>
                  <a:pt x="3928365" y="2103325"/>
                </a:lnTo>
                <a:lnTo>
                  <a:pt x="3903857" y="2135886"/>
                </a:lnTo>
                <a:lnTo>
                  <a:pt x="3878207" y="2167952"/>
                </a:lnTo>
                <a:lnTo>
                  <a:pt x="3851436" y="2199512"/>
                </a:lnTo>
                <a:lnTo>
                  <a:pt x="3823561" y="2230552"/>
                </a:lnTo>
                <a:lnTo>
                  <a:pt x="3794601" y="2261059"/>
                </a:lnTo>
                <a:lnTo>
                  <a:pt x="3764575" y="2291020"/>
                </a:lnTo>
                <a:lnTo>
                  <a:pt x="3733502" y="2320422"/>
                </a:lnTo>
                <a:lnTo>
                  <a:pt x="3701401" y="2349251"/>
                </a:lnTo>
                <a:lnTo>
                  <a:pt x="3668291" y="2377495"/>
                </a:lnTo>
                <a:lnTo>
                  <a:pt x="3634190" y="2405140"/>
                </a:lnTo>
                <a:lnTo>
                  <a:pt x="3599118" y="2432173"/>
                </a:lnTo>
                <a:lnTo>
                  <a:pt x="3563092" y="2458581"/>
                </a:lnTo>
                <a:lnTo>
                  <a:pt x="3526133" y="2484351"/>
                </a:lnTo>
                <a:lnTo>
                  <a:pt x="3488258" y="2509470"/>
                </a:lnTo>
                <a:lnTo>
                  <a:pt x="3449488" y="2533924"/>
                </a:lnTo>
                <a:lnTo>
                  <a:pt x="3409839" y="2557701"/>
                </a:lnTo>
                <a:lnTo>
                  <a:pt x="3369332" y="2580788"/>
                </a:lnTo>
                <a:lnTo>
                  <a:pt x="3327985" y="2603170"/>
                </a:lnTo>
                <a:lnTo>
                  <a:pt x="3285817" y="2624836"/>
                </a:lnTo>
                <a:lnTo>
                  <a:pt x="3242847" y="2645771"/>
                </a:lnTo>
                <a:lnTo>
                  <a:pt x="3199094" y="2665964"/>
                </a:lnTo>
                <a:lnTo>
                  <a:pt x="3154576" y="2685400"/>
                </a:lnTo>
                <a:lnTo>
                  <a:pt x="3109312" y="2704067"/>
                </a:lnTo>
                <a:lnTo>
                  <a:pt x="3063322" y="2721951"/>
                </a:lnTo>
                <a:lnTo>
                  <a:pt x="3016623" y="2739040"/>
                </a:lnTo>
                <a:lnTo>
                  <a:pt x="2969235" y="2755320"/>
                </a:lnTo>
                <a:lnTo>
                  <a:pt x="2921177" y="2770777"/>
                </a:lnTo>
                <a:lnTo>
                  <a:pt x="2872468" y="2785400"/>
                </a:lnTo>
                <a:lnTo>
                  <a:pt x="2823126" y="2799175"/>
                </a:lnTo>
                <a:lnTo>
                  <a:pt x="2773170" y="2812088"/>
                </a:lnTo>
                <a:lnTo>
                  <a:pt x="2722618" y="2824126"/>
                </a:lnTo>
                <a:lnTo>
                  <a:pt x="2671491" y="2835277"/>
                </a:lnTo>
                <a:lnTo>
                  <a:pt x="2619807" y="2845528"/>
                </a:lnTo>
                <a:lnTo>
                  <a:pt x="2567583" y="2854864"/>
                </a:lnTo>
                <a:lnTo>
                  <a:pt x="2514841" y="2863273"/>
                </a:lnTo>
                <a:lnTo>
                  <a:pt x="2461597" y="2870742"/>
                </a:lnTo>
                <a:lnTo>
                  <a:pt x="2407871" y="2877258"/>
                </a:lnTo>
                <a:lnTo>
                  <a:pt x="2353682" y="2882808"/>
                </a:lnTo>
                <a:lnTo>
                  <a:pt x="2299049" y="2887378"/>
                </a:lnTo>
                <a:lnTo>
                  <a:pt x="2243990" y="2890955"/>
                </a:lnTo>
                <a:lnTo>
                  <a:pt x="2188525" y="2893527"/>
                </a:lnTo>
                <a:lnTo>
                  <a:pt x="2132672" y="2895079"/>
                </a:lnTo>
                <a:lnTo>
                  <a:pt x="2076450" y="2895600"/>
                </a:lnTo>
                <a:lnTo>
                  <a:pt x="2020227" y="2895079"/>
                </a:lnTo>
                <a:lnTo>
                  <a:pt x="1964374" y="2893527"/>
                </a:lnTo>
                <a:lnTo>
                  <a:pt x="1908909" y="2890955"/>
                </a:lnTo>
                <a:lnTo>
                  <a:pt x="1853850" y="2887378"/>
                </a:lnTo>
                <a:lnTo>
                  <a:pt x="1799217" y="2882808"/>
                </a:lnTo>
                <a:lnTo>
                  <a:pt x="1745028" y="2877258"/>
                </a:lnTo>
                <a:lnTo>
                  <a:pt x="1691302" y="2870742"/>
                </a:lnTo>
                <a:lnTo>
                  <a:pt x="1638058" y="2863273"/>
                </a:lnTo>
                <a:lnTo>
                  <a:pt x="1585316" y="2854864"/>
                </a:lnTo>
                <a:lnTo>
                  <a:pt x="1533092" y="2845528"/>
                </a:lnTo>
                <a:lnTo>
                  <a:pt x="1481408" y="2835277"/>
                </a:lnTo>
                <a:lnTo>
                  <a:pt x="1430281" y="2824126"/>
                </a:lnTo>
                <a:lnTo>
                  <a:pt x="1379729" y="2812088"/>
                </a:lnTo>
                <a:lnTo>
                  <a:pt x="1329773" y="2799175"/>
                </a:lnTo>
                <a:lnTo>
                  <a:pt x="1280431" y="2785400"/>
                </a:lnTo>
                <a:lnTo>
                  <a:pt x="1231722" y="2770777"/>
                </a:lnTo>
                <a:lnTo>
                  <a:pt x="1183664" y="2755320"/>
                </a:lnTo>
                <a:lnTo>
                  <a:pt x="1136276" y="2739040"/>
                </a:lnTo>
                <a:lnTo>
                  <a:pt x="1089577" y="2721951"/>
                </a:lnTo>
                <a:lnTo>
                  <a:pt x="1043587" y="2704067"/>
                </a:lnTo>
                <a:lnTo>
                  <a:pt x="998323" y="2685400"/>
                </a:lnTo>
                <a:lnTo>
                  <a:pt x="953805" y="2665964"/>
                </a:lnTo>
                <a:lnTo>
                  <a:pt x="910052" y="2645771"/>
                </a:lnTo>
                <a:lnTo>
                  <a:pt x="867082" y="2624836"/>
                </a:lnTo>
                <a:lnTo>
                  <a:pt x="824914" y="2603170"/>
                </a:lnTo>
                <a:lnTo>
                  <a:pt x="783567" y="2580788"/>
                </a:lnTo>
                <a:lnTo>
                  <a:pt x="743060" y="2557701"/>
                </a:lnTo>
                <a:lnTo>
                  <a:pt x="703411" y="2533924"/>
                </a:lnTo>
                <a:lnTo>
                  <a:pt x="664641" y="2509470"/>
                </a:lnTo>
                <a:lnTo>
                  <a:pt x="626766" y="2484351"/>
                </a:lnTo>
                <a:lnTo>
                  <a:pt x="589807" y="2458581"/>
                </a:lnTo>
                <a:lnTo>
                  <a:pt x="553781" y="2432173"/>
                </a:lnTo>
                <a:lnTo>
                  <a:pt x="518709" y="2405140"/>
                </a:lnTo>
                <a:lnTo>
                  <a:pt x="484608" y="2377495"/>
                </a:lnTo>
                <a:lnTo>
                  <a:pt x="451498" y="2349251"/>
                </a:lnTo>
                <a:lnTo>
                  <a:pt x="419397" y="2320422"/>
                </a:lnTo>
                <a:lnTo>
                  <a:pt x="388324" y="2291020"/>
                </a:lnTo>
                <a:lnTo>
                  <a:pt x="358298" y="2261059"/>
                </a:lnTo>
                <a:lnTo>
                  <a:pt x="329338" y="2230552"/>
                </a:lnTo>
                <a:lnTo>
                  <a:pt x="301463" y="2199512"/>
                </a:lnTo>
                <a:lnTo>
                  <a:pt x="274692" y="2167952"/>
                </a:lnTo>
                <a:lnTo>
                  <a:pt x="249042" y="2135886"/>
                </a:lnTo>
                <a:lnTo>
                  <a:pt x="224534" y="2103325"/>
                </a:lnTo>
                <a:lnTo>
                  <a:pt x="201186" y="2070284"/>
                </a:lnTo>
                <a:lnTo>
                  <a:pt x="179017" y="2036776"/>
                </a:lnTo>
                <a:lnTo>
                  <a:pt x="158045" y="2002814"/>
                </a:lnTo>
                <a:lnTo>
                  <a:pt x="138290" y="1968410"/>
                </a:lnTo>
                <a:lnTo>
                  <a:pt x="119770" y="1933579"/>
                </a:lnTo>
                <a:lnTo>
                  <a:pt x="102505" y="1898332"/>
                </a:lnTo>
                <a:lnTo>
                  <a:pt x="86512" y="1862684"/>
                </a:lnTo>
                <a:lnTo>
                  <a:pt x="71811" y="1826648"/>
                </a:lnTo>
                <a:lnTo>
                  <a:pt x="58421" y="1790235"/>
                </a:lnTo>
                <a:lnTo>
                  <a:pt x="46361" y="1753461"/>
                </a:lnTo>
                <a:lnTo>
                  <a:pt x="35649" y="1716338"/>
                </a:lnTo>
                <a:lnTo>
                  <a:pt x="26304" y="1678878"/>
                </a:lnTo>
                <a:lnTo>
                  <a:pt x="18345" y="1641096"/>
                </a:lnTo>
                <a:lnTo>
                  <a:pt x="11791" y="1603003"/>
                </a:lnTo>
                <a:lnTo>
                  <a:pt x="6660" y="1564615"/>
                </a:lnTo>
                <a:lnTo>
                  <a:pt x="2972" y="1525942"/>
                </a:lnTo>
                <a:lnTo>
                  <a:pt x="746" y="1486999"/>
                </a:lnTo>
                <a:lnTo>
                  <a:pt x="0" y="1447800"/>
                </a:lnTo>
                <a:close/>
              </a:path>
            </a:pathLst>
          </a:custGeom>
          <a:ln w="381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31504" y="2574572"/>
            <a:ext cx="321056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Quantity </a:t>
            </a:r>
            <a:r>
              <a:rPr sz="2400" b="1" spc="-5" dirty="0">
                <a:latin typeface="Arial"/>
                <a:cs typeface="Arial"/>
              </a:rPr>
              <a:t>standards 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spc="-5" dirty="0">
                <a:latin typeface="Arial MT"/>
                <a:cs typeface="Arial MT"/>
              </a:rPr>
              <a:t>specify how much </a:t>
            </a:r>
            <a:r>
              <a:rPr sz="2400" dirty="0">
                <a:latin typeface="Arial MT"/>
                <a:cs typeface="Arial MT"/>
              </a:rPr>
              <a:t>of </a:t>
            </a:r>
            <a:r>
              <a:rPr sz="2400" spc="-10" dirty="0">
                <a:latin typeface="Arial MT"/>
                <a:cs typeface="Arial MT"/>
              </a:rPr>
              <a:t>an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input should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used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make a </a:t>
            </a:r>
            <a:r>
              <a:rPr sz="2400" spc="-5" dirty="0">
                <a:latin typeface="Arial MT"/>
                <a:cs typeface="Arial MT"/>
              </a:rPr>
              <a:t>product </a:t>
            </a:r>
            <a:r>
              <a:rPr sz="2400" dirty="0">
                <a:latin typeface="Arial MT"/>
                <a:cs typeface="Arial MT"/>
              </a:rPr>
              <a:t>or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provide a </a:t>
            </a:r>
            <a:r>
              <a:rPr sz="2400" dirty="0">
                <a:latin typeface="Arial MT"/>
                <a:cs typeface="Arial MT"/>
              </a:rPr>
              <a:t>service.</a:t>
            </a:r>
          </a:p>
        </p:txBody>
      </p:sp>
      <p:sp>
        <p:nvSpPr>
          <p:cNvPr id="6" name="object 6"/>
          <p:cNvSpPr/>
          <p:nvPr/>
        </p:nvSpPr>
        <p:spPr>
          <a:xfrm>
            <a:off x="6890193" y="1981200"/>
            <a:ext cx="4114800" cy="2895600"/>
          </a:xfrm>
          <a:custGeom>
            <a:avLst/>
            <a:gdLst/>
            <a:ahLst/>
            <a:cxnLst/>
            <a:rect l="l" t="t" r="r" b="b"/>
            <a:pathLst>
              <a:path w="4114800" h="2895600">
                <a:moveTo>
                  <a:pt x="0" y="1447800"/>
                </a:moveTo>
                <a:lnTo>
                  <a:pt x="764" y="1407948"/>
                </a:lnTo>
                <a:lnTo>
                  <a:pt x="3044" y="1368363"/>
                </a:lnTo>
                <a:lnTo>
                  <a:pt x="6820" y="1329058"/>
                </a:lnTo>
                <a:lnTo>
                  <a:pt x="12072" y="1290047"/>
                </a:lnTo>
                <a:lnTo>
                  <a:pt x="18781" y="1251343"/>
                </a:lnTo>
                <a:lnTo>
                  <a:pt x="26927" y="1212960"/>
                </a:lnTo>
                <a:lnTo>
                  <a:pt x="36491" y="1174913"/>
                </a:lnTo>
                <a:lnTo>
                  <a:pt x="47453" y="1137214"/>
                </a:lnTo>
                <a:lnTo>
                  <a:pt x="59793" y="1099878"/>
                </a:lnTo>
                <a:lnTo>
                  <a:pt x="73492" y="1062919"/>
                </a:lnTo>
                <a:lnTo>
                  <a:pt x="88530" y="1026350"/>
                </a:lnTo>
                <a:lnTo>
                  <a:pt x="104887" y="990185"/>
                </a:lnTo>
                <a:lnTo>
                  <a:pt x="122545" y="954438"/>
                </a:lnTo>
                <a:lnTo>
                  <a:pt x="141482" y="919123"/>
                </a:lnTo>
                <a:lnTo>
                  <a:pt x="161680" y="884253"/>
                </a:lnTo>
                <a:lnTo>
                  <a:pt x="183120" y="849842"/>
                </a:lnTo>
                <a:lnTo>
                  <a:pt x="205780" y="815905"/>
                </a:lnTo>
                <a:lnTo>
                  <a:pt x="229643" y="782455"/>
                </a:lnTo>
                <a:lnTo>
                  <a:pt x="254688" y="749505"/>
                </a:lnTo>
                <a:lnTo>
                  <a:pt x="280895" y="717070"/>
                </a:lnTo>
                <a:lnTo>
                  <a:pt x="308246" y="685163"/>
                </a:lnTo>
                <a:lnTo>
                  <a:pt x="336719" y="653798"/>
                </a:lnTo>
                <a:lnTo>
                  <a:pt x="366297" y="622989"/>
                </a:lnTo>
                <a:lnTo>
                  <a:pt x="396959" y="592750"/>
                </a:lnTo>
                <a:lnTo>
                  <a:pt x="428685" y="563095"/>
                </a:lnTo>
                <a:lnTo>
                  <a:pt x="461456" y="534036"/>
                </a:lnTo>
                <a:lnTo>
                  <a:pt x="495253" y="505589"/>
                </a:lnTo>
                <a:lnTo>
                  <a:pt x="530055" y="477767"/>
                </a:lnTo>
                <a:lnTo>
                  <a:pt x="565844" y="450583"/>
                </a:lnTo>
                <a:lnTo>
                  <a:pt x="602599" y="424052"/>
                </a:lnTo>
                <a:lnTo>
                  <a:pt x="640300" y="398188"/>
                </a:lnTo>
                <a:lnTo>
                  <a:pt x="678930" y="373003"/>
                </a:lnTo>
                <a:lnTo>
                  <a:pt x="718466" y="348513"/>
                </a:lnTo>
                <a:lnTo>
                  <a:pt x="758891" y="324730"/>
                </a:lnTo>
                <a:lnTo>
                  <a:pt x="800184" y="301669"/>
                </a:lnTo>
                <a:lnTo>
                  <a:pt x="842326" y="279343"/>
                </a:lnTo>
                <a:lnTo>
                  <a:pt x="885298" y="257766"/>
                </a:lnTo>
                <a:lnTo>
                  <a:pt x="929079" y="236952"/>
                </a:lnTo>
                <a:lnTo>
                  <a:pt x="973650" y="216915"/>
                </a:lnTo>
                <a:lnTo>
                  <a:pt x="1018991" y="197668"/>
                </a:lnTo>
                <a:lnTo>
                  <a:pt x="1065083" y="179226"/>
                </a:lnTo>
                <a:lnTo>
                  <a:pt x="1111906" y="161601"/>
                </a:lnTo>
                <a:lnTo>
                  <a:pt x="1159441" y="144809"/>
                </a:lnTo>
                <a:lnTo>
                  <a:pt x="1207668" y="128863"/>
                </a:lnTo>
                <a:lnTo>
                  <a:pt x="1256567" y="113776"/>
                </a:lnTo>
                <a:lnTo>
                  <a:pt x="1306119" y="99562"/>
                </a:lnTo>
                <a:lnTo>
                  <a:pt x="1356304" y="86235"/>
                </a:lnTo>
                <a:lnTo>
                  <a:pt x="1407103" y="73810"/>
                </a:lnTo>
                <a:lnTo>
                  <a:pt x="1458495" y="62299"/>
                </a:lnTo>
                <a:lnTo>
                  <a:pt x="1510462" y="51717"/>
                </a:lnTo>
                <a:lnTo>
                  <a:pt x="1562983" y="42077"/>
                </a:lnTo>
                <a:lnTo>
                  <a:pt x="1616039" y="33393"/>
                </a:lnTo>
                <a:lnTo>
                  <a:pt x="1669611" y="25679"/>
                </a:lnTo>
                <a:lnTo>
                  <a:pt x="1723679" y="18949"/>
                </a:lnTo>
                <a:lnTo>
                  <a:pt x="1778223" y="13216"/>
                </a:lnTo>
                <a:lnTo>
                  <a:pt x="1833223" y="8495"/>
                </a:lnTo>
                <a:lnTo>
                  <a:pt x="1888661" y="4799"/>
                </a:lnTo>
                <a:lnTo>
                  <a:pt x="1944516" y="2142"/>
                </a:lnTo>
                <a:lnTo>
                  <a:pt x="2000769" y="537"/>
                </a:lnTo>
                <a:lnTo>
                  <a:pt x="2057400" y="0"/>
                </a:lnTo>
                <a:lnTo>
                  <a:pt x="2114030" y="537"/>
                </a:lnTo>
                <a:lnTo>
                  <a:pt x="2170283" y="2142"/>
                </a:lnTo>
                <a:lnTo>
                  <a:pt x="2226138" y="4799"/>
                </a:lnTo>
                <a:lnTo>
                  <a:pt x="2281576" y="8495"/>
                </a:lnTo>
                <a:lnTo>
                  <a:pt x="2336576" y="13216"/>
                </a:lnTo>
                <a:lnTo>
                  <a:pt x="2391120" y="18949"/>
                </a:lnTo>
                <a:lnTo>
                  <a:pt x="2445188" y="25679"/>
                </a:lnTo>
                <a:lnTo>
                  <a:pt x="2498760" y="33393"/>
                </a:lnTo>
                <a:lnTo>
                  <a:pt x="2551816" y="42077"/>
                </a:lnTo>
                <a:lnTo>
                  <a:pt x="2604337" y="51717"/>
                </a:lnTo>
                <a:lnTo>
                  <a:pt x="2656304" y="62299"/>
                </a:lnTo>
                <a:lnTo>
                  <a:pt x="2707696" y="73810"/>
                </a:lnTo>
                <a:lnTo>
                  <a:pt x="2758495" y="86235"/>
                </a:lnTo>
                <a:lnTo>
                  <a:pt x="2808680" y="99562"/>
                </a:lnTo>
                <a:lnTo>
                  <a:pt x="2858232" y="113776"/>
                </a:lnTo>
                <a:lnTo>
                  <a:pt x="2907131" y="128863"/>
                </a:lnTo>
                <a:lnTo>
                  <a:pt x="2955358" y="144809"/>
                </a:lnTo>
                <a:lnTo>
                  <a:pt x="3002893" y="161601"/>
                </a:lnTo>
                <a:lnTo>
                  <a:pt x="3049716" y="179226"/>
                </a:lnTo>
                <a:lnTo>
                  <a:pt x="3095808" y="197668"/>
                </a:lnTo>
                <a:lnTo>
                  <a:pt x="3141149" y="216915"/>
                </a:lnTo>
                <a:lnTo>
                  <a:pt x="3185720" y="236952"/>
                </a:lnTo>
                <a:lnTo>
                  <a:pt x="3229501" y="257766"/>
                </a:lnTo>
                <a:lnTo>
                  <a:pt x="3272473" y="279343"/>
                </a:lnTo>
                <a:lnTo>
                  <a:pt x="3314615" y="301669"/>
                </a:lnTo>
                <a:lnTo>
                  <a:pt x="3355908" y="324730"/>
                </a:lnTo>
                <a:lnTo>
                  <a:pt x="3396333" y="348513"/>
                </a:lnTo>
                <a:lnTo>
                  <a:pt x="3435869" y="373003"/>
                </a:lnTo>
                <a:lnTo>
                  <a:pt x="3474499" y="398188"/>
                </a:lnTo>
                <a:lnTo>
                  <a:pt x="3512200" y="424053"/>
                </a:lnTo>
                <a:lnTo>
                  <a:pt x="3548955" y="450583"/>
                </a:lnTo>
                <a:lnTo>
                  <a:pt x="3584744" y="477767"/>
                </a:lnTo>
                <a:lnTo>
                  <a:pt x="3619546" y="505589"/>
                </a:lnTo>
                <a:lnTo>
                  <a:pt x="3653343" y="534036"/>
                </a:lnTo>
                <a:lnTo>
                  <a:pt x="3686114" y="563095"/>
                </a:lnTo>
                <a:lnTo>
                  <a:pt x="3717840" y="592750"/>
                </a:lnTo>
                <a:lnTo>
                  <a:pt x="3748502" y="622989"/>
                </a:lnTo>
                <a:lnTo>
                  <a:pt x="3778080" y="653798"/>
                </a:lnTo>
                <a:lnTo>
                  <a:pt x="3806553" y="685163"/>
                </a:lnTo>
                <a:lnTo>
                  <a:pt x="3833904" y="717070"/>
                </a:lnTo>
                <a:lnTo>
                  <a:pt x="3860111" y="749505"/>
                </a:lnTo>
                <a:lnTo>
                  <a:pt x="3885156" y="782455"/>
                </a:lnTo>
                <a:lnTo>
                  <a:pt x="3909019" y="815905"/>
                </a:lnTo>
                <a:lnTo>
                  <a:pt x="3931679" y="849842"/>
                </a:lnTo>
                <a:lnTo>
                  <a:pt x="3953119" y="884253"/>
                </a:lnTo>
                <a:lnTo>
                  <a:pt x="3973317" y="919123"/>
                </a:lnTo>
                <a:lnTo>
                  <a:pt x="3992254" y="954438"/>
                </a:lnTo>
                <a:lnTo>
                  <a:pt x="4009912" y="990185"/>
                </a:lnTo>
                <a:lnTo>
                  <a:pt x="4026269" y="1026350"/>
                </a:lnTo>
                <a:lnTo>
                  <a:pt x="4041307" y="1062919"/>
                </a:lnTo>
                <a:lnTo>
                  <a:pt x="4055006" y="1099878"/>
                </a:lnTo>
                <a:lnTo>
                  <a:pt x="4067346" y="1137214"/>
                </a:lnTo>
                <a:lnTo>
                  <a:pt x="4078308" y="1174913"/>
                </a:lnTo>
                <a:lnTo>
                  <a:pt x="4087872" y="1212960"/>
                </a:lnTo>
                <a:lnTo>
                  <a:pt x="4096018" y="1251343"/>
                </a:lnTo>
                <a:lnTo>
                  <a:pt x="4102727" y="1290047"/>
                </a:lnTo>
                <a:lnTo>
                  <a:pt x="4107979" y="1329058"/>
                </a:lnTo>
                <a:lnTo>
                  <a:pt x="4111755" y="1368363"/>
                </a:lnTo>
                <a:lnTo>
                  <a:pt x="4114035" y="1407948"/>
                </a:lnTo>
                <a:lnTo>
                  <a:pt x="4114800" y="1447800"/>
                </a:lnTo>
                <a:lnTo>
                  <a:pt x="4114035" y="1487651"/>
                </a:lnTo>
                <a:lnTo>
                  <a:pt x="4111755" y="1527236"/>
                </a:lnTo>
                <a:lnTo>
                  <a:pt x="4107979" y="1566541"/>
                </a:lnTo>
                <a:lnTo>
                  <a:pt x="4102727" y="1605552"/>
                </a:lnTo>
                <a:lnTo>
                  <a:pt x="4096018" y="1644256"/>
                </a:lnTo>
                <a:lnTo>
                  <a:pt x="4087872" y="1682639"/>
                </a:lnTo>
                <a:lnTo>
                  <a:pt x="4078308" y="1720686"/>
                </a:lnTo>
                <a:lnTo>
                  <a:pt x="4067346" y="1758385"/>
                </a:lnTo>
                <a:lnTo>
                  <a:pt x="4055006" y="1795721"/>
                </a:lnTo>
                <a:lnTo>
                  <a:pt x="4041307" y="1832680"/>
                </a:lnTo>
                <a:lnTo>
                  <a:pt x="4026269" y="1869249"/>
                </a:lnTo>
                <a:lnTo>
                  <a:pt x="4009912" y="1905414"/>
                </a:lnTo>
                <a:lnTo>
                  <a:pt x="3992254" y="1941161"/>
                </a:lnTo>
                <a:lnTo>
                  <a:pt x="3973317" y="1976476"/>
                </a:lnTo>
                <a:lnTo>
                  <a:pt x="3953119" y="2011346"/>
                </a:lnTo>
                <a:lnTo>
                  <a:pt x="3931679" y="2045757"/>
                </a:lnTo>
                <a:lnTo>
                  <a:pt x="3909019" y="2079694"/>
                </a:lnTo>
                <a:lnTo>
                  <a:pt x="3885156" y="2113144"/>
                </a:lnTo>
                <a:lnTo>
                  <a:pt x="3860111" y="2146094"/>
                </a:lnTo>
                <a:lnTo>
                  <a:pt x="3833904" y="2178529"/>
                </a:lnTo>
                <a:lnTo>
                  <a:pt x="3806553" y="2210436"/>
                </a:lnTo>
                <a:lnTo>
                  <a:pt x="3778080" y="2241801"/>
                </a:lnTo>
                <a:lnTo>
                  <a:pt x="3748502" y="2272610"/>
                </a:lnTo>
                <a:lnTo>
                  <a:pt x="3717840" y="2302849"/>
                </a:lnTo>
                <a:lnTo>
                  <a:pt x="3686114" y="2332504"/>
                </a:lnTo>
                <a:lnTo>
                  <a:pt x="3653343" y="2361563"/>
                </a:lnTo>
                <a:lnTo>
                  <a:pt x="3619546" y="2390010"/>
                </a:lnTo>
                <a:lnTo>
                  <a:pt x="3584744" y="2417832"/>
                </a:lnTo>
                <a:lnTo>
                  <a:pt x="3548955" y="2445016"/>
                </a:lnTo>
                <a:lnTo>
                  <a:pt x="3512200" y="2471547"/>
                </a:lnTo>
                <a:lnTo>
                  <a:pt x="3474499" y="2497411"/>
                </a:lnTo>
                <a:lnTo>
                  <a:pt x="3435869" y="2522596"/>
                </a:lnTo>
                <a:lnTo>
                  <a:pt x="3396333" y="2547086"/>
                </a:lnTo>
                <a:lnTo>
                  <a:pt x="3355908" y="2570869"/>
                </a:lnTo>
                <a:lnTo>
                  <a:pt x="3314615" y="2593930"/>
                </a:lnTo>
                <a:lnTo>
                  <a:pt x="3272473" y="2616256"/>
                </a:lnTo>
                <a:lnTo>
                  <a:pt x="3229501" y="2637833"/>
                </a:lnTo>
                <a:lnTo>
                  <a:pt x="3185720" y="2658647"/>
                </a:lnTo>
                <a:lnTo>
                  <a:pt x="3141149" y="2678684"/>
                </a:lnTo>
                <a:lnTo>
                  <a:pt x="3095808" y="2697931"/>
                </a:lnTo>
                <a:lnTo>
                  <a:pt x="3049716" y="2716373"/>
                </a:lnTo>
                <a:lnTo>
                  <a:pt x="3002893" y="2733998"/>
                </a:lnTo>
                <a:lnTo>
                  <a:pt x="2955358" y="2750790"/>
                </a:lnTo>
                <a:lnTo>
                  <a:pt x="2907131" y="2766736"/>
                </a:lnTo>
                <a:lnTo>
                  <a:pt x="2858232" y="2781823"/>
                </a:lnTo>
                <a:lnTo>
                  <a:pt x="2808680" y="2796037"/>
                </a:lnTo>
                <a:lnTo>
                  <a:pt x="2758495" y="2809364"/>
                </a:lnTo>
                <a:lnTo>
                  <a:pt x="2707696" y="2821789"/>
                </a:lnTo>
                <a:lnTo>
                  <a:pt x="2656304" y="2833300"/>
                </a:lnTo>
                <a:lnTo>
                  <a:pt x="2604337" y="2843882"/>
                </a:lnTo>
                <a:lnTo>
                  <a:pt x="2551816" y="2853522"/>
                </a:lnTo>
                <a:lnTo>
                  <a:pt x="2498760" y="2862206"/>
                </a:lnTo>
                <a:lnTo>
                  <a:pt x="2445188" y="2869920"/>
                </a:lnTo>
                <a:lnTo>
                  <a:pt x="2391120" y="2876650"/>
                </a:lnTo>
                <a:lnTo>
                  <a:pt x="2336576" y="2882383"/>
                </a:lnTo>
                <a:lnTo>
                  <a:pt x="2281576" y="2887104"/>
                </a:lnTo>
                <a:lnTo>
                  <a:pt x="2226138" y="2890800"/>
                </a:lnTo>
                <a:lnTo>
                  <a:pt x="2170283" y="2893457"/>
                </a:lnTo>
                <a:lnTo>
                  <a:pt x="2114030" y="2895062"/>
                </a:lnTo>
                <a:lnTo>
                  <a:pt x="2057400" y="2895600"/>
                </a:lnTo>
                <a:lnTo>
                  <a:pt x="2000769" y="2895062"/>
                </a:lnTo>
                <a:lnTo>
                  <a:pt x="1944516" y="2893457"/>
                </a:lnTo>
                <a:lnTo>
                  <a:pt x="1888661" y="2890800"/>
                </a:lnTo>
                <a:lnTo>
                  <a:pt x="1833223" y="2887104"/>
                </a:lnTo>
                <a:lnTo>
                  <a:pt x="1778223" y="2882383"/>
                </a:lnTo>
                <a:lnTo>
                  <a:pt x="1723679" y="2876650"/>
                </a:lnTo>
                <a:lnTo>
                  <a:pt x="1669611" y="2869920"/>
                </a:lnTo>
                <a:lnTo>
                  <a:pt x="1616039" y="2862206"/>
                </a:lnTo>
                <a:lnTo>
                  <a:pt x="1562983" y="2853522"/>
                </a:lnTo>
                <a:lnTo>
                  <a:pt x="1510462" y="2843882"/>
                </a:lnTo>
                <a:lnTo>
                  <a:pt x="1458495" y="2833300"/>
                </a:lnTo>
                <a:lnTo>
                  <a:pt x="1407103" y="2821789"/>
                </a:lnTo>
                <a:lnTo>
                  <a:pt x="1356304" y="2809364"/>
                </a:lnTo>
                <a:lnTo>
                  <a:pt x="1306119" y="2796037"/>
                </a:lnTo>
                <a:lnTo>
                  <a:pt x="1256567" y="2781823"/>
                </a:lnTo>
                <a:lnTo>
                  <a:pt x="1207668" y="2766736"/>
                </a:lnTo>
                <a:lnTo>
                  <a:pt x="1159441" y="2750790"/>
                </a:lnTo>
                <a:lnTo>
                  <a:pt x="1111906" y="2733998"/>
                </a:lnTo>
                <a:lnTo>
                  <a:pt x="1065083" y="2716373"/>
                </a:lnTo>
                <a:lnTo>
                  <a:pt x="1018991" y="2697931"/>
                </a:lnTo>
                <a:lnTo>
                  <a:pt x="973650" y="2678684"/>
                </a:lnTo>
                <a:lnTo>
                  <a:pt x="929079" y="2658647"/>
                </a:lnTo>
                <a:lnTo>
                  <a:pt x="885298" y="2637833"/>
                </a:lnTo>
                <a:lnTo>
                  <a:pt x="842326" y="2616256"/>
                </a:lnTo>
                <a:lnTo>
                  <a:pt x="800184" y="2593930"/>
                </a:lnTo>
                <a:lnTo>
                  <a:pt x="758891" y="2570869"/>
                </a:lnTo>
                <a:lnTo>
                  <a:pt x="718466" y="2547086"/>
                </a:lnTo>
                <a:lnTo>
                  <a:pt x="678930" y="2522596"/>
                </a:lnTo>
                <a:lnTo>
                  <a:pt x="640300" y="2497411"/>
                </a:lnTo>
                <a:lnTo>
                  <a:pt x="602599" y="2471547"/>
                </a:lnTo>
                <a:lnTo>
                  <a:pt x="565844" y="2445016"/>
                </a:lnTo>
                <a:lnTo>
                  <a:pt x="530055" y="2417832"/>
                </a:lnTo>
                <a:lnTo>
                  <a:pt x="495253" y="2390010"/>
                </a:lnTo>
                <a:lnTo>
                  <a:pt x="461456" y="2361563"/>
                </a:lnTo>
                <a:lnTo>
                  <a:pt x="428685" y="2332504"/>
                </a:lnTo>
                <a:lnTo>
                  <a:pt x="396959" y="2302849"/>
                </a:lnTo>
                <a:lnTo>
                  <a:pt x="366297" y="2272610"/>
                </a:lnTo>
                <a:lnTo>
                  <a:pt x="336719" y="2241801"/>
                </a:lnTo>
                <a:lnTo>
                  <a:pt x="308246" y="2210436"/>
                </a:lnTo>
                <a:lnTo>
                  <a:pt x="280895" y="2178529"/>
                </a:lnTo>
                <a:lnTo>
                  <a:pt x="254688" y="2146094"/>
                </a:lnTo>
                <a:lnTo>
                  <a:pt x="229643" y="2113144"/>
                </a:lnTo>
                <a:lnTo>
                  <a:pt x="205780" y="2079694"/>
                </a:lnTo>
                <a:lnTo>
                  <a:pt x="183120" y="2045757"/>
                </a:lnTo>
                <a:lnTo>
                  <a:pt x="161680" y="2011346"/>
                </a:lnTo>
                <a:lnTo>
                  <a:pt x="141482" y="1976476"/>
                </a:lnTo>
                <a:lnTo>
                  <a:pt x="122545" y="1941161"/>
                </a:lnTo>
                <a:lnTo>
                  <a:pt x="104887" y="1905414"/>
                </a:lnTo>
                <a:lnTo>
                  <a:pt x="88530" y="1869249"/>
                </a:lnTo>
                <a:lnTo>
                  <a:pt x="73492" y="1832680"/>
                </a:lnTo>
                <a:lnTo>
                  <a:pt x="59793" y="1795721"/>
                </a:lnTo>
                <a:lnTo>
                  <a:pt x="47453" y="1758385"/>
                </a:lnTo>
                <a:lnTo>
                  <a:pt x="36491" y="1720686"/>
                </a:lnTo>
                <a:lnTo>
                  <a:pt x="26927" y="1682639"/>
                </a:lnTo>
                <a:lnTo>
                  <a:pt x="18781" y="1644256"/>
                </a:lnTo>
                <a:lnTo>
                  <a:pt x="12072" y="1605552"/>
                </a:lnTo>
                <a:lnTo>
                  <a:pt x="6820" y="1566541"/>
                </a:lnTo>
                <a:lnTo>
                  <a:pt x="3044" y="1527236"/>
                </a:lnTo>
                <a:lnTo>
                  <a:pt x="764" y="1487651"/>
                </a:lnTo>
                <a:lnTo>
                  <a:pt x="0" y="1447800"/>
                </a:lnTo>
                <a:close/>
              </a:path>
            </a:pathLst>
          </a:custGeom>
          <a:ln w="381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08168" y="2573347"/>
            <a:ext cx="282384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86360"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Cost </a:t>
            </a:r>
            <a:r>
              <a:rPr sz="2400" b="1" dirty="0">
                <a:latin typeface="Arial"/>
                <a:cs typeface="Arial"/>
              </a:rPr>
              <a:t>(price) 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standards </a:t>
            </a:r>
            <a:r>
              <a:rPr sz="2400" spc="-5" dirty="0">
                <a:latin typeface="Arial MT"/>
                <a:cs typeface="Arial MT"/>
              </a:rPr>
              <a:t>specify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how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much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should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paid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each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unit</a:t>
            </a:r>
            <a:endParaRPr sz="2400" dirty="0">
              <a:latin typeface="Arial MT"/>
              <a:cs typeface="Arial MT"/>
            </a:endParaRPr>
          </a:p>
          <a:p>
            <a:pPr marR="78105" algn="ctr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of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input.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8066" y="5406390"/>
            <a:ext cx="5184775" cy="832485"/>
          </a:xfrm>
          <a:prstGeom prst="rect">
            <a:avLst/>
          </a:prstGeom>
          <a:ln w="25400">
            <a:solidFill>
              <a:srgbClr val="ED037C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776605" marR="408940" indent="-364490">
              <a:lnSpc>
                <a:spcPct val="100000"/>
              </a:lnSpc>
              <a:spcBef>
                <a:spcPts val="310"/>
              </a:spcBef>
            </a:pPr>
            <a:r>
              <a:rPr sz="2400" spc="-5" dirty="0">
                <a:latin typeface="Arial MT"/>
                <a:cs typeface="Arial MT"/>
              </a:rPr>
              <a:t>How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much </a:t>
            </a:r>
            <a:r>
              <a:rPr sz="2400" dirty="0">
                <a:latin typeface="Arial MT"/>
                <a:cs typeface="Arial MT"/>
              </a:rPr>
              <a:t>of </a:t>
            </a:r>
            <a:r>
              <a:rPr sz="2400" spc="-10" dirty="0">
                <a:latin typeface="Arial MT"/>
                <a:cs typeface="Arial MT"/>
              </a:rPr>
              <a:t>an</a:t>
            </a:r>
            <a:r>
              <a:rPr sz="2400" spc="-5" dirty="0">
                <a:latin typeface="Arial MT"/>
                <a:cs typeface="Arial MT"/>
              </a:rPr>
              <a:t> input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should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used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production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13170" y="5406390"/>
            <a:ext cx="5184775" cy="832485"/>
          </a:xfrm>
          <a:prstGeom prst="rect">
            <a:avLst/>
          </a:prstGeom>
          <a:ln w="25400">
            <a:solidFill>
              <a:srgbClr val="ED037C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1762125" marR="238125" indent="-1518285">
              <a:lnSpc>
                <a:spcPct val="100000"/>
              </a:lnSpc>
              <a:spcBef>
                <a:spcPts val="310"/>
              </a:spcBef>
            </a:pPr>
            <a:r>
              <a:rPr sz="2400" spc="-5" dirty="0">
                <a:latin typeface="Arial MT"/>
                <a:cs typeface="Arial MT"/>
              </a:rPr>
              <a:t>How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much should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 paid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 </a:t>
            </a:r>
            <a:r>
              <a:rPr sz="2400" spc="-5" dirty="0">
                <a:latin typeface="Arial MT"/>
                <a:cs typeface="Arial MT"/>
              </a:rPr>
              <a:t>each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unit</a:t>
            </a:r>
            <a:r>
              <a:rPr sz="2400" dirty="0">
                <a:latin typeface="Arial MT"/>
                <a:cs typeface="Arial MT"/>
              </a:rPr>
              <a:t> of</a:t>
            </a:r>
            <a:r>
              <a:rPr sz="2400" spc="-5" dirty="0">
                <a:latin typeface="Arial MT"/>
                <a:cs typeface="Arial MT"/>
              </a:rPr>
              <a:t> input.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125470E-5C7D-36FC-4C1C-FB30B9D24F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Isolation of Material Variances</a:t>
            </a:r>
          </a:p>
        </p:txBody>
      </p:sp>
      <p:sp>
        <p:nvSpPr>
          <p:cNvPr id="71682" name="TextBox 11">
            <a:extLst>
              <a:ext uri="{FF2B5EF4-FFF2-40B4-BE49-F238E27FC236}">
                <a16:creationId xmlns:a16="http://schemas.microsoft.com/office/drawing/2014/main" id="{3A128017-EE8F-4BB0-AB03-8CF5322B0F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1524001"/>
            <a:ext cx="9076556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203261"/>
              </a:buClr>
              <a:buFont typeface="Arial" panose="020B0604020202020204" pitchFamily="34" charset="0"/>
              <a:buChar char="•"/>
            </a:pPr>
            <a:r>
              <a:rPr lang="en-CA" altLang="en-US" sz="2800" dirty="0">
                <a:cs typeface="Arial" panose="020B0604020202020204" pitchFamily="34" charset="0"/>
              </a:rPr>
              <a:t>Variances should be isolated and brought to the attention of management as quickly as possible so that problems can be identified and corrected on a timely basis.</a:t>
            </a:r>
          </a:p>
          <a:p>
            <a:pPr eaLnBrk="1" hangingPunct="1">
              <a:buClr>
                <a:srgbClr val="203261"/>
              </a:buClr>
              <a:buFont typeface="Arial" panose="020B0604020202020204" pitchFamily="34" charset="0"/>
              <a:buChar char="•"/>
            </a:pPr>
            <a:endParaRPr lang="en-CA" altLang="en-US" sz="2800" dirty="0">
              <a:cs typeface="Arial" panose="020B0604020202020204" pitchFamily="34" charset="0"/>
            </a:endParaRPr>
          </a:p>
          <a:p>
            <a:pPr eaLnBrk="1" hangingPunct="1">
              <a:buClr>
                <a:srgbClr val="203261"/>
              </a:buClr>
              <a:buFont typeface="Arial" panose="020B0604020202020204" pitchFamily="34" charset="0"/>
              <a:buChar char="•"/>
            </a:pPr>
            <a:r>
              <a:rPr lang="en-CA" altLang="en-US" sz="2800" dirty="0">
                <a:cs typeface="Arial" panose="020B0604020202020204" pitchFamily="34" charset="0"/>
              </a:rPr>
              <a:t>The most significant variances should be viewed as red flags.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49F1B1-116F-3559-3655-7AE59F864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ransition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7FC29CF-2CBF-8F5A-A964-66672DD57E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Responsibility for Material Variances - 2</a:t>
            </a:r>
          </a:p>
        </p:txBody>
      </p:sp>
      <p:sp>
        <p:nvSpPr>
          <p:cNvPr id="69634" name="Text Box 8">
            <a:extLst>
              <a:ext uri="{FF2B5EF4-FFF2-40B4-BE49-F238E27FC236}">
                <a16:creationId xmlns:a16="http://schemas.microsoft.com/office/drawing/2014/main" id="{065172E2-A538-4789-87D8-551788888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4239" y="951706"/>
            <a:ext cx="9601067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Clr>
                <a:srgbClr val="203260"/>
              </a:buClr>
              <a:defRPr/>
            </a:pPr>
            <a:r>
              <a:rPr lang="en-CA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Production Manager is responsible for the Material Quantity Variance.</a:t>
            </a:r>
          </a:p>
          <a:p>
            <a:pPr marL="342900" indent="-342900">
              <a:buClr>
                <a:srgbClr val="203260"/>
              </a:buClr>
              <a:buFont typeface="Arial" panose="020B0604020202020204" pitchFamily="34" charset="0"/>
              <a:buChar char="•"/>
              <a:defRPr/>
            </a:pPr>
            <a:endParaRPr lang="en-CA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1" indent="-342900">
              <a:buClr>
                <a:srgbClr val="203260"/>
              </a:buClr>
              <a:buFont typeface="Arial" panose="020B0604020202020204" pitchFamily="34" charset="0"/>
              <a:buChar char="•"/>
              <a:defRPr/>
            </a:pPr>
            <a:r>
              <a:rPr lang="en-CA" altLang="en-US" sz="2800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The standard price is used to compute the quantity variance so that the production manager is not held responsible for the purchasing manager’s performance.</a:t>
            </a:r>
          </a:p>
          <a:p>
            <a:pPr lvl="1" indent="0">
              <a:buClr>
                <a:srgbClr val="203260"/>
              </a:buClr>
              <a:defRPr/>
            </a:pPr>
            <a:endParaRPr lang="en-CA" altLang="en-US" sz="2800" dirty="0"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  <a:p>
            <a:pPr marL="1085850" lvl="1" indent="-342900">
              <a:buClr>
                <a:srgbClr val="203260"/>
              </a:buClr>
              <a:buFont typeface="Arial" panose="020B0604020202020204" pitchFamily="34" charset="0"/>
              <a:buChar char="•"/>
              <a:defRPr/>
            </a:pPr>
            <a:r>
              <a:rPr lang="en-CA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If the purchasing manager purchases cheap material, more of it may need to be used in production causing an unfavourable material quantity variance.</a:t>
            </a:r>
          </a:p>
          <a:p>
            <a:pPr marL="342900" indent="-342900">
              <a:buClr>
                <a:srgbClr val="203260"/>
              </a:buClr>
              <a:buFont typeface="Arial" panose="020B0604020202020204" pitchFamily="34" charset="0"/>
              <a:buChar char="•"/>
              <a:defRPr/>
            </a:pPr>
            <a:endParaRPr lang="en-CA" altLang="en-US" sz="2800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D0FB30-A7AD-C040-4455-66B8D565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ransition>
    <p:split orient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928F62D-8EF1-D720-52F2-0F466C14C9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Responsibility for Material Variances - 2</a:t>
            </a:r>
          </a:p>
        </p:txBody>
      </p:sp>
      <p:sp>
        <p:nvSpPr>
          <p:cNvPr id="69634" name="Text Box 8">
            <a:extLst>
              <a:ext uri="{FF2B5EF4-FFF2-40B4-BE49-F238E27FC236}">
                <a16:creationId xmlns:a16="http://schemas.microsoft.com/office/drawing/2014/main" id="{B7F0F7D8-98BF-4270-93F4-7B295FB47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980728"/>
            <a:ext cx="9684568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Clr>
                <a:srgbClr val="203260"/>
              </a:buClr>
              <a:defRPr/>
            </a:pPr>
            <a:r>
              <a:rPr lang="en-CA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Purchasing Manager is responsible for the Material Price Variance.</a:t>
            </a:r>
          </a:p>
          <a:p>
            <a:pPr marL="342900" indent="-342900">
              <a:buClr>
                <a:srgbClr val="203260"/>
              </a:buClr>
              <a:buFont typeface="Arial" panose="020B0604020202020204" pitchFamily="34" charset="0"/>
              <a:buChar char="•"/>
              <a:defRPr/>
            </a:pPr>
            <a:endParaRPr lang="en-CA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1" indent="-342900">
              <a:buClr>
                <a:srgbClr val="203260"/>
              </a:buClr>
              <a:buFont typeface="Arial" panose="020B0604020202020204" pitchFamily="34" charset="0"/>
              <a:buChar char="•"/>
              <a:defRPr/>
            </a:pPr>
            <a:r>
              <a:rPr lang="en-CA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Poor scheduling by the production manager may require the purchasing manager to make rush orders for material at a higher price, causing unfavourable price variances. </a:t>
            </a:r>
          </a:p>
          <a:p>
            <a:pPr marL="1085850" lvl="1" indent="-342900">
              <a:buClr>
                <a:srgbClr val="203260"/>
              </a:buClr>
              <a:buFont typeface="Arial" panose="020B0604020202020204" pitchFamily="34" charset="0"/>
              <a:buChar char="•"/>
              <a:defRPr/>
            </a:pPr>
            <a:r>
              <a:rPr lang="en-CA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085850" lvl="1" indent="-342900">
              <a:buClr>
                <a:srgbClr val="203260"/>
              </a:buClr>
              <a:buFont typeface="Arial" panose="020B0604020202020204" pitchFamily="34" charset="0"/>
              <a:buChar char="•"/>
              <a:defRPr/>
            </a:pPr>
            <a:r>
              <a:rPr lang="en-CA" altLang="en-US" sz="2800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Therefore, it is important to know what each manager is responsible for</a:t>
            </a:r>
            <a:r>
              <a:rPr lang="en-CA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CA" altLang="en-US" sz="2800" dirty="0"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203260"/>
              </a:buClr>
              <a:buFont typeface="Arial" panose="020B0604020202020204" pitchFamily="34" charset="0"/>
              <a:buChar char="•"/>
              <a:defRPr/>
            </a:pPr>
            <a:endParaRPr lang="en-CA" altLang="en-US" sz="2800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8A8C72-E246-C045-1EB3-D2DFA2F4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ransition>
    <p:split orient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>
            <a:extLst>
              <a:ext uri="{FF2B5EF4-FFF2-40B4-BE49-F238E27FC236}">
                <a16:creationId xmlns:a16="http://schemas.microsoft.com/office/drawing/2014/main" id="{6C1EC95D-545F-4F50-B72C-E0ED32AFF22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551384" y="1196752"/>
            <a:ext cx="9601067" cy="5060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57200" indent="-457200">
              <a:spcBef>
                <a:spcPct val="65000"/>
              </a:spcBef>
              <a:buFont typeface="Arial" panose="020B0604020202020204" pitchFamily="34" charset="0"/>
              <a:buChar char="•"/>
            </a:pPr>
            <a:r>
              <a:rPr lang="en-CA" altLang="en-US" sz="2800" b="0" dirty="0">
                <a:solidFill>
                  <a:schemeClr val="tx1"/>
                </a:solidFill>
              </a:rPr>
              <a:t>Glacier Peak Outfitters has the following direct labour standard for its mountain parka.</a:t>
            </a:r>
          </a:p>
          <a:p>
            <a:pPr marL="457200" indent="-457200">
              <a:spcBef>
                <a:spcPct val="65000"/>
              </a:spcBef>
              <a:buFont typeface="Arial" panose="020B0604020202020204" pitchFamily="34" charset="0"/>
              <a:buChar char="•"/>
            </a:pPr>
            <a:r>
              <a:rPr lang="en-CA" altLang="en-US" sz="2800" b="0" dirty="0">
                <a:solidFill>
                  <a:schemeClr val="tx1"/>
                </a:solidFill>
              </a:rPr>
              <a:t>0.6 standard hours per parka at $20.00 per hour</a:t>
            </a:r>
          </a:p>
          <a:p>
            <a:pPr marL="457200" indent="-457200">
              <a:spcBef>
                <a:spcPct val="65000"/>
              </a:spcBef>
              <a:buFont typeface="Arial" panose="020B0604020202020204" pitchFamily="34" charset="0"/>
              <a:buChar char="•"/>
            </a:pPr>
            <a:r>
              <a:rPr lang="en-CA" altLang="en-US" sz="2800" b="0" dirty="0">
                <a:solidFill>
                  <a:schemeClr val="tx1"/>
                </a:solidFill>
              </a:rPr>
              <a:t>Last month, employees actually worked 1,250 hours at a total labour cost of $26,250 to make 2,000 parkas</a:t>
            </a:r>
            <a:r>
              <a:rPr lang="en-CA" altLang="en-US" sz="2800" dirty="0"/>
              <a:t>0 </a:t>
            </a:r>
            <a:r>
              <a:rPr lang="en-CA" altLang="en-US" sz="3400" dirty="0"/>
              <a:t>parkas.  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BF06E23-9DB3-8E6E-1552-F786FADF2A8A}"/>
              </a:ext>
            </a:extLst>
          </p:cNvPr>
          <p:cNvSpPr txBox="1">
            <a:spLocks/>
          </p:cNvSpPr>
          <p:nvPr/>
        </p:nvSpPr>
        <p:spPr>
          <a:xfrm>
            <a:off x="335361" y="-27384"/>
            <a:ext cx="9601067" cy="506016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tabLst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CA" dirty="0"/>
              <a:t>Labour Variances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0925E7-0FAB-7790-C69F-8148D3C9B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>
            <a:extLst>
              <a:ext uri="{FF2B5EF4-FFF2-40B4-BE49-F238E27FC236}">
                <a16:creationId xmlns:a16="http://schemas.microsoft.com/office/drawing/2014/main" id="{AFECF202-7A95-4A03-BE00-041D95B64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6" y="2590801"/>
            <a:ext cx="8607425" cy="175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2400" dirty="0">
                <a:solidFill>
                  <a:schemeClr val="tx2"/>
                </a:solidFill>
                <a:cs typeface="Arial" panose="020B0604020202020204" pitchFamily="34" charset="0"/>
              </a:rPr>
              <a:t>   </a:t>
            </a:r>
            <a:r>
              <a:rPr lang="en-CA" altLang="en-US" sz="2400" dirty="0">
                <a:cs typeface="Arial" panose="020B0604020202020204" pitchFamily="34" charset="0"/>
              </a:rPr>
              <a:t>1,250 hours                 1,250 hours                  1,200 hours</a:t>
            </a:r>
            <a:br>
              <a:rPr lang="en-CA" altLang="en-US" sz="2400" dirty="0">
                <a:cs typeface="Arial" panose="020B0604020202020204" pitchFamily="34" charset="0"/>
              </a:rPr>
            </a:br>
            <a:r>
              <a:rPr lang="en-CA" altLang="en-US" sz="2400" dirty="0">
                <a:cs typeface="Arial" panose="020B0604020202020204" pitchFamily="34" charset="0"/>
              </a:rPr>
              <a:t>           ×                                 ×                                   ×</a:t>
            </a:r>
            <a:br>
              <a:rPr lang="en-CA" altLang="en-US" sz="2400" dirty="0">
                <a:cs typeface="Arial" panose="020B0604020202020204" pitchFamily="34" charset="0"/>
              </a:rPr>
            </a:br>
            <a:r>
              <a:rPr lang="en-CA" altLang="en-US" sz="2400" dirty="0">
                <a:cs typeface="Arial" panose="020B0604020202020204" pitchFamily="34" charset="0"/>
              </a:rPr>
              <a:t>$21.00 per hour         $20.00 per hour           $20.00 per hour</a:t>
            </a:r>
          </a:p>
          <a:p>
            <a:pPr eaLnBrk="1" hangingPunct="1">
              <a:spcBef>
                <a:spcPct val="50000"/>
              </a:spcBef>
            </a:pPr>
            <a:r>
              <a:rPr lang="en-CA" altLang="en-US" sz="2400" dirty="0">
                <a:solidFill>
                  <a:schemeClr val="tx2"/>
                </a:solidFill>
                <a:cs typeface="Arial" panose="020B0604020202020204" pitchFamily="34" charset="0"/>
              </a:rPr>
              <a:t>    </a:t>
            </a:r>
            <a:r>
              <a:rPr lang="en-CA" altLang="en-US" sz="2400" dirty="0">
                <a:solidFill>
                  <a:srgbClr val="0070C0"/>
                </a:solidFill>
                <a:cs typeface="Arial" panose="020B0604020202020204" pitchFamily="34" charset="0"/>
              </a:rPr>
              <a:t>= $26,250                  = $25,000                     = $24,000   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A7BA8F94-35B6-4FF0-A513-CF73D7A2E748}"/>
              </a:ext>
            </a:extLst>
          </p:cNvPr>
          <p:cNvGrpSpPr>
            <a:grpSpLocks/>
          </p:cNvGrpSpPr>
          <p:nvPr/>
        </p:nvGrpSpPr>
        <p:grpSpPr bwMode="auto">
          <a:xfrm>
            <a:off x="2400301" y="4244976"/>
            <a:ext cx="3883025" cy="1516063"/>
            <a:chOff x="552" y="2735"/>
            <a:chExt cx="2446" cy="955"/>
          </a:xfrm>
        </p:grpSpPr>
        <p:sp>
          <p:nvSpPr>
            <p:cNvPr id="100368" name="Freeform 4">
              <a:extLst>
                <a:ext uri="{FF2B5EF4-FFF2-40B4-BE49-F238E27FC236}">
                  <a16:creationId xmlns:a16="http://schemas.microsoft.com/office/drawing/2014/main" id="{821CEC2A-3CF5-4274-9A60-6A215D4CA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" y="2735"/>
              <a:ext cx="1980" cy="390"/>
            </a:xfrm>
            <a:custGeom>
              <a:avLst/>
              <a:gdLst>
                <a:gd name="T0" fmla="*/ 1645 w 1980"/>
                <a:gd name="T1" fmla="*/ 255 h 390"/>
                <a:gd name="T2" fmla="*/ 1718 w 1980"/>
                <a:gd name="T3" fmla="*/ 244 h 390"/>
                <a:gd name="T4" fmla="*/ 1787 w 1980"/>
                <a:gd name="T5" fmla="*/ 224 h 390"/>
                <a:gd name="T6" fmla="*/ 1849 w 1980"/>
                <a:gd name="T7" fmla="*/ 194 h 390"/>
                <a:gd name="T8" fmla="*/ 1900 w 1980"/>
                <a:gd name="T9" fmla="*/ 156 h 390"/>
                <a:gd name="T10" fmla="*/ 1940 w 1980"/>
                <a:gd name="T11" fmla="*/ 112 h 390"/>
                <a:gd name="T12" fmla="*/ 1966 w 1980"/>
                <a:gd name="T13" fmla="*/ 64 h 390"/>
                <a:gd name="T14" fmla="*/ 1978 w 1980"/>
                <a:gd name="T15" fmla="*/ 13 h 390"/>
                <a:gd name="T16" fmla="*/ 1978 w 1980"/>
                <a:gd name="T17" fmla="*/ 21 h 390"/>
                <a:gd name="T18" fmla="*/ 1961 w 1980"/>
                <a:gd name="T19" fmla="*/ 64 h 390"/>
                <a:gd name="T20" fmla="*/ 1933 w 1980"/>
                <a:gd name="T21" fmla="*/ 102 h 390"/>
                <a:gd name="T22" fmla="*/ 1891 w 1980"/>
                <a:gd name="T23" fmla="*/ 134 h 390"/>
                <a:gd name="T24" fmla="*/ 1839 w 1980"/>
                <a:gd name="T25" fmla="*/ 159 h 390"/>
                <a:gd name="T26" fmla="*/ 1781 w 1980"/>
                <a:gd name="T27" fmla="*/ 174 h 390"/>
                <a:gd name="T28" fmla="*/ 1719 w 1980"/>
                <a:gd name="T29" fmla="*/ 180 h 390"/>
                <a:gd name="T30" fmla="*/ 1185 w 1980"/>
                <a:gd name="T31" fmla="*/ 182 h 390"/>
                <a:gd name="T32" fmla="*/ 1129 w 1980"/>
                <a:gd name="T33" fmla="*/ 193 h 390"/>
                <a:gd name="T34" fmla="*/ 1080 w 1980"/>
                <a:gd name="T35" fmla="*/ 213 h 390"/>
                <a:gd name="T36" fmla="*/ 1038 w 1980"/>
                <a:gd name="T37" fmla="*/ 242 h 390"/>
                <a:gd name="T38" fmla="*/ 1010 w 1980"/>
                <a:gd name="T39" fmla="*/ 276 h 390"/>
                <a:gd name="T40" fmla="*/ 994 w 1980"/>
                <a:gd name="T41" fmla="*/ 316 h 390"/>
                <a:gd name="T42" fmla="*/ 990 w 1980"/>
                <a:gd name="T43" fmla="*/ 338 h 390"/>
                <a:gd name="T44" fmla="*/ 986 w 1980"/>
                <a:gd name="T45" fmla="*/ 316 h 390"/>
                <a:gd name="T46" fmla="*/ 971 w 1980"/>
                <a:gd name="T47" fmla="*/ 276 h 390"/>
                <a:gd name="T48" fmla="*/ 941 w 1980"/>
                <a:gd name="T49" fmla="*/ 242 h 390"/>
                <a:gd name="T50" fmla="*/ 900 w 1980"/>
                <a:gd name="T51" fmla="*/ 213 h 390"/>
                <a:gd name="T52" fmla="*/ 851 w 1980"/>
                <a:gd name="T53" fmla="*/ 193 h 390"/>
                <a:gd name="T54" fmla="*/ 795 w 1980"/>
                <a:gd name="T55" fmla="*/ 182 h 390"/>
                <a:gd name="T56" fmla="*/ 261 w 1980"/>
                <a:gd name="T57" fmla="*/ 180 h 390"/>
                <a:gd name="T58" fmla="*/ 199 w 1980"/>
                <a:gd name="T59" fmla="*/ 174 h 390"/>
                <a:gd name="T60" fmla="*/ 141 w 1980"/>
                <a:gd name="T61" fmla="*/ 159 h 390"/>
                <a:gd name="T62" fmla="*/ 90 w 1980"/>
                <a:gd name="T63" fmla="*/ 134 h 390"/>
                <a:gd name="T64" fmla="*/ 48 w 1980"/>
                <a:gd name="T65" fmla="*/ 102 h 390"/>
                <a:gd name="T66" fmla="*/ 19 w 1980"/>
                <a:gd name="T67" fmla="*/ 64 h 390"/>
                <a:gd name="T68" fmla="*/ 3 w 1980"/>
                <a:gd name="T69" fmla="*/ 21 h 390"/>
                <a:gd name="T70" fmla="*/ 2 w 1980"/>
                <a:gd name="T71" fmla="*/ 13 h 390"/>
                <a:gd name="T72" fmla="*/ 13 w 1980"/>
                <a:gd name="T73" fmla="*/ 64 h 390"/>
                <a:gd name="T74" fmla="*/ 40 w 1980"/>
                <a:gd name="T75" fmla="*/ 112 h 390"/>
                <a:gd name="T76" fmla="*/ 81 w 1980"/>
                <a:gd name="T77" fmla="*/ 156 h 390"/>
                <a:gd name="T78" fmla="*/ 132 w 1980"/>
                <a:gd name="T79" fmla="*/ 194 h 390"/>
                <a:gd name="T80" fmla="*/ 193 w 1980"/>
                <a:gd name="T81" fmla="*/ 224 h 390"/>
                <a:gd name="T82" fmla="*/ 262 w 1980"/>
                <a:gd name="T83" fmla="*/ 244 h 390"/>
                <a:gd name="T84" fmla="*/ 334 w 1980"/>
                <a:gd name="T85" fmla="*/ 255 h 390"/>
                <a:gd name="T86" fmla="*/ 803 w 1980"/>
                <a:gd name="T87" fmla="*/ 257 h 390"/>
                <a:gd name="T88" fmla="*/ 856 w 1980"/>
                <a:gd name="T89" fmla="*/ 262 h 390"/>
                <a:gd name="T90" fmla="*/ 903 w 1980"/>
                <a:gd name="T91" fmla="*/ 277 h 390"/>
                <a:gd name="T92" fmla="*/ 943 w 1980"/>
                <a:gd name="T93" fmla="*/ 302 h 390"/>
                <a:gd name="T94" fmla="*/ 971 w 1980"/>
                <a:gd name="T95" fmla="*/ 333 h 390"/>
                <a:gd name="T96" fmla="*/ 986 w 1980"/>
                <a:gd name="T97" fmla="*/ 369 h 390"/>
                <a:gd name="T98" fmla="*/ 990 w 1980"/>
                <a:gd name="T99" fmla="*/ 389 h 390"/>
                <a:gd name="T100" fmla="*/ 997 w 1980"/>
                <a:gd name="T101" fmla="*/ 352 h 390"/>
                <a:gd name="T102" fmla="*/ 1019 w 1980"/>
                <a:gd name="T103" fmla="*/ 318 h 390"/>
                <a:gd name="T104" fmla="*/ 1053 w 1980"/>
                <a:gd name="T105" fmla="*/ 290 h 390"/>
                <a:gd name="T106" fmla="*/ 1097 w 1980"/>
                <a:gd name="T107" fmla="*/ 270 h 390"/>
                <a:gd name="T108" fmla="*/ 1146 w 1980"/>
                <a:gd name="T109" fmla="*/ 259 h 390"/>
                <a:gd name="T110" fmla="*/ 1175 w 1980"/>
                <a:gd name="T111" fmla="*/ 257 h 3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980"/>
                <a:gd name="T169" fmla="*/ 0 h 390"/>
                <a:gd name="T170" fmla="*/ 1980 w 1980"/>
                <a:gd name="T171" fmla="*/ 390 h 39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980" h="390">
                  <a:moveTo>
                    <a:pt x="1608" y="257"/>
                  </a:moveTo>
                  <a:lnTo>
                    <a:pt x="1645" y="255"/>
                  </a:lnTo>
                  <a:lnTo>
                    <a:pt x="1681" y="251"/>
                  </a:lnTo>
                  <a:lnTo>
                    <a:pt x="1718" y="244"/>
                  </a:lnTo>
                  <a:lnTo>
                    <a:pt x="1753" y="235"/>
                  </a:lnTo>
                  <a:lnTo>
                    <a:pt x="1787" y="224"/>
                  </a:lnTo>
                  <a:lnTo>
                    <a:pt x="1819" y="209"/>
                  </a:lnTo>
                  <a:lnTo>
                    <a:pt x="1849" y="194"/>
                  </a:lnTo>
                  <a:lnTo>
                    <a:pt x="1876" y="176"/>
                  </a:lnTo>
                  <a:lnTo>
                    <a:pt x="1900" y="156"/>
                  </a:lnTo>
                  <a:lnTo>
                    <a:pt x="1922" y="135"/>
                  </a:lnTo>
                  <a:lnTo>
                    <a:pt x="1940" y="112"/>
                  </a:lnTo>
                  <a:lnTo>
                    <a:pt x="1955" y="89"/>
                  </a:lnTo>
                  <a:lnTo>
                    <a:pt x="1966" y="64"/>
                  </a:lnTo>
                  <a:lnTo>
                    <a:pt x="1975" y="39"/>
                  </a:lnTo>
                  <a:lnTo>
                    <a:pt x="1978" y="13"/>
                  </a:lnTo>
                  <a:lnTo>
                    <a:pt x="1979" y="0"/>
                  </a:lnTo>
                  <a:lnTo>
                    <a:pt x="1978" y="21"/>
                  </a:lnTo>
                  <a:lnTo>
                    <a:pt x="1972" y="43"/>
                  </a:lnTo>
                  <a:lnTo>
                    <a:pt x="1961" y="64"/>
                  </a:lnTo>
                  <a:lnTo>
                    <a:pt x="1949" y="83"/>
                  </a:lnTo>
                  <a:lnTo>
                    <a:pt x="1933" y="102"/>
                  </a:lnTo>
                  <a:lnTo>
                    <a:pt x="1913" y="119"/>
                  </a:lnTo>
                  <a:lnTo>
                    <a:pt x="1891" y="134"/>
                  </a:lnTo>
                  <a:lnTo>
                    <a:pt x="1866" y="148"/>
                  </a:lnTo>
                  <a:lnTo>
                    <a:pt x="1839" y="159"/>
                  </a:lnTo>
                  <a:lnTo>
                    <a:pt x="1810" y="168"/>
                  </a:lnTo>
                  <a:lnTo>
                    <a:pt x="1781" y="174"/>
                  </a:lnTo>
                  <a:lnTo>
                    <a:pt x="1751" y="179"/>
                  </a:lnTo>
                  <a:lnTo>
                    <a:pt x="1719" y="180"/>
                  </a:lnTo>
                  <a:lnTo>
                    <a:pt x="1214" y="180"/>
                  </a:lnTo>
                  <a:lnTo>
                    <a:pt x="1185" y="182"/>
                  </a:lnTo>
                  <a:lnTo>
                    <a:pt x="1157" y="186"/>
                  </a:lnTo>
                  <a:lnTo>
                    <a:pt x="1129" y="193"/>
                  </a:lnTo>
                  <a:lnTo>
                    <a:pt x="1103" y="202"/>
                  </a:lnTo>
                  <a:lnTo>
                    <a:pt x="1080" y="213"/>
                  </a:lnTo>
                  <a:lnTo>
                    <a:pt x="1058" y="227"/>
                  </a:lnTo>
                  <a:lnTo>
                    <a:pt x="1038" y="242"/>
                  </a:lnTo>
                  <a:lnTo>
                    <a:pt x="1022" y="258"/>
                  </a:lnTo>
                  <a:lnTo>
                    <a:pt x="1010" y="276"/>
                  </a:lnTo>
                  <a:lnTo>
                    <a:pt x="1000" y="295"/>
                  </a:lnTo>
                  <a:lnTo>
                    <a:pt x="994" y="316"/>
                  </a:lnTo>
                  <a:lnTo>
                    <a:pt x="991" y="335"/>
                  </a:lnTo>
                  <a:lnTo>
                    <a:pt x="990" y="338"/>
                  </a:lnTo>
                  <a:lnTo>
                    <a:pt x="990" y="335"/>
                  </a:lnTo>
                  <a:lnTo>
                    <a:pt x="986" y="316"/>
                  </a:lnTo>
                  <a:lnTo>
                    <a:pt x="980" y="295"/>
                  </a:lnTo>
                  <a:lnTo>
                    <a:pt x="971" y="276"/>
                  </a:lnTo>
                  <a:lnTo>
                    <a:pt x="958" y="258"/>
                  </a:lnTo>
                  <a:lnTo>
                    <a:pt x="941" y="242"/>
                  </a:lnTo>
                  <a:lnTo>
                    <a:pt x="922" y="227"/>
                  </a:lnTo>
                  <a:lnTo>
                    <a:pt x="900" y="213"/>
                  </a:lnTo>
                  <a:lnTo>
                    <a:pt x="876" y="202"/>
                  </a:lnTo>
                  <a:lnTo>
                    <a:pt x="851" y="193"/>
                  </a:lnTo>
                  <a:lnTo>
                    <a:pt x="824" y="186"/>
                  </a:lnTo>
                  <a:lnTo>
                    <a:pt x="795" y="182"/>
                  </a:lnTo>
                  <a:lnTo>
                    <a:pt x="766" y="180"/>
                  </a:lnTo>
                  <a:lnTo>
                    <a:pt x="261" y="180"/>
                  </a:lnTo>
                  <a:lnTo>
                    <a:pt x="231" y="179"/>
                  </a:lnTo>
                  <a:lnTo>
                    <a:pt x="199" y="174"/>
                  </a:lnTo>
                  <a:lnTo>
                    <a:pt x="169" y="168"/>
                  </a:lnTo>
                  <a:lnTo>
                    <a:pt x="141" y="159"/>
                  </a:lnTo>
                  <a:lnTo>
                    <a:pt x="115" y="148"/>
                  </a:lnTo>
                  <a:lnTo>
                    <a:pt x="90" y="134"/>
                  </a:lnTo>
                  <a:lnTo>
                    <a:pt x="67" y="119"/>
                  </a:lnTo>
                  <a:lnTo>
                    <a:pt x="48" y="102"/>
                  </a:lnTo>
                  <a:lnTo>
                    <a:pt x="32" y="83"/>
                  </a:lnTo>
                  <a:lnTo>
                    <a:pt x="19" y="64"/>
                  </a:lnTo>
                  <a:lnTo>
                    <a:pt x="9" y="43"/>
                  </a:lnTo>
                  <a:lnTo>
                    <a:pt x="3" y="21"/>
                  </a:lnTo>
                  <a:lnTo>
                    <a:pt x="0" y="0"/>
                  </a:lnTo>
                  <a:lnTo>
                    <a:pt x="2" y="13"/>
                  </a:lnTo>
                  <a:lnTo>
                    <a:pt x="6" y="39"/>
                  </a:lnTo>
                  <a:lnTo>
                    <a:pt x="13" y="64"/>
                  </a:lnTo>
                  <a:lnTo>
                    <a:pt x="25" y="89"/>
                  </a:lnTo>
                  <a:lnTo>
                    <a:pt x="40" y="112"/>
                  </a:lnTo>
                  <a:lnTo>
                    <a:pt x="59" y="135"/>
                  </a:lnTo>
                  <a:lnTo>
                    <a:pt x="81" y="156"/>
                  </a:lnTo>
                  <a:lnTo>
                    <a:pt x="105" y="176"/>
                  </a:lnTo>
                  <a:lnTo>
                    <a:pt x="132" y="194"/>
                  </a:lnTo>
                  <a:lnTo>
                    <a:pt x="161" y="209"/>
                  </a:lnTo>
                  <a:lnTo>
                    <a:pt x="193" y="224"/>
                  </a:lnTo>
                  <a:lnTo>
                    <a:pt x="227" y="235"/>
                  </a:lnTo>
                  <a:lnTo>
                    <a:pt x="262" y="244"/>
                  </a:lnTo>
                  <a:lnTo>
                    <a:pt x="299" y="251"/>
                  </a:lnTo>
                  <a:lnTo>
                    <a:pt x="334" y="255"/>
                  </a:lnTo>
                  <a:lnTo>
                    <a:pt x="372" y="257"/>
                  </a:lnTo>
                  <a:lnTo>
                    <a:pt x="803" y="257"/>
                  </a:lnTo>
                  <a:lnTo>
                    <a:pt x="830" y="259"/>
                  </a:lnTo>
                  <a:lnTo>
                    <a:pt x="856" y="262"/>
                  </a:lnTo>
                  <a:lnTo>
                    <a:pt x="879" y="269"/>
                  </a:lnTo>
                  <a:lnTo>
                    <a:pt x="903" y="277"/>
                  </a:lnTo>
                  <a:lnTo>
                    <a:pt x="923" y="289"/>
                  </a:lnTo>
                  <a:lnTo>
                    <a:pt x="943" y="302"/>
                  </a:lnTo>
                  <a:lnTo>
                    <a:pt x="958" y="317"/>
                  </a:lnTo>
                  <a:lnTo>
                    <a:pt x="971" y="333"/>
                  </a:lnTo>
                  <a:lnTo>
                    <a:pt x="980" y="350"/>
                  </a:lnTo>
                  <a:lnTo>
                    <a:pt x="986" y="369"/>
                  </a:lnTo>
                  <a:lnTo>
                    <a:pt x="990" y="387"/>
                  </a:lnTo>
                  <a:lnTo>
                    <a:pt x="990" y="389"/>
                  </a:lnTo>
                  <a:lnTo>
                    <a:pt x="992" y="370"/>
                  </a:lnTo>
                  <a:lnTo>
                    <a:pt x="997" y="352"/>
                  </a:lnTo>
                  <a:lnTo>
                    <a:pt x="1007" y="335"/>
                  </a:lnTo>
                  <a:lnTo>
                    <a:pt x="1019" y="318"/>
                  </a:lnTo>
                  <a:lnTo>
                    <a:pt x="1035" y="304"/>
                  </a:lnTo>
                  <a:lnTo>
                    <a:pt x="1053" y="290"/>
                  </a:lnTo>
                  <a:lnTo>
                    <a:pt x="1073" y="279"/>
                  </a:lnTo>
                  <a:lnTo>
                    <a:pt x="1097" y="270"/>
                  </a:lnTo>
                  <a:lnTo>
                    <a:pt x="1120" y="263"/>
                  </a:lnTo>
                  <a:lnTo>
                    <a:pt x="1146" y="259"/>
                  </a:lnTo>
                  <a:lnTo>
                    <a:pt x="1172" y="257"/>
                  </a:lnTo>
                  <a:lnTo>
                    <a:pt x="1175" y="257"/>
                  </a:lnTo>
                  <a:lnTo>
                    <a:pt x="1608" y="257"/>
                  </a:lnTo>
                </a:path>
              </a:pathLst>
            </a:custGeom>
            <a:solidFill>
              <a:srgbClr val="0070C0"/>
            </a:solidFill>
            <a:ln w="12700" cap="rnd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225" name="Rectangle 5">
              <a:extLst>
                <a:ext uri="{FF2B5EF4-FFF2-40B4-BE49-F238E27FC236}">
                  <a16:creationId xmlns:a16="http://schemas.microsoft.com/office/drawing/2014/main" id="{2FB197AD-DFD6-47BB-969C-B48F73E40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" y="3168"/>
              <a:ext cx="2446" cy="522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Rate variance</a:t>
              </a:r>
              <a:b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$1,250 unfavourable</a:t>
              </a:r>
            </a:p>
          </p:txBody>
        </p:sp>
      </p:grpSp>
      <p:grpSp>
        <p:nvGrpSpPr>
          <p:cNvPr id="3" name="Group 6">
            <a:extLst>
              <a:ext uri="{FF2B5EF4-FFF2-40B4-BE49-F238E27FC236}">
                <a16:creationId xmlns:a16="http://schemas.microsoft.com/office/drawing/2014/main" id="{E0D47A0D-1C1E-4E26-94BB-690AD0F4533F}"/>
              </a:ext>
            </a:extLst>
          </p:cNvPr>
          <p:cNvGrpSpPr>
            <a:grpSpLocks/>
          </p:cNvGrpSpPr>
          <p:nvPr/>
        </p:nvGrpSpPr>
        <p:grpSpPr bwMode="auto">
          <a:xfrm>
            <a:off x="5772151" y="4197351"/>
            <a:ext cx="3883025" cy="1516063"/>
            <a:chOff x="2676" y="2735"/>
            <a:chExt cx="2446" cy="955"/>
          </a:xfrm>
        </p:grpSpPr>
        <p:sp>
          <p:nvSpPr>
            <p:cNvPr id="94222" name="Rectangle 7">
              <a:extLst>
                <a:ext uri="{FF2B5EF4-FFF2-40B4-BE49-F238E27FC236}">
                  <a16:creationId xmlns:a16="http://schemas.microsoft.com/office/drawing/2014/main" id="{563D4B8D-844E-4B1C-ADF4-45224CF6E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6" y="3168"/>
              <a:ext cx="2446" cy="522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Efficiency variance</a:t>
              </a:r>
              <a:b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$1,000 unfavourable</a:t>
              </a:r>
            </a:p>
          </p:txBody>
        </p:sp>
        <p:sp>
          <p:nvSpPr>
            <p:cNvPr id="100367" name="Freeform 8">
              <a:extLst>
                <a:ext uri="{FF2B5EF4-FFF2-40B4-BE49-F238E27FC236}">
                  <a16:creationId xmlns:a16="http://schemas.microsoft.com/office/drawing/2014/main" id="{91490B17-4BCF-4242-AC94-50694AD24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735"/>
              <a:ext cx="1980" cy="390"/>
            </a:xfrm>
            <a:custGeom>
              <a:avLst/>
              <a:gdLst>
                <a:gd name="T0" fmla="*/ 1645 w 1980"/>
                <a:gd name="T1" fmla="*/ 255 h 390"/>
                <a:gd name="T2" fmla="*/ 1718 w 1980"/>
                <a:gd name="T3" fmla="*/ 244 h 390"/>
                <a:gd name="T4" fmla="*/ 1787 w 1980"/>
                <a:gd name="T5" fmla="*/ 224 h 390"/>
                <a:gd name="T6" fmla="*/ 1849 w 1980"/>
                <a:gd name="T7" fmla="*/ 194 h 390"/>
                <a:gd name="T8" fmla="*/ 1900 w 1980"/>
                <a:gd name="T9" fmla="*/ 156 h 390"/>
                <a:gd name="T10" fmla="*/ 1940 w 1980"/>
                <a:gd name="T11" fmla="*/ 112 h 390"/>
                <a:gd name="T12" fmla="*/ 1966 w 1980"/>
                <a:gd name="T13" fmla="*/ 64 h 390"/>
                <a:gd name="T14" fmla="*/ 1978 w 1980"/>
                <a:gd name="T15" fmla="*/ 13 h 390"/>
                <a:gd name="T16" fmla="*/ 1978 w 1980"/>
                <a:gd name="T17" fmla="*/ 21 h 390"/>
                <a:gd name="T18" fmla="*/ 1961 w 1980"/>
                <a:gd name="T19" fmla="*/ 64 h 390"/>
                <a:gd name="T20" fmla="*/ 1933 w 1980"/>
                <a:gd name="T21" fmla="*/ 102 h 390"/>
                <a:gd name="T22" fmla="*/ 1891 w 1980"/>
                <a:gd name="T23" fmla="*/ 134 h 390"/>
                <a:gd name="T24" fmla="*/ 1839 w 1980"/>
                <a:gd name="T25" fmla="*/ 159 h 390"/>
                <a:gd name="T26" fmla="*/ 1781 w 1980"/>
                <a:gd name="T27" fmla="*/ 174 h 390"/>
                <a:gd name="T28" fmla="*/ 1719 w 1980"/>
                <a:gd name="T29" fmla="*/ 180 h 390"/>
                <a:gd name="T30" fmla="*/ 1185 w 1980"/>
                <a:gd name="T31" fmla="*/ 182 h 390"/>
                <a:gd name="T32" fmla="*/ 1129 w 1980"/>
                <a:gd name="T33" fmla="*/ 193 h 390"/>
                <a:gd name="T34" fmla="*/ 1080 w 1980"/>
                <a:gd name="T35" fmla="*/ 213 h 390"/>
                <a:gd name="T36" fmla="*/ 1038 w 1980"/>
                <a:gd name="T37" fmla="*/ 242 h 390"/>
                <a:gd name="T38" fmla="*/ 1010 w 1980"/>
                <a:gd name="T39" fmla="*/ 276 h 390"/>
                <a:gd name="T40" fmla="*/ 994 w 1980"/>
                <a:gd name="T41" fmla="*/ 316 h 390"/>
                <a:gd name="T42" fmla="*/ 990 w 1980"/>
                <a:gd name="T43" fmla="*/ 338 h 390"/>
                <a:gd name="T44" fmla="*/ 986 w 1980"/>
                <a:gd name="T45" fmla="*/ 316 h 390"/>
                <a:gd name="T46" fmla="*/ 971 w 1980"/>
                <a:gd name="T47" fmla="*/ 276 h 390"/>
                <a:gd name="T48" fmla="*/ 941 w 1980"/>
                <a:gd name="T49" fmla="*/ 242 h 390"/>
                <a:gd name="T50" fmla="*/ 900 w 1980"/>
                <a:gd name="T51" fmla="*/ 213 h 390"/>
                <a:gd name="T52" fmla="*/ 851 w 1980"/>
                <a:gd name="T53" fmla="*/ 193 h 390"/>
                <a:gd name="T54" fmla="*/ 795 w 1980"/>
                <a:gd name="T55" fmla="*/ 182 h 390"/>
                <a:gd name="T56" fmla="*/ 261 w 1980"/>
                <a:gd name="T57" fmla="*/ 180 h 390"/>
                <a:gd name="T58" fmla="*/ 199 w 1980"/>
                <a:gd name="T59" fmla="*/ 174 h 390"/>
                <a:gd name="T60" fmla="*/ 141 w 1980"/>
                <a:gd name="T61" fmla="*/ 159 h 390"/>
                <a:gd name="T62" fmla="*/ 90 w 1980"/>
                <a:gd name="T63" fmla="*/ 134 h 390"/>
                <a:gd name="T64" fmla="*/ 48 w 1980"/>
                <a:gd name="T65" fmla="*/ 102 h 390"/>
                <a:gd name="T66" fmla="*/ 19 w 1980"/>
                <a:gd name="T67" fmla="*/ 64 h 390"/>
                <a:gd name="T68" fmla="*/ 3 w 1980"/>
                <a:gd name="T69" fmla="*/ 21 h 390"/>
                <a:gd name="T70" fmla="*/ 2 w 1980"/>
                <a:gd name="T71" fmla="*/ 13 h 390"/>
                <a:gd name="T72" fmla="*/ 13 w 1980"/>
                <a:gd name="T73" fmla="*/ 64 h 390"/>
                <a:gd name="T74" fmla="*/ 40 w 1980"/>
                <a:gd name="T75" fmla="*/ 112 h 390"/>
                <a:gd name="T76" fmla="*/ 81 w 1980"/>
                <a:gd name="T77" fmla="*/ 156 h 390"/>
                <a:gd name="T78" fmla="*/ 132 w 1980"/>
                <a:gd name="T79" fmla="*/ 194 h 390"/>
                <a:gd name="T80" fmla="*/ 193 w 1980"/>
                <a:gd name="T81" fmla="*/ 224 h 390"/>
                <a:gd name="T82" fmla="*/ 262 w 1980"/>
                <a:gd name="T83" fmla="*/ 244 h 390"/>
                <a:gd name="T84" fmla="*/ 334 w 1980"/>
                <a:gd name="T85" fmla="*/ 255 h 390"/>
                <a:gd name="T86" fmla="*/ 803 w 1980"/>
                <a:gd name="T87" fmla="*/ 257 h 390"/>
                <a:gd name="T88" fmla="*/ 856 w 1980"/>
                <a:gd name="T89" fmla="*/ 262 h 390"/>
                <a:gd name="T90" fmla="*/ 903 w 1980"/>
                <a:gd name="T91" fmla="*/ 277 h 390"/>
                <a:gd name="T92" fmla="*/ 943 w 1980"/>
                <a:gd name="T93" fmla="*/ 302 h 390"/>
                <a:gd name="T94" fmla="*/ 971 w 1980"/>
                <a:gd name="T95" fmla="*/ 333 h 390"/>
                <a:gd name="T96" fmla="*/ 986 w 1980"/>
                <a:gd name="T97" fmla="*/ 369 h 390"/>
                <a:gd name="T98" fmla="*/ 990 w 1980"/>
                <a:gd name="T99" fmla="*/ 389 h 390"/>
                <a:gd name="T100" fmla="*/ 997 w 1980"/>
                <a:gd name="T101" fmla="*/ 352 h 390"/>
                <a:gd name="T102" fmla="*/ 1019 w 1980"/>
                <a:gd name="T103" fmla="*/ 318 h 390"/>
                <a:gd name="T104" fmla="*/ 1053 w 1980"/>
                <a:gd name="T105" fmla="*/ 290 h 390"/>
                <a:gd name="T106" fmla="*/ 1097 w 1980"/>
                <a:gd name="T107" fmla="*/ 270 h 390"/>
                <a:gd name="T108" fmla="*/ 1146 w 1980"/>
                <a:gd name="T109" fmla="*/ 259 h 390"/>
                <a:gd name="T110" fmla="*/ 1175 w 1980"/>
                <a:gd name="T111" fmla="*/ 257 h 3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980"/>
                <a:gd name="T169" fmla="*/ 0 h 390"/>
                <a:gd name="T170" fmla="*/ 1980 w 1980"/>
                <a:gd name="T171" fmla="*/ 390 h 39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980" h="390">
                  <a:moveTo>
                    <a:pt x="1608" y="257"/>
                  </a:moveTo>
                  <a:lnTo>
                    <a:pt x="1645" y="255"/>
                  </a:lnTo>
                  <a:lnTo>
                    <a:pt x="1681" y="251"/>
                  </a:lnTo>
                  <a:lnTo>
                    <a:pt x="1718" y="244"/>
                  </a:lnTo>
                  <a:lnTo>
                    <a:pt x="1753" y="235"/>
                  </a:lnTo>
                  <a:lnTo>
                    <a:pt x="1787" y="224"/>
                  </a:lnTo>
                  <a:lnTo>
                    <a:pt x="1819" y="209"/>
                  </a:lnTo>
                  <a:lnTo>
                    <a:pt x="1849" y="194"/>
                  </a:lnTo>
                  <a:lnTo>
                    <a:pt x="1876" y="176"/>
                  </a:lnTo>
                  <a:lnTo>
                    <a:pt x="1900" y="156"/>
                  </a:lnTo>
                  <a:lnTo>
                    <a:pt x="1922" y="135"/>
                  </a:lnTo>
                  <a:lnTo>
                    <a:pt x="1940" y="112"/>
                  </a:lnTo>
                  <a:lnTo>
                    <a:pt x="1955" y="89"/>
                  </a:lnTo>
                  <a:lnTo>
                    <a:pt x="1966" y="64"/>
                  </a:lnTo>
                  <a:lnTo>
                    <a:pt x="1975" y="39"/>
                  </a:lnTo>
                  <a:lnTo>
                    <a:pt x="1978" y="13"/>
                  </a:lnTo>
                  <a:lnTo>
                    <a:pt x="1979" y="0"/>
                  </a:lnTo>
                  <a:lnTo>
                    <a:pt x="1978" y="21"/>
                  </a:lnTo>
                  <a:lnTo>
                    <a:pt x="1972" y="43"/>
                  </a:lnTo>
                  <a:lnTo>
                    <a:pt x="1961" y="64"/>
                  </a:lnTo>
                  <a:lnTo>
                    <a:pt x="1949" y="83"/>
                  </a:lnTo>
                  <a:lnTo>
                    <a:pt x="1933" y="102"/>
                  </a:lnTo>
                  <a:lnTo>
                    <a:pt x="1913" y="119"/>
                  </a:lnTo>
                  <a:lnTo>
                    <a:pt x="1891" y="134"/>
                  </a:lnTo>
                  <a:lnTo>
                    <a:pt x="1866" y="148"/>
                  </a:lnTo>
                  <a:lnTo>
                    <a:pt x="1839" y="159"/>
                  </a:lnTo>
                  <a:lnTo>
                    <a:pt x="1810" y="168"/>
                  </a:lnTo>
                  <a:lnTo>
                    <a:pt x="1781" y="174"/>
                  </a:lnTo>
                  <a:lnTo>
                    <a:pt x="1751" y="179"/>
                  </a:lnTo>
                  <a:lnTo>
                    <a:pt x="1719" y="180"/>
                  </a:lnTo>
                  <a:lnTo>
                    <a:pt x="1214" y="180"/>
                  </a:lnTo>
                  <a:lnTo>
                    <a:pt x="1185" y="182"/>
                  </a:lnTo>
                  <a:lnTo>
                    <a:pt x="1157" y="186"/>
                  </a:lnTo>
                  <a:lnTo>
                    <a:pt x="1129" y="193"/>
                  </a:lnTo>
                  <a:lnTo>
                    <a:pt x="1103" y="202"/>
                  </a:lnTo>
                  <a:lnTo>
                    <a:pt x="1080" y="213"/>
                  </a:lnTo>
                  <a:lnTo>
                    <a:pt x="1058" y="227"/>
                  </a:lnTo>
                  <a:lnTo>
                    <a:pt x="1038" y="242"/>
                  </a:lnTo>
                  <a:lnTo>
                    <a:pt x="1022" y="258"/>
                  </a:lnTo>
                  <a:lnTo>
                    <a:pt x="1010" y="276"/>
                  </a:lnTo>
                  <a:lnTo>
                    <a:pt x="1000" y="295"/>
                  </a:lnTo>
                  <a:lnTo>
                    <a:pt x="994" y="316"/>
                  </a:lnTo>
                  <a:lnTo>
                    <a:pt x="991" y="335"/>
                  </a:lnTo>
                  <a:lnTo>
                    <a:pt x="990" y="338"/>
                  </a:lnTo>
                  <a:lnTo>
                    <a:pt x="990" y="335"/>
                  </a:lnTo>
                  <a:lnTo>
                    <a:pt x="986" y="316"/>
                  </a:lnTo>
                  <a:lnTo>
                    <a:pt x="980" y="295"/>
                  </a:lnTo>
                  <a:lnTo>
                    <a:pt x="971" y="276"/>
                  </a:lnTo>
                  <a:lnTo>
                    <a:pt x="958" y="258"/>
                  </a:lnTo>
                  <a:lnTo>
                    <a:pt x="941" y="242"/>
                  </a:lnTo>
                  <a:lnTo>
                    <a:pt x="922" y="227"/>
                  </a:lnTo>
                  <a:lnTo>
                    <a:pt x="900" y="213"/>
                  </a:lnTo>
                  <a:lnTo>
                    <a:pt x="876" y="202"/>
                  </a:lnTo>
                  <a:lnTo>
                    <a:pt x="851" y="193"/>
                  </a:lnTo>
                  <a:lnTo>
                    <a:pt x="824" y="186"/>
                  </a:lnTo>
                  <a:lnTo>
                    <a:pt x="795" y="182"/>
                  </a:lnTo>
                  <a:lnTo>
                    <a:pt x="766" y="180"/>
                  </a:lnTo>
                  <a:lnTo>
                    <a:pt x="261" y="180"/>
                  </a:lnTo>
                  <a:lnTo>
                    <a:pt x="231" y="179"/>
                  </a:lnTo>
                  <a:lnTo>
                    <a:pt x="199" y="174"/>
                  </a:lnTo>
                  <a:lnTo>
                    <a:pt x="169" y="168"/>
                  </a:lnTo>
                  <a:lnTo>
                    <a:pt x="141" y="159"/>
                  </a:lnTo>
                  <a:lnTo>
                    <a:pt x="115" y="148"/>
                  </a:lnTo>
                  <a:lnTo>
                    <a:pt x="90" y="134"/>
                  </a:lnTo>
                  <a:lnTo>
                    <a:pt x="67" y="119"/>
                  </a:lnTo>
                  <a:lnTo>
                    <a:pt x="48" y="102"/>
                  </a:lnTo>
                  <a:lnTo>
                    <a:pt x="32" y="83"/>
                  </a:lnTo>
                  <a:lnTo>
                    <a:pt x="19" y="64"/>
                  </a:lnTo>
                  <a:lnTo>
                    <a:pt x="9" y="43"/>
                  </a:lnTo>
                  <a:lnTo>
                    <a:pt x="3" y="21"/>
                  </a:lnTo>
                  <a:lnTo>
                    <a:pt x="0" y="0"/>
                  </a:lnTo>
                  <a:lnTo>
                    <a:pt x="2" y="13"/>
                  </a:lnTo>
                  <a:lnTo>
                    <a:pt x="6" y="39"/>
                  </a:lnTo>
                  <a:lnTo>
                    <a:pt x="13" y="64"/>
                  </a:lnTo>
                  <a:lnTo>
                    <a:pt x="25" y="89"/>
                  </a:lnTo>
                  <a:lnTo>
                    <a:pt x="40" y="112"/>
                  </a:lnTo>
                  <a:lnTo>
                    <a:pt x="59" y="135"/>
                  </a:lnTo>
                  <a:lnTo>
                    <a:pt x="81" y="156"/>
                  </a:lnTo>
                  <a:lnTo>
                    <a:pt x="105" y="176"/>
                  </a:lnTo>
                  <a:lnTo>
                    <a:pt x="132" y="194"/>
                  </a:lnTo>
                  <a:lnTo>
                    <a:pt x="161" y="209"/>
                  </a:lnTo>
                  <a:lnTo>
                    <a:pt x="193" y="224"/>
                  </a:lnTo>
                  <a:lnTo>
                    <a:pt x="227" y="235"/>
                  </a:lnTo>
                  <a:lnTo>
                    <a:pt x="262" y="244"/>
                  </a:lnTo>
                  <a:lnTo>
                    <a:pt x="299" y="251"/>
                  </a:lnTo>
                  <a:lnTo>
                    <a:pt x="334" y="255"/>
                  </a:lnTo>
                  <a:lnTo>
                    <a:pt x="372" y="257"/>
                  </a:lnTo>
                  <a:lnTo>
                    <a:pt x="803" y="257"/>
                  </a:lnTo>
                  <a:lnTo>
                    <a:pt x="830" y="259"/>
                  </a:lnTo>
                  <a:lnTo>
                    <a:pt x="856" y="262"/>
                  </a:lnTo>
                  <a:lnTo>
                    <a:pt x="879" y="269"/>
                  </a:lnTo>
                  <a:lnTo>
                    <a:pt x="903" y="277"/>
                  </a:lnTo>
                  <a:lnTo>
                    <a:pt x="923" y="289"/>
                  </a:lnTo>
                  <a:lnTo>
                    <a:pt x="943" y="302"/>
                  </a:lnTo>
                  <a:lnTo>
                    <a:pt x="958" y="317"/>
                  </a:lnTo>
                  <a:lnTo>
                    <a:pt x="971" y="333"/>
                  </a:lnTo>
                  <a:lnTo>
                    <a:pt x="980" y="350"/>
                  </a:lnTo>
                  <a:lnTo>
                    <a:pt x="986" y="369"/>
                  </a:lnTo>
                  <a:lnTo>
                    <a:pt x="990" y="387"/>
                  </a:lnTo>
                  <a:lnTo>
                    <a:pt x="990" y="389"/>
                  </a:lnTo>
                  <a:lnTo>
                    <a:pt x="992" y="370"/>
                  </a:lnTo>
                  <a:lnTo>
                    <a:pt x="997" y="352"/>
                  </a:lnTo>
                  <a:lnTo>
                    <a:pt x="1007" y="335"/>
                  </a:lnTo>
                  <a:lnTo>
                    <a:pt x="1019" y="318"/>
                  </a:lnTo>
                  <a:lnTo>
                    <a:pt x="1035" y="304"/>
                  </a:lnTo>
                  <a:lnTo>
                    <a:pt x="1053" y="290"/>
                  </a:lnTo>
                  <a:lnTo>
                    <a:pt x="1073" y="279"/>
                  </a:lnTo>
                  <a:lnTo>
                    <a:pt x="1097" y="270"/>
                  </a:lnTo>
                  <a:lnTo>
                    <a:pt x="1120" y="263"/>
                  </a:lnTo>
                  <a:lnTo>
                    <a:pt x="1146" y="259"/>
                  </a:lnTo>
                  <a:lnTo>
                    <a:pt x="1172" y="257"/>
                  </a:lnTo>
                  <a:lnTo>
                    <a:pt x="1175" y="257"/>
                  </a:lnTo>
                  <a:lnTo>
                    <a:pt x="1608" y="257"/>
                  </a:lnTo>
                </a:path>
              </a:pathLst>
            </a:custGeom>
            <a:solidFill>
              <a:srgbClr val="0070C0"/>
            </a:solidFill>
            <a:ln w="12700" cap="rnd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100356" name="Rectangle 9">
            <a:extLst>
              <a:ext uri="{FF2B5EF4-FFF2-40B4-BE49-F238E27FC236}">
                <a16:creationId xmlns:a16="http://schemas.microsoft.com/office/drawing/2014/main" id="{E8A139B9-4E52-49C5-9099-62BD8E67E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1" y="1524001"/>
            <a:ext cx="8759825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CA" altLang="en-US" sz="2400" b="1" dirty="0">
                <a:latin typeface="Rockwell" panose="02060603020205020403" pitchFamily="18" charset="0"/>
              </a:rPr>
              <a:t>   </a:t>
            </a:r>
            <a:r>
              <a:rPr lang="en-CA" altLang="en-US" sz="2400" b="1" dirty="0">
                <a:cs typeface="Arial" panose="020B0604020202020204" pitchFamily="34" charset="0"/>
              </a:rPr>
              <a:t>Actual Hours            Actual Hours	       Standard Hours</a:t>
            </a:r>
            <a:br>
              <a:rPr lang="en-CA" altLang="en-US" sz="2400" b="1" dirty="0">
                <a:cs typeface="Arial" panose="020B0604020202020204" pitchFamily="34" charset="0"/>
              </a:rPr>
            </a:br>
            <a:r>
              <a:rPr lang="en-CA" altLang="en-US" sz="2400" b="1" dirty="0">
                <a:cs typeface="Arial" panose="020B0604020202020204" pitchFamily="34" charset="0"/>
              </a:rPr>
              <a:t>            ×                                 ×                                   × </a:t>
            </a:r>
            <a:br>
              <a:rPr lang="en-CA" altLang="en-US" sz="2400" b="1" dirty="0">
                <a:cs typeface="Arial" panose="020B0604020202020204" pitchFamily="34" charset="0"/>
              </a:rPr>
            </a:br>
            <a:r>
              <a:rPr lang="en-CA" altLang="en-US" sz="2400" b="1" dirty="0">
                <a:cs typeface="Arial" panose="020B0604020202020204" pitchFamily="34" charset="0"/>
              </a:rPr>
              <a:t>    Actual Rate             Standard Rate            Standard Rate</a:t>
            </a:r>
          </a:p>
        </p:txBody>
      </p:sp>
      <p:sp>
        <p:nvSpPr>
          <p:cNvPr id="100357" name="Line 10">
            <a:extLst>
              <a:ext uri="{FF2B5EF4-FFF2-40B4-BE49-F238E27FC236}">
                <a16:creationId xmlns:a16="http://schemas.microsoft.com/office/drawing/2014/main" id="{8AA7A49E-D03C-4849-A008-FE96193223B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3413" y="2436813"/>
            <a:ext cx="218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358" name="Line 11">
            <a:extLst>
              <a:ext uri="{FF2B5EF4-FFF2-40B4-BE49-F238E27FC236}">
                <a16:creationId xmlns:a16="http://schemas.microsoft.com/office/drawing/2014/main" id="{823DEFD7-B005-4EF1-9A65-E08EC18A85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9813" y="2436813"/>
            <a:ext cx="218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359" name="Line 12">
            <a:extLst>
              <a:ext uri="{FF2B5EF4-FFF2-40B4-BE49-F238E27FC236}">
                <a16:creationId xmlns:a16="http://schemas.microsoft.com/office/drawing/2014/main" id="{3EF024EE-03B2-4890-B60A-A81841B9470D}"/>
              </a:ext>
            </a:extLst>
          </p:cNvPr>
          <p:cNvSpPr>
            <a:spLocks noChangeShapeType="1"/>
          </p:cNvSpPr>
          <p:nvPr/>
        </p:nvSpPr>
        <p:spPr bwMode="auto">
          <a:xfrm>
            <a:off x="7797800" y="2436813"/>
            <a:ext cx="2413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39B26D73-28AA-4F28-8612-73C1A709E270}"/>
              </a:ext>
            </a:extLst>
          </p:cNvPr>
          <p:cNvGrpSpPr>
            <a:grpSpLocks/>
          </p:cNvGrpSpPr>
          <p:nvPr/>
        </p:nvGrpSpPr>
        <p:grpSpPr bwMode="auto">
          <a:xfrm>
            <a:off x="4068764" y="5713413"/>
            <a:ext cx="3883025" cy="849312"/>
            <a:chOff x="1488" y="3642"/>
            <a:chExt cx="2446" cy="535"/>
          </a:xfrm>
        </p:grpSpPr>
        <p:sp>
          <p:nvSpPr>
            <p:cNvPr id="100364" name="Freeform 17">
              <a:extLst>
                <a:ext uri="{FF2B5EF4-FFF2-40B4-BE49-F238E27FC236}">
                  <a16:creationId xmlns:a16="http://schemas.microsoft.com/office/drawing/2014/main" id="{3A435B69-C0C3-45F1-B9FD-AA0B1D1E8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6" y="3642"/>
              <a:ext cx="1980" cy="294"/>
            </a:xfrm>
            <a:custGeom>
              <a:avLst/>
              <a:gdLst>
                <a:gd name="T0" fmla="*/ 1645 w 1980"/>
                <a:gd name="T1" fmla="*/ 2 h 390"/>
                <a:gd name="T2" fmla="*/ 1718 w 1980"/>
                <a:gd name="T3" fmla="*/ 2 h 390"/>
                <a:gd name="T4" fmla="*/ 1787 w 1980"/>
                <a:gd name="T5" fmla="*/ 2 h 390"/>
                <a:gd name="T6" fmla="*/ 1849 w 1980"/>
                <a:gd name="T7" fmla="*/ 2 h 390"/>
                <a:gd name="T8" fmla="*/ 1900 w 1980"/>
                <a:gd name="T9" fmla="*/ 2 h 390"/>
                <a:gd name="T10" fmla="*/ 1940 w 1980"/>
                <a:gd name="T11" fmla="*/ 2 h 390"/>
                <a:gd name="T12" fmla="*/ 1966 w 1980"/>
                <a:gd name="T13" fmla="*/ 2 h 390"/>
                <a:gd name="T14" fmla="*/ 1978 w 1980"/>
                <a:gd name="T15" fmla="*/ 2 h 390"/>
                <a:gd name="T16" fmla="*/ 1978 w 1980"/>
                <a:gd name="T17" fmla="*/ 2 h 390"/>
                <a:gd name="T18" fmla="*/ 1961 w 1980"/>
                <a:gd name="T19" fmla="*/ 2 h 390"/>
                <a:gd name="T20" fmla="*/ 1933 w 1980"/>
                <a:gd name="T21" fmla="*/ 2 h 390"/>
                <a:gd name="T22" fmla="*/ 1891 w 1980"/>
                <a:gd name="T23" fmla="*/ 2 h 390"/>
                <a:gd name="T24" fmla="*/ 1839 w 1980"/>
                <a:gd name="T25" fmla="*/ 2 h 390"/>
                <a:gd name="T26" fmla="*/ 1781 w 1980"/>
                <a:gd name="T27" fmla="*/ 2 h 390"/>
                <a:gd name="T28" fmla="*/ 1719 w 1980"/>
                <a:gd name="T29" fmla="*/ 2 h 390"/>
                <a:gd name="T30" fmla="*/ 1185 w 1980"/>
                <a:gd name="T31" fmla="*/ 2 h 390"/>
                <a:gd name="T32" fmla="*/ 1129 w 1980"/>
                <a:gd name="T33" fmla="*/ 2 h 390"/>
                <a:gd name="T34" fmla="*/ 1080 w 1980"/>
                <a:gd name="T35" fmla="*/ 2 h 390"/>
                <a:gd name="T36" fmla="*/ 1038 w 1980"/>
                <a:gd name="T37" fmla="*/ 2 h 390"/>
                <a:gd name="T38" fmla="*/ 1010 w 1980"/>
                <a:gd name="T39" fmla="*/ 2 h 390"/>
                <a:gd name="T40" fmla="*/ 994 w 1980"/>
                <a:gd name="T41" fmla="*/ 2 h 390"/>
                <a:gd name="T42" fmla="*/ 990 w 1980"/>
                <a:gd name="T43" fmla="*/ 2 h 390"/>
                <a:gd name="T44" fmla="*/ 986 w 1980"/>
                <a:gd name="T45" fmla="*/ 2 h 390"/>
                <a:gd name="T46" fmla="*/ 971 w 1980"/>
                <a:gd name="T47" fmla="*/ 2 h 390"/>
                <a:gd name="T48" fmla="*/ 941 w 1980"/>
                <a:gd name="T49" fmla="*/ 2 h 390"/>
                <a:gd name="T50" fmla="*/ 900 w 1980"/>
                <a:gd name="T51" fmla="*/ 2 h 390"/>
                <a:gd name="T52" fmla="*/ 851 w 1980"/>
                <a:gd name="T53" fmla="*/ 2 h 390"/>
                <a:gd name="T54" fmla="*/ 795 w 1980"/>
                <a:gd name="T55" fmla="*/ 2 h 390"/>
                <a:gd name="T56" fmla="*/ 261 w 1980"/>
                <a:gd name="T57" fmla="*/ 2 h 390"/>
                <a:gd name="T58" fmla="*/ 199 w 1980"/>
                <a:gd name="T59" fmla="*/ 2 h 390"/>
                <a:gd name="T60" fmla="*/ 141 w 1980"/>
                <a:gd name="T61" fmla="*/ 2 h 390"/>
                <a:gd name="T62" fmla="*/ 90 w 1980"/>
                <a:gd name="T63" fmla="*/ 2 h 390"/>
                <a:gd name="T64" fmla="*/ 48 w 1980"/>
                <a:gd name="T65" fmla="*/ 2 h 390"/>
                <a:gd name="T66" fmla="*/ 19 w 1980"/>
                <a:gd name="T67" fmla="*/ 2 h 390"/>
                <a:gd name="T68" fmla="*/ 3 w 1980"/>
                <a:gd name="T69" fmla="*/ 2 h 390"/>
                <a:gd name="T70" fmla="*/ 2 w 1980"/>
                <a:gd name="T71" fmla="*/ 2 h 390"/>
                <a:gd name="T72" fmla="*/ 13 w 1980"/>
                <a:gd name="T73" fmla="*/ 2 h 390"/>
                <a:gd name="T74" fmla="*/ 40 w 1980"/>
                <a:gd name="T75" fmla="*/ 2 h 390"/>
                <a:gd name="T76" fmla="*/ 81 w 1980"/>
                <a:gd name="T77" fmla="*/ 2 h 390"/>
                <a:gd name="T78" fmla="*/ 132 w 1980"/>
                <a:gd name="T79" fmla="*/ 2 h 390"/>
                <a:gd name="T80" fmla="*/ 193 w 1980"/>
                <a:gd name="T81" fmla="*/ 2 h 390"/>
                <a:gd name="T82" fmla="*/ 262 w 1980"/>
                <a:gd name="T83" fmla="*/ 2 h 390"/>
                <a:gd name="T84" fmla="*/ 334 w 1980"/>
                <a:gd name="T85" fmla="*/ 2 h 390"/>
                <a:gd name="T86" fmla="*/ 803 w 1980"/>
                <a:gd name="T87" fmla="*/ 2 h 390"/>
                <a:gd name="T88" fmla="*/ 856 w 1980"/>
                <a:gd name="T89" fmla="*/ 2 h 390"/>
                <a:gd name="T90" fmla="*/ 903 w 1980"/>
                <a:gd name="T91" fmla="*/ 2 h 390"/>
                <a:gd name="T92" fmla="*/ 943 w 1980"/>
                <a:gd name="T93" fmla="*/ 2 h 390"/>
                <a:gd name="T94" fmla="*/ 971 w 1980"/>
                <a:gd name="T95" fmla="*/ 2 h 390"/>
                <a:gd name="T96" fmla="*/ 986 w 1980"/>
                <a:gd name="T97" fmla="*/ 2 h 390"/>
                <a:gd name="T98" fmla="*/ 990 w 1980"/>
                <a:gd name="T99" fmla="*/ 2 h 390"/>
                <a:gd name="T100" fmla="*/ 997 w 1980"/>
                <a:gd name="T101" fmla="*/ 2 h 390"/>
                <a:gd name="T102" fmla="*/ 1019 w 1980"/>
                <a:gd name="T103" fmla="*/ 2 h 390"/>
                <a:gd name="T104" fmla="*/ 1053 w 1980"/>
                <a:gd name="T105" fmla="*/ 2 h 390"/>
                <a:gd name="T106" fmla="*/ 1097 w 1980"/>
                <a:gd name="T107" fmla="*/ 2 h 390"/>
                <a:gd name="T108" fmla="*/ 1146 w 1980"/>
                <a:gd name="T109" fmla="*/ 2 h 390"/>
                <a:gd name="T110" fmla="*/ 1175 w 1980"/>
                <a:gd name="T111" fmla="*/ 2 h 3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980"/>
                <a:gd name="T169" fmla="*/ 0 h 390"/>
                <a:gd name="T170" fmla="*/ 1980 w 1980"/>
                <a:gd name="T171" fmla="*/ 390 h 39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980" h="390">
                  <a:moveTo>
                    <a:pt x="1608" y="257"/>
                  </a:moveTo>
                  <a:lnTo>
                    <a:pt x="1645" y="255"/>
                  </a:lnTo>
                  <a:lnTo>
                    <a:pt x="1681" y="251"/>
                  </a:lnTo>
                  <a:lnTo>
                    <a:pt x="1718" y="244"/>
                  </a:lnTo>
                  <a:lnTo>
                    <a:pt x="1753" y="235"/>
                  </a:lnTo>
                  <a:lnTo>
                    <a:pt x="1787" y="224"/>
                  </a:lnTo>
                  <a:lnTo>
                    <a:pt x="1819" y="209"/>
                  </a:lnTo>
                  <a:lnTo>
                    <a:pt x="1849" y="194"/>
                  </a:lnTo>
                  <a:lnTo>
                    <a:pt x="1876" y="176"/>
                  </a:lnTo>
                  <a:lnTo>
                    <a:pt x="1900" y="156"/>
                  </a:lnTo>
                  <a:lnTo>
                    <a:pt x="1922" y="135"/>
                  </a:lnTo>
                  <a:lnTo>
                    <a:pt x="1940" y="112"/>
                  </a:lnTo>
                  <a:lnTo>
                    <a:pt x="1955" y="89"/>
                  </a:lnTo>
                  <a:lnTo>
                    <a:pt x="1966" y="64"/>
                  </a:lnTo>
                  <a:lnTo>
                    <a:pt x="1975" y="39"/>
                  </a:lnTo>
                  <a:lnTo>
                    <a:pt x="1978" y="13"/>
                  </a:lnTo>
                  <a:lnTo>
                    <a:pt x="1979" y="0"/>
                  </a:lnTo>
                  <a:lnTo>
                    <a:pt x="1978" y="21"/>
                  </a:lnTo>
                  <a:lnTo>
                    <a:pt x="1972" y="43"/>
                  </a:lnTo>
                  <a:lnTo>
                    <a:pt x="1961" y="64"/>
                  </a:lnTo>
                  <a:lnTo>
                    <a:pt x="1949" y="83"/>
                  </a:lnTo>
                  <a:lnTo>
                    <a:pt x="1933" y="102"/>
                  </a:lnTo>
                  <a:lnTo>
                    <a:pt x="1913" y="119"/>
                  </a:lnTo>
                  <a:lnTo>
                    <a:pt x="1891" y="134"/>
                  </a:lnTo>
                  <a:lnTo>
                    <a:pt x="1866" y="148"/>
                  </a:lnTo>
                  <a:lnTo>
                    <a:pt x="1839" y="159"/>
                  </a:lnTo>
                  <a:lnTo>
                    <a:pt x="1810" y="168"/>
                  </a:lnTo>
                  <a:lnTo>
                    <a:pt x="1781" y="174"/>
                  </a:lnTo>
                  <a:lnTo>
                    <a:pt x="1751" y="179"/>
                  </a:lnTo>
                  <a:lnTo>
                    <a:pt x="1719" y="180"/>
                  </a:lnTo>
                  <a:lnTo>
                    <a:pt x="1214" y="180"/>
                  </a:lnTo>
                  <a:lnTo>
                    <a:pt x="1185" y="182"/>
                  </a:lnTo>
                  <a:lnTo>
                    <a:pt x="1157" y="186"/>
                  </a:lnTo>
                  <a:lnTo>
                    <a:pt x="1129" y="193"/>
                  </a:lnTo>
                  <a:lnTo>
                    <a:pt x="1103" y="202"/>
                  </a:lnTo>
                  <a:lnTo>
                    <a:pt x="1080" y="213"/>
                  </a:lnTo>
                  <a:lnTo>
                    <a:pt x="1058" y="227"/>
                  </a:lnTo>
                  <a:lnTo>
                    <a:pt x="1038" y="242"/>
                  </a:lnTo>
                  <a:lnTo>
                    <a:pt x="1022" y="258"/>
                  </a:lnTo>
                  <a:lnTo>
                    <a:pt x="1010" y="276"/>
                  </a:lnTo>
                  <a:lnTo>
                    <a:pt x="1000" y="295"/>
                  </a:lnTo>
                  <a:lnTo>
                    <a:pt x="994" y="316"/>
                  </a:lnTo>
                  <a:lnTo>
                    <a:pt x="991" y="335"/>
                  </a:lnTo>
                  <a:lnTo>
                    <a:pt x="990" y="338"/>
                  </a:lnTo>
                  <a:lnTo>
                    <a:pt x="990" y="335"/>
                  </a:lnTo>
                  <a:lnTo>
                    <a:pt x="986" y="316"/>
                  </a:lnTo>
                  <a:lnTo>
                    <a:pt x="980" y="295"/>
                  </a:lnTo>
                  <a:lnTo>
                    <a:pt x="971" y="276"/>
                  </a:lnTo>
                  <a:lnTo>
                    <a:pt x="958" y="258"/>
                  </a:lnTo>
                  <a:lnTo>
                    <a:pt x="941" y="242"/>
                  </a:lnTo>
                  <a:lnTo>
                    <a:pt x="922" y="227"/>
                  </a:lnTo>
                  <a:lnTo>
                    <a:pt x="900" y="213"/>
                  </a:lnTo>
                  <a:lnTo>
                    <a:pt x="876" y="202"/>
                  </a:lnTo>
                  <a:lnTo>
                    <a:pt x="851" y="193"/>
                  </a:lnTo>
                  <a:lnTo>
                    <a:pt x="824" y="186"/>
                  </a:lnTo>
                  <a:lnTo>
                    <a:pt x="795" y="182"/>
                  </a:lnTo>
                  <a:lnTo>
                    <a:pt x="766" y="180"/>
                  </a:lnTo>
                  <a:lnTo>
                    <a:pt x="261" y="180"/>
                  </a:lnTo>
                  <a:lnTo>
                    <a:pt x="231" y="179"/>
                  </a:lnTo>
                  <a:lnTo>
                    <a:pt x="199" y="174"/>
                  </a:lnTo>
                  <a:lnTo>
                    <a:pt x="169" y="168"/>
                  </a:lnTo>
                  <a:lnTo>
                    <a:pt x="141" y="159"/>
                  </a:lnTo>
                  <a:lnTo>
                    <a:pt x="115" y="148"/>
                  </a:lnTo>
                  <a:lnTo>
                    <a:pt x="90" y="134"/>
                  </a:lnTo>
                  <a:lnTo>
                    <a:pt x="67" y="119"/>
                  </a:lnTo>
                  <a:lnTo>
                    <a:pt x="48" y="102"/>
                  </a:lnTo>
                  <a:lnTo>
                    <a:pt x="32" y="83"/>
                  </a:lnTo>
                  <a:lnTo>
                    <a:pt x="19" y="64"/>
                  </a:lnTo>
                  <a:lnTo>
                    <a:pt x="9" y="43"/>
                  </a:lnTo>
                  <a:lnTo>
                    <a:pt x="3" y="21"/>
                  </a:lnTo>
                  <a:lnTo>
                    <a:pt x="0" y="0"/>
                  </a:lnTo>
                  <a:lnTo>
                    <a:pt x="2" y="13"/>
                  </a:lnTo>
                  <a:lnTo>
                    <a:pt x="6" y="39"/>
                  </a:lnTo>
                  <a:lnTo>
                    <a:pt x="13" y="64"/>
                  </a:lnTo>
                  <a:lnTo>
                    <a:pt x="25" y="89"/>
                  </a:lnTo>
                  <a:lnTo>
                    <a:pt x="40" y="112"/>
                  </a:lnTo>
                  <a:lnTo>
                    <a:pt x="59" y="135"/>
                  </a:lnTo>
                  <a:lnTo>
                    <a:pt x="81" y="156"/>
                  </a:lnTo>
                  <a:lnTo>
                    <a:pt x="105" y="176"/>
                  </a:lnTo>
                  <a:lnTo>
                    <a:pt x="132" y="194"/>
                  </a:lnTo>
                  <a:lnTo>
                    <a:pt x="161" y="209"/>
                  </a:lnTo>
                  <a:lnTo>
                    <a:pt x="193" y="224"/>
                  </a:lnTo>
                  <a:lnTo>
                    <a:pt x="227" y="235"/>
                  </a:lnTo>
                  <a:lnTo>
                    <a:pt x="262" y="244"/>
                  </a:lnTo>
                  <a:lnTo>
                    <a:pt x="299" y="251"/>
                  </a:lnTo>
                  <a:lnTo>
                    <a:pt x="334" y="255"/>
                  </a:lnTo>
                  <a:lnTo>
                    <a:pt x="372" y="257"/>
                  </a:lnTo>
                  <a:lnTo>
                    <a:pt x="803" y="257"/>
                  </a:lnTo>
                  <a:lnTo>
                    <a:pt x="830" y="259"/>
                  </a:lnTo>
                  <a:lnTo>
                    <a:pt x="856" y="262"/>
                  </a:lnTo>
                  <a:lnTo>
                    <a:pt x="879" y="269"/>
                  </a:lnTo>
                  <a:lnTo>
                    <a:pt x="903" y="277"/>
                  </a:lnTo>
                  <a:lnTo>
                    <a:pt x="923" y="289"/>
                  </a:lnTo>
                  <a:lnTo>
                    <a:pt x="943" y="302"/>
                  </a:lnTo>
                  <a:lnTo>
                    <a:pt x="958" y="317"/>
                  </a:lnTo>
                  <a:lnTo>
                    <a:pt x="971" y="333"/>
                  </a:lnTo>
                  <a:lnTo>
                    <a:pt x="980" y="350"/>
                  </a:lnTo>
                  <a:lnTo>
                    <a:pt x="986" y="369"/>
                  </a:lnTo>
                  <a:lnTo>
                    <a:pt x="990" y="387"/>
                  </a:lnTo>
                  <a:lnTo>
                    <a:pt x="990" y="389"/>
                  </a:lnTo>
                  <a:lnTo>
                    <a:pt x="992" y="370"/>
                  </a:lnTo>
                  <a:lnTo>
                    <a:pt x="997" y="352"/>
                  </a:lnTo>
                  <a:lnTo>
                    <a:pt x="1007" y="335"/>
                  </a:lnTo>
                  <a:lnTo>
                    <a:pt x="1019" y="318"/>
                  </a:lnTo>
                  <a:lnTo>
                    <a:pt x="1035" y="304"/>
                  </a:lnTo>
                  <a:lnTo>
                    <a:pt x="1053" y="290"/>
                  </a:lnTo>
                  <a:lnTo>
                    <a:pt x="1073" y="279"/>
                  </a:lnTo>
                  <a:lnTo>
                    <a:pt x="1097" y="270"/>
                  </a:lnTo>
                  <a:lnTo>
                    <a:pt x="1120" y="263"/>
                  </a:lnTo>
                  <a:lnTo>
                    <a:pt x="1146" y="259"/>
                  </a:lnTo>
                  <a:lnTo>
                    <a:pt x="1172" y="257"/>
                  </a:lnTo>
                  <a:lnTo>
                    <a:pt x="1175" y="257"/>
                  </a:lnTo>
                  <a:lnTo>
                    <a:pt x="1608" y="257"/>
                  </a:lnTo>
                </a:path>
              </a:pathLst>
            </a:custGeom>
            <a:solidFill>
              <a:srgbClr val="0070C0"/>
            </a:solidFill>
            <a:ln w="12700" cap="rnd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94221" name="Rectangle 18">
              <a:extLst>
                <a:ext uri="{FF2B5EF4-FFF2-40B4-BE49-F238E27FC236}">
                  <a16:creationId xmlns:a16="http://schemas.microsoft.com/office/drawing/2014/main" id="{B0B7E186-CB7D-4DB0-A052-1FEBB1DE3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888"/>
              <a:ext cx="2446" cy="289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$2,250 unfavourable</a:t>
              </a:r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A8F8EC98-67EB-D8E5-B0D9-D85DA9B41C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Labour Variances Example - 2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C7330-76FA-1C49-6AAA-45522934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40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0354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4">
            <a:extLst>
              <a:ext uri="{FF2B5EF4-FFF2-40B4-BE49-F238E27FC236}">
                <a16:creationId xmlns:a16="http://schemas.microsoft.com/office/drawing/2014/main" id="{9E8E9390-14C7-4C7B-A168-204E5D223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1" y="2590801"/>
            <a:ext cx="8607425" cy="175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2400" dirty="0">
                <a:latin typeface="Rockwell" panose="02060603020205020403" pitchFamily="18" charset="0"/>
              </a:rPr>
              <a:t>  </a:t>
            </a:r>
            <a:r>
              <a:rPr lang="en-CA" altLang="en-US" sz="2400" dirty="0">
                <a:cs typeface="Arial" panose="020B0604020202020204" pitchFamily="34" charset="0"/>
              </a:rPr>
              <a:t>1,250 hours                 1,250 hours                  1,200 hours</a:t>
            </a:r>
            <a:br>
              <a:rPr lang="en-CA" altLang="en-US" sz="2400" dirty="0">
                <a:cs typeface="Arial" panose="020B0604020202020204" pitchFamily="34" charset="0"/>
              </a:rPr>
            </a:br>
            <a:r>
              <a:rPr lang="en-CA" altLang="en-US" sz="2400" dirty="0">
                <a:cs typeface="Arial" panose="020B0604020202020204" pitchFamily="34" charset="0"/>
              </a:rPr>
              <a:t>           ×                                 ×                                   ×</a:t>
            </a:r>
            <a:br>
              <a:rPr lang="en-CA" altLang="en-US" sz="2400" dirty="0">
                <a:cs typeface="Arial" panose="020B0604020202020204" pitchFamily="34" charset="0"/>
              </a:rPr>
            </a:br>
            <a:r>
              <a:rPr lang="en-CA" altLang="en-US" sz="2400" dirty="0">
                <a:cs typeface="Arial" panose="020B0604020202020204" pitchFamily="34" charset="0"/>
              </a:rPr>
              <a:t>$21.00 per hour         $20.00 per hour           $20.00 per hour</a:t>
            </a:r>
          </a:p>
          <a:p>
            <a:pPr eaLnBrk="1" hangingPunct="1">
              <a:spcBef>
                <a:spcPct val="50000"/>
              </a:spcBef>
            </a:pPr>
            <a:r>
              <a:rPr lang="en-CA" altLang="en-US" sz="2400" dirty="0">
                <a:solidFill>
                  <a:schemeClr val="tx2"/>
                </a:solidFill>
                <a:cs typeface="Arial" panose="020B0604020202020204" pitchFamily="34" charset="0"/>
              </a:rPr>
              <a:t>    </a:t>
            </a:r>
            <a:r>
              <a:rPr lang="en-CA" altLang="en-US" sz="2400" dirty="0">
                <a:solidFill>
                  <a:srgbClr val="0070C0"/>
                </a:solidFill>
                <a:cs typeface="Arial" panose="020B0604020202020204" pitchFamily="34" charset="0"/>
              </a:rPr>
              <a:t>= $26,250                  = $25,000                     = $24,000 </a:t>
            </a:r>
            <a:r>
              <a:rPr lang="en-CA" altLang="en-US" sz="2400" dirty="0">
                <a:solidFill>
                  <a:srgbClr val="ED037C"/>
                </a:solidFill>
                <a:cs typeface="Arial" panose="020B0604020202020204" pitchFamily="34" charset="0"/>
              </a:rPr>
              <a:t>  </a:t>
            </a:r>
          </a:p>
        </p:txBody>
      </p:sp>
      <p:sp>
        <p:nvSpPr>
          <p:cNvPr id="102402" name="Rectangle 5">
            <a:extLst>
              <a:ext uri="{FF2B5EF4-FFF2-40B4-BE49-F238E27FC236}">
                <a16:creationId xmlns:a16="http://schemas.microsoft.com/office/drawing/2014/main" id="{238242B7-D445-43CA-B665-B298AD180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1" y="1524001"/>
            <a:ext cx="8759825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CA" altLang="en-US" sz="2400" b="1" dirty="0">
                <a:latin typeface="Rockwell" panose="02060603020205020403" pitchFamily="18" charset="0"/>
              </a:rPr>
              <a:t>   </a:t>
            </a:r>
            <a:r>
              <a:rPr lang="en-CA" altLang="en-US" sz="2400" b="1" dirty="0">
                <a:cs typeface="Arial" panose="020B0604020202020204" pitchFamily="34" charset="0"/>
              </a:rPr>
              <a:t>Actual Hours            Actual Hours	       Standard Hours</a:t>
            </a:r>
            <a:br>
              <a:rPr lang="en-CA" altLang="en-US" sz="2400" b="1" dirty="0">
                <a:cs typeface="Arial" panose="020B0604020202020204" pitchFamily="34" charset="0"/>
              </a:rPr>
            </a:br>
            <a:r>
              <a:rPr lang="en-CA" altLang="en-US" sz="2400" b="1" dirty="0">
                <a:cs typeface="Arial" panose="020B0604020202020204" pitchFamily="34" charset="0"/>
              </a:rPr>
              <a:t>            ×                                 ×                                   × </a:t>
            </a:r>
            <a:br>
              <a:rPr lang="en-CA" altLang="en-US" sz="2400" b="1" dirty="0">
                <a:cs typeface="Arial" panose="020B0604020202020204" pitchFamily="34" charset="0"/>
              </a:rPr>
            </a:br>
            <a:r>
              <a:rPr lang="en-CA" altLang="en-US" sz="2400" b="1" dirty="0">
                <a:cs typeface="Arial" panose="020B0604020202020204" pitchFamily="34" charset="0"/>
              </a:rPr>
              <a:t>    Actual Rate             Standard Rate            Standard Rate</a:t>
            </a:r>
          </a:p>
        </p:txBody>
      </p:sp>
      <p:sp>
        <p:nvSpPr>
          <p:cNvPr id="102403" name="Line 6">
            <a:extLst>
              <a:ext uri="{FF2B5EF4-FFF2-40B4-BE49-F238E27FC236}">
                <a16:creationId xmlns:a16="http://schemas.microsoft.com/office/drawing/2014/main" id="{01AAC35B-98E7-4FB8-9956-883E995C655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3413" y="2436813"/>
            <a:ext cx="218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04" name="Line 7">
            <a:extLst>
              <a:ext uri="{FF2B5EF4-FFF2-40B4-BE49-F238E27FC236}">
                <a16:creationId xmlns:a16="http://schemas.microsoft.com/office/drawing/2014/main" id="{98C84EEA-3845-4ABF-AD01-1D20042DFFD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9813" y="2436813"/>
            <a:ext cx="218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05" name="Line 8">
            <a:extLst>
              <a:ext uri="{FF2B5EF4-FFF2-40B4-BE49-F238E27FC236}">
                <a16:creationId xmlns:a16="http://schemas.microsoft.com/office/drawing/2014/main" id="{2714F5F2-0DC9-4E0C-B039-57FA975845BB}"/>
              </a:ext>
            </a:extLst>
          </p:cNvPr>
          <p:cNvSpPr>
            <a:spLocks noChangeShapeType="1"/>
          </p:cNvSpPr>
          <p:nvPr/>
        </p:nvSpPr>
        <p:spPr bwMode="auto">
          <a:xfrm>
            <a:off x="7797800" y="2436813"/>
            <a:ext cx="2413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2406" name="Group 9">
            <a:extLst>
              <a:ext uri="{FF2B5EF4-FFF2-40B4-BE49-F238E27FC236}">
                <a16:creationId xmlns:a16="http://schemas.microsoft.com/office/drawing/2014/main" id="{DFB8CD82-1674-4B9B-9DB9-A5BB11455FE1}"/>
              </a:ext>
            </a:extLst>
          </p:cNvPr>
          <p:cNvGrpSpPr>
            <a:grpSpLocks/>
          </p:cNvGrpSpPr>
          <p:nvPr/>
        </p:nvGrpSpPr>
        <p:grpSpPr bwMode="auto">
          <a:xfrm>
            <a:off x="4267201" y="2787650"/>
            <a:ext cx="3996077" cy="850900"/>
            <a:chOff x="1632" y="1756"/>
            <a:chExt cx="1916" cy="536"/>
          </a:xfrm>
        </p:grpSpPr>
        <p:sp>
          <p:nvSpPr>
            <p:cNvPr id="102419" name="Line 10">
              <a:extLst>
                <a:ext uri="{FF2B5EF4-FFF2-40B4-BE49-F238E27FC236}">
                  <a16:creationId xmlns:a16="http://schemas.microsoft.com/office/drawing/2014/main" id="{945147E8-58F9-471C-BAFD-969E08245A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2" y="2160"/>
              <a:ext cx="336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20" name="Text Box 11">
              <a:extLst>
                <a:ext uri="{FF2B5EF4-FFF2-40B4-BE49-F238E27FC236}">
                  <a16:creationId xmlns:a16="http://schemas.microsoft.com/office/drawing/2014/main" id="{9B07EDE7-14A6-412D-B5ED-1BB712F294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6" y="1756"/>
              <a:ext cx="1632" cy="536"/>
            </a:xfrm>
            <a:prstGeom prst="rect">
              <a:avLst/>
            </a:prstGeom>
            <a:solidFill>
              <a:srgbClr val="1C3163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CA" altLang="en-US" sz="2400" dirty="0">
                  <a:solidFill>
                    <a:schemeClr val="bg1"/>
                  </a:solidFill>
                  <a:latin typeface="Rockwell" panose="02060603020205020403" pitchFamily="18" charset="0"/>
                </a:rPr>
                <a:t>$26,250 </a:t>
              </a:r>
              <a:r>
                <a:rPr lang="en-CA" altLang="en-US" sz="2400" dirty="0">
                  <a:solidFill>
                    <a:schemeClr val="bg1"/>
                  </a:solidFill>
                  <a:latin typeface="Rockwell" panose="02060603020205020403" pitchFamily="18" charset="0"/>
                  <a:sym typeface="Symbol" panose="05050102010706020507" pitchFamily="18" charset="2"/>
                </a:rPr>
                <a:t> 1,250 hours = $21.00 per hour</a:t>
              </a:r>
              <a:endParaRPr lang="en-CA" altLang="en-US" sz="2800" dirty="0">
                <a:solidFill>
                  <a:schemeClr val="bg1"/>
                </a:solidFill>
                <a:latin typeface="Rockwell" panose="02060603020205020403" pitchFamily="18" charset="0"/>
              </a:endParaRPr>
            </a:p>
          </p:txBody>
        </p:sp>
      </p:grpSp>
      <p:grpSp>
        <p:nvGrpSpPr>
          <p:cNvPr id="102407" name="Group 12">
            <a:extLst>
              <a:ext uri="{FF2B5EF4-FFF2-40B4-BE49-F238E27FC236}">
                <a16:creationId xmlns:a16="http://schemas.microsoft.com/office/drawing/2014/main" id="{53A0BD98-09C1-43B4-81B2-10B6BBFEAA8B}"/>
              </a:ext>
            </a:extLst>
          </p:cNvPr>
          <p:cNvGrpSpPr>
            <a:grpSpLocks/>
          </p:cNvGrpSpPr>
          <p:nvPr/>
        </p:nvGrpSpPr>
        <p:grpSpPr bwMode="auto">
          <a:xfrm>
            <a:off x="2400301" y="4244976"/>
            <a:ext cx="3883025" cy="1516063"/>
            <a:chOff x="552" y="2735"/>
            <a:chExt cx="2446" cy="955"/>
          </a:xfrm>
        </p:grpSpPr>
        <p:sp>
          <p:nvSpPr>
            <p:cNvPr id="102417" name="Freeform 13">
              <a:extLst>
                <a:ext uri="{FF2B5EF4-FFF2-40B4-BE49-F238E27FC236}">
                  <a16:creationId xmlns:a16="http://schemas.microsoft.com/office/drawing/2014/main" id="{2B15F22A-722F-4CD4-B490-51ECADC80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" y="2735"/>
              <a:ext cx="1980" cy="390"/>
            </a:xfrm>
            <a:custGeom>
              <a:avLst/>
              <a:gdLst>
                <a:gd name="T0" fmla="*/ 1645 w 1980"/>
                <a:gd name="T1" fmla="*/ 255 h 390"/>
                <a:gd name="T2" fmla="*/ 1718 w 1980"/>
                <a:gd name="T3" fmla="*/ 244 h 390"/>
                <a:gd name="T4" fmla="*/ 1787 w 1980"/>
                <a:gd name="T5" fmla="*/ 224 h 390"/>
                <a:gd name="T6" fmla="*/ 1849 w 1980"/>
                <a:gd name="T7" fmla="*/ 194 h 390"/>
                <a:gd name="T8" fmla="*/ 1900 w 1980"/>
                <a:gd name="T9" fmla="*/ 156 h 390"/>
                <a:gd name="T10" fmla="*/ 1940 w 1980"/>
                <a:gd name="T11" fmla="*/ 112 h 390"/>
                <a:gd name="T12" fmla="*/ 1966 w 1980"/>
                <a:gd name="T13" fmla="*/ 64 h 390"/>
                <a:gd name="T14" fmla="*/ 1978 w 1980"/>
                <a:gd name="T15" fmla="*/ 13 h 390"/>
                <a:gd name="T16" fmla="*/ 1978 w 1980"/>
                <a:gd name="T17" fmla="*/ 21 h 390"/>
                <a:gd name="T18" fmla="*/ 1961 w 1980"/>
                <a:gd name="T19" fmla="*/ 64 h 390"/>
                <a:gd name="T20" fmla="*/ 1933 w 1980"/>
                <a:gd name="T21" fmla="*/ 102 h 390"/>
                <a:gd name="T22" fmla="*/ 1891 w 1980"/>
                <a:gd name="T23" fmla="*/ 134 h 390"/>
                <a:gd name="T24" fmla="*/ 1839 w 1980"/>
                <a:gd name="T25" fmla="*/ 159 h 390"/>
                <a:gd name="T26" fmla="*/ 1781 w 1980"/>
                <a:gd name="T27" fmla="*/ 174 h 390"/>
                <a:gd name="T28" fmla="*/ 1719 w 1980"/>
                <a:gd name="T29" fmla="*/ 180 h 390"/>
                <a:gd name="T30" fmla="*/ 1185 w 1980"/>
                <a:gd name="T31" fmla="*/ 182 h 390"/>
                <a:gd name="T32" fmla="*/ 1129 w 1980"/>
                <a:gd name="T33" fmla="*/ 193 h 390"/>
                <a:gd name="T34" fmla="*/ 1080 w 1980"/>
                <a:gd name="T35" fmla="*/ 213 h 390"/>
                <a:gd name="T36" fmla="*/ 1038 w 1980"/>
                <a:gd name="T37" fmla="*/ 242 h 390"/>
                <a:gd name="T38" fmla="*/ 1010 w 1980"/>
                <a:gd name="T39" fmla="*/ 276 h 390"/>
                <a:gd name="T40" fmla="*/ 994 w 1980"/>
                <a:gd name="T41" fmla="*/ 316 h 390"/>
                <a:gd name="T42" fmla="*/ 990 w 1980"/>
                <a:gd name="T43" fmla="*/ 338 h 390"/>
                <a:gd name="T44" fmla="*/ 986 w 1980"/>
                <a:gd name="T45" fmla="*/ 316 h 390"/>
                <a:gd name="T46" fmla="*/ 971 w 1980"/>
                <a:gd name="T47" fmla="*/ 276 h 390"/>
                <a:gd name="T48" fmla="*/ 941 w 1980"/>
                <a:gd name="T49" fmla="*/ 242 h 390"/>
                <a:gd name="T50" fmla="*/ 900 w 1980"/>
                <a:gd name="T51" fmla="*/ 213 h 390"/>
                <a:gd name="T52" fmla="*/ 851 w 1980"/>
                <a:gd name="T53" fmla="*/ 193 h 390"/>
                <a:gd name="T54" fmla="*/ 795 w 1980"/>
                <a:gd name="T55" fmla="*/ 182 h 390"/>
                <a:gd name="T56" fmla="*/ 261 w 1980"/>
                <a:gd name="T57" fmla="*/ 180 h 390"/>
                <a:gd name="T58" fmla="*/ 199 w 1980"/>
                <a:gd name="T59" fmla="*/ 174 h 390"/>
                <a:gd name="T60" fmla="*/ 141 w 1980"/>
                <a:gd name="T61" fmla="*/ 159 h 390"/>
                <a:gd name="T62" fmla="*/ 90 w 1980"/>
                <a:gd name="T63" fmla="*/ 134 h 390"/>
                <a:gd name="T64" fmla="*/ 48 w 1980"/>
                <a:gd name="T65" fmla="*/ 102 h 390"/>
                <a:gd name="T66" fmla="*/ 19 w 1980"/>
                <a:gd name="T67" fmla="*/ 64 h 390"/>
                <a:gd name="T68" fmla="*/ 3 w 1980"/>
                <a:gd name="T69" fmla="*/ 21 h 390"/>
                <a:gd name="T70" fmla="*/ 2 w 1980"/>
                <a:gd name="T71" fmla="*/ 13 h 390"/>
                <a:gd name="T72" fmla="*/ 13 w 1980"/>
                <a:gd name="T73" fmla="*/ 64 h 390"/>
                <a:gd name="T74" fmla="*/ 40 w 1980"/>
                <a:gd name="T75" fmla="*/ 112 h 390"/>
                <a:gd name="T76" fmla="*/ 81 w 1980"/>
                <a:gd name="T77" fmla="*/ 156 h 390"/>
                <a:gd name="T78" fmla="*/ 132 w 1980"/>
                <a:gd name="T79" fmla="*/ 194 h 390"/>
                <a:gd name="T80" fmla="*/ 193 w 1980"/>
                <a:gd name="T81" fmla="*/ 224 h 390"/>
                <a:gd name="T82" fmla="*/ 262 w 1980"/>
                <a:gd name="T83" fmla="*/ 244 h 390"/>
                <a:gd name="T84" fmla="*/ 334 w 1980"/>
                <a:gd name="T85" fmla="*/ 255 h 390"/>
                <a:gd name="T86" fmla="*/ 803 w 1980"/>
                <a:gd name="T87" fmla="*/ 257 h 390"/>
                <a:gd name="T88" fmla="*/ 856 w 1980"/>
                <a:gd name="T89" fmla="*/ 262 h 390"/>
                <a:gd name="T90" fmla="*/ 903 w 1980"/>
                <a:gd name="T91" fmla="*/ 277 h 390"/>
                <a:gd name="T92" fmla="*/ 943 w 1980"/>
                <a:gd name="T93" fmla="*/ 302 h 390"/>
                <a:gd name="T94" fmla="*/ 971 w 1980"/>
                <a:gd name="T95" fmla="*/ 333 h 390"/>
                <a:gd name="T96" fmla="*/ 986 w 1980"/>
                <a:gd name="T97" fmla="*/ 369 h 390"/>
                <a:gd name="T98" fmla="*/ 990 w 1980"/>
                <a:gd name="T99" fmla="*/ 389 h 390"/>
                <a:gd name="T100" fmla="*/ 997 w 1980"/>
                <a:gd name="T101" fmla="*/ 352 h 390"/>
                <a:gd name="T102" fmla="*/ 1019 w 1980"/>
                <a:gd name="T103" fmla="*/ 318 h 390"/>
                <a:gd name="T104" fmla="*/ 1053 w 1980"/>
                <a:gd name="T105" fmla="*/ 290 h 390"/>
                <a:gd name="T106" fmla="*/ 1097 w 1980"/>
                <a:gd name="T107" fmla="*/ 270 h 390"/>
                <a:gd name="T108" fmla="*/ 1146 w 1980"/>
                <a:gd name="T109" fmla="*/ 259 h 390"/>
                <a:gd name="T110" fmla="*/ 1175 w 1980"/>
                <a:gd name="T111" fmla="*/ 257 h 3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980"/>
                <a:gd name="T169" fmla="*/ 0 h 390"/>
                <a:gd name="T170" fmla="*/ 1980 w 1980"/>
                <a:gd name="T171" fmla="*/ 390 h 39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980" h="390">
                  <a:moveTo>
                    <a:pt x="1608" y="257"/>
                  </a:moveTo>
                  <a:lnTo>
                    <a:pt x="1645" y="255"/>
                  </a:lnTo>
                  <a:lnTo>
                    <a:pt x="1681" y="251"/>
                  </a:lnTo>
                  <a:lnTo>
                    <a:pt x="1718" y="244"/>
                  </a:lnTo>
                  <a:lnTo>
                    <a:pt x="1753" y="235"/>
                  </a:lnTo>
                  <a:lnTo>
                    <a:pt x="1787" y="224"/>
                  </a:lnTo>
                  <a:lnTo>
                    <a:pt x="1819" y="209"/>
                  </a:lnTo>
                  <a:lnTo>
                    <a:pt x="1849" y="194"/>
                  </a:lnTo>
                  <a:lnTo>
                    <a:pt x="1876" y="176"/>
                  </a:lnTo>
                  <a:lnTo>
                    <a:pt x="1900" y="156"/>
                  </a:lnTo>
                  <a:lnTo>
                    <a:pt x="1922" y="135"/>
                  </a:lnTo>
                  <a:lnTo>
                    <a:pt x="1940" y="112"/>
                  </a:lnTo>
                  <a:lnTo>
                    <a:pt x="1955" y="89"/>
                  </a:lnTo>
                  <a:lnTo>
                    <a:pt x="1966" y="64"/>
                  </a:lnTo>
                  <a:lnTo>
                    <a:pt x="1975" y="39"/>
                  </a:lnTo>
                  <a:lnTo>
                    <a:pt x="1978" y="13"/>
                  </a:lnTo>
                  <a:lnTo>
                    <a:pt x="1979" y="0"/>
                  </a:lnTo>
                  <a:lnTo>
                    <a:pt x="1978" y="21"/>
                  </a:lnTo>
                  <a:lnTo>
                    <a:pt x="1972" y="43"/>
                  </a:lnTo>
                  <a:lnTo>
                    <a:pt x="1961" y="64"/>
                  </a:lnTo>
                  <a:lnTo>
                    <a:pt x="1949" y="83"/>
                  </a:lnTo>
                  <a:lnTo>
                    <a:pt x="1933" y="102"/>
                  </a:lnTo>
                  <a:lnTo>
                    <a:pt x="1913" y="119"/>
                  </a:lnTo>
                  <a:lnTo>
                    <a:pt x="1891" y="134"/>
                  </a:lnTo>
                  <a:lnTo>
                    <a:pt x="1866" y="148"/>
                  </a:lnTo>
                  <a:lnTo>
                    <a:pt x="1839" y="159"/>
                  </a:lnTo>
                  <a:lnTo>
                    <a:pt x="1810" y="168"/>
                  </a:lnTo>
                  <a:lnTo>
                    <a:pt x="1781" y="174"/>
                  </a:lnTo>
                  <a:lnTo>
                    <a:pt x="1751" y="179"/>
                  </a:lnTo>
                  <a:lnTo>
                    <a:pt x="1719" y="180"/>
                  </a:lnTo>
                  <a:lnTo>
                    <a:pt x="1214" y="180"/>
                  </a:lnTo>
                  <a:lnTo>
                    <a:pt x="1185" y="182"/>
                  </a:lnTo>
                  <a:lnTo>
                    <a:pt x="1157" y="186"/>
                  </a:lnTo>
                  <a:lnTo>
                    <a:pt x="1129" y="193"/>
                  </a:lnTo>
                  <a:lnTo>
                    <a:pt x="1103" y="202"/>
                  </a:lnTo>
                  <a:lnTo>
                    <a:pt x="1080" y="213"/>
                  </a:lnTo>
                  <a:lnTo>
                    <a:pt x="1058" y="227"/>
                  </a:lnTo>
                  <a:lnTo>
                    <a:pt x="1038" y="242"/>
                  </a:lnTo>
                  <a:lnTo>
                    <a:pt x="1022" y="258"/>
                  </a:lnTo>
                  <a:lnTo>
                    <a:pt x="1010" y="276"/>
                  </a:lnTo>
                  <a:lnTo>
                    <a:pt x="1000" y="295"/>
                  </a:lnTo>
                  <a:lnTo>
                    <a:pt x="994" y="316"/>
                  </a:lnTo>
                  <a:lnTo>
                    <a:pt x="991" y="335"/>
                  </a:lnTo>
                  <a:lnTo>
                    <a:pt x="990" y="338"/>
                  </a:lnTo>
                  <a:lnTo>
                    <a:pt x="990" y="335"/>
                  </a:lnTo>
                  <a:lnTo>
                    <a:pt x="986" y="316"/>
                  </a:lnTo>
                  <a:lnTo>
                    <a:pt x="980" y="295"/>
                  </a:lnTo>
                  <a:lnTo>
                    <a:pt x="971" y="276"/>
                  </a:lnTo>
                  <a:lnTo>
                    <a:pt x="958" y="258"/>
                  </a:lnTo>
                  <a:lnTo>
                    <a:pt x="941" y="242"/>
                  </a:lnTo>
                  <a:lnTo>
                    <a:pt x="922" y="227"/>
                  </a:lnTo>
                  <a:lnTo>
                    <a:pt x="900" y="213"/>
                  </a:lnTo>
                  <a:lnTo>
                    <a:pt x="876" y="202"/>
                  </a:lnTo>
                  <a:lnTo>
                    <a:pt x="851" y="193"/>
                  </a:lnTo>
                  <a:lnTo>
                    <a:pt x="824" y="186"/>
                  </a:lnTo>
                  <a:lnTo>
                    <a:pt x="795" y="182"/>
                  </a:lnTo>
                  <a:lnTo>
                    <a:pt x="766" y="180"/>
                  </a:lnTo>
                  <a:lnTo>
                    <a:pt x="261" y="180"/>
                  </a:lnTo>
                  <a:lnTo>
                    <a:pt x="231" y="179"/>
                  </a:lnTo>
                  <a:lnTo>
                    <a:pt x="199" y="174"/>
                  </a:lnTo>
                  <a:lnTo>
                    <a:pt x="169" y="168"/>
                  </a:lnTo>
                  <a:lnTo>
                    <a:pt x="141" y="159"/>
                  </a:lnTo>
                  <a:lnTo>
                    <a:pt x="115" y="148"/>
                  </a:lnTo>
                  <a:lnTo>
                    <a:pt x="90" y="134"/>
                  </a:lnTo>
                  <a:lnTo>
                    <a:pt x="67" y="119"/>
                  </a:lnTo>
                  <a:lnTo>
                    <a:pt x="48" y="102"/>
                  </a:lnTo>
                  <a:lnTo>
                    <a:pt x="32" y="83"/>
                  </a:lnTo>
                  <a:lnTo>
                    <a:pt x="19" y="64"/>
                  </a:lnTo>
                  <a:lnTo>
                    <a:pt x="9" y="43"/>
                  </a:lnTo>
                  <a:lnTo>
                    <a:pt x="3" y="21"/>
                  </a:lnTo>
                  <a:lnTo>
                    <a:pt x="0" y="0"/>
                  </a:lnTo>
                  <a:lnTo>
                    <a:pt x="2" y="13"/>
                  </a:lnTo>
                  <a:lnTo>
                    <a:pt x="6" y="39"/>
                  </a:lnTo>
                  <a:lnTo>
                    <a:pt x="13" y="64"/>
                  </a:lnTo>
                  <a:lnTo>
                    <a:pt x="25" y="89"/>
                  </a:lnTo>
                  <a:lnTo>
                    <a:pt x="40" y="112"/>
                  </a:lnTo>
                  <a:lnTo>
                    <a:pt x="59" y="135"/>
                  </a:lnTo>
                  <a:lnTo>
                    <a:pt x="81" y="156"/>
                  </a:lnTo>
                  <a:lnTo>
                    <a:pt x="105" y="176"/>
                  </a:lnTo>
                  <a:lnTo>
                    <a:pt x="132" y="194"/>
                  </a:lnTo>
                  <a:lnTo>
                    <a:pt x="161" y="209"/>
                  </a:lnTo>
                  <a:lnTo>
                    <a:pt x="193" y="224"/>
                  </a:lnTo>
                  <a:lnTo>
                    <a:pt x="227" y="235"/>
                  </a:lnTo>
                  <a:lnTo>
                    <a:pt x="262" y="244"/>
                  </a:lnTo>
                  <a:lnTo>
                    <a:pt x="299" y="251"/>
                  </a:lnTo>
                  <a:lnTo>
                    <a:pt x="334" y="255"/>
                  </a:lnTo>
                  <a:lnTo>
                    <a:pt x="372" y="257"/>
                  </a:lnTo>
                  <a:lnTo>
                    <a:pt x="803" y="257"/>
                  </a:lnTo>
                  <a:lnTo>
                    <a:pt x="830" y="259"/>
                  </a:lnTo>
                  <a:lnTo>
                    <a:pt x="856" y="262"/>
                  </a:lnTo>
                  <a:lnTo>
                    <a:pt x="879" y="269"/>
                  </a:lnTo>
                  <a:lnTo>
                    <a:pt x="903" y="277"/>
                  </a:lnTo>
                  <a:lnTo>
                    <a:pt x="923" y="289"/>
                  </a:lnTo>
                  <a:lnTo>
                    <a:pt x="943" y="302"/>
                  </a:lnTo>
                  <a:lnTo>
                    <a:pt x="958" y="317"/>
                  </a:lnTo>
                  <a:lnTo>
                    <a:pt x="971" y="333"/>
                  </a:lnTo>
                  <a:lnTo>
                    <a:pt x="980" y="350"/>
                  </a:lnTo>
                  <a:lnTo>
                    <a:pt x="986" y="369"/>
                  </a:lnTo>
                  <a:lnTo>
                    <a:pt x="990" y="387"/>
                  </a:lnTo>
                  <a:lnTo>
                    <a:pt x="990" y="389"/>
                  </a:lnTo>
                  <a:lnTo>
                    <a:pt x="992" y="370"/>
                  </a:lnTo>
                  <a:lnTo>
                    <a:pt x="997" y="352"/>
                  </a:lnTo>
                  <a:lnTo>
                    <a:pt x="1007" y="335"/>
                  </a:lnTo>
                  <a:lnTo>
                    <a:pt x="1019" y="318"/>
                  </a:lnTo>
                  <a:lnTo>
                    <a:pt x="1035" y="304"/>
                  </a:lnTo>
                  <a:lnTo>
                    <a:pt x="1053" y="290"/>
                  </a:lnTo>
                  <a:lnTo>
                    <a:pt x="1073" y="279"/>
                  </a:lnTo>
                  <a:lnTo>
                    <a:pt x="1097" y="270"/>
                  </a:lnTo>
                  <a:lnTo>
                    <a:pt x="1120" y="263"/>
                  </a:lnTo>
                  <a:lnTo>
                    <a:pt x="1146" y="259"/>
                  </a:lnTo>
                  <a:lnTo>
                    <a:pt x="1172" y="257"/>
                  </a:lnTo>
                  <a:lnTo>
                    <a:pt x="1175" y="257"/>
                  </a:lnTo>
                  <a:lnTo>
                    <a:pt x="1608" y="257"/>
                  </a:lnTo>
                </a:path>
              </a:pathLst>
            </a:custGeom>
            <a:solidFill>
              <a:srgbClr val="0070C0"/>
            </a:solidFill>
            <a:ln w="12700" cap="rnd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6274" name="Rectangle 14">
              <a:extLst>
                <a:ext uri="{FF2B5EF4-FFF2-40B4-BE49-F238E27FC236}">
                  <a16:creationId xmlns:a16="http://schemas.microsoft.com/office/drawing/2014/main" id="{953341BF-2EF4-4ED5-A918-ABA158FED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" y="3168"/>
              <a:ext cx="2446" cy="522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Rate variance</a:t>
              </a:r>
              <a:b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$1,250 unfavourable</a:t>
              </a:r>
            </a:p>
          </p:txBody>
        </p:sp>
      </p:grpSp>
      <p:grpSp>
        <p:nvGrpSpPr>
          <p:cNvPr id="102408" name="Group 15">
            <a:extLst>
              <a:ext uri="{FF2B5EF4-FFF2-40B4-BE49-F238E27FC236}">
                <a16:creationId xmlns:a16="http://schemas.microsoft.com/office/drawing/2014/main" id="{F0AF73CA-E812-4823-81E0-0712ADBD2A71}"/>
              </a:ext>
            </a:extLst>
          </p:cNvPr>
          <p:cNvGrpSpPr>
            <a:grpSpLocks/>
          </p:cNvGrpSpPr>
          <p:nvPr/>
        </p:nvGrpSpPr>
        <p:grpSpPr bwMode="auto">
          <a:xfrm>
            <a:off x="5772151" y="4197351"/>
            <a:ext cx="3883025" cy="1516063"/>
            <a:chOff x="2676" y="2735"/>
            <a:chExt cx="2446" cy="955"/>
          </a:xfrm>
        </p:grpSpPr>
        <p:sp>
          <p:nvSpPr>
            <p:cNvPr id="96271" name="Rectangle 16">
              <a:extLst>
                <a:ext uri="{FF2B5EF4-FFF2-40B4-BE49-F238E27FC236}">
                  <a16:creationId xmlns:a16="http://schemas.microsoft.com/office/drawing/2014/main" id="{C732C969-C3C7-457E-9871-63CF2EA36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6" y="3168"/>
              <a:ext cx="2446" cy="522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Efficiency variance</a:t>
              </a:r>
              <a:b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$1,000 unfavourable</a:t>
              </a:r>
            </a:p>
          </p:txBody>
        </p:sp>
        <p:sp>
          <p:nvSpPr>
            <p:cNvPr id="102416" name="Freeform 17">
              <a:extLst>
                <a:ext uri="{FF2B5EF4-FFF2-40B4-BE49-F238E27FC236}">
                  <a16:creationId xmlns:a16="http://schemas.microsoft.com/office/drawing/2014/main" id="{16F40FD3-D92B-4C36-A135-9E7820D31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735"/>
              <a:ext cx="1980" cy="390"/>
            </a:xfrm>
            <a:custGeom>
              <a:avLst/>
              <a:gdLst>
                <a:gd name="T0" fmla="*/ 1645 w 1980"/>
                <a:gd name="T1" fmla="*/ 255 h 390"/>
                <a:gd name="T2" fmla="*/ 1718 w 1980"/>
                <a:gd name="T3" fmla="*/ 244 h 390"/>
                <a:gd name="T4" fmla="*/ 1787 w 1980"/>
                <a:gd name="T5" fmla="*/ 224 h 390"/>
                <a:gd name="T6" fmla="*/ 1849 w 1980"/>
                <a:gd name="T7" fmla="*/ 194 h 390"/>
                <a:gd name="T8" fmla="*/ 1900 w 1980"/>
                <a:gd name="T9" fmla="*/ 156 h 390"/>
                <a:gd name="T10" fmla="*/ 1940 w 1980"/>
                <a:gd name="T11" fmla="*/ 112 h 390"/>
                <a:gd name="T12" fmla="*/ 1966 w 1980"/>
                <a:gd name="T13" fmla="*/ 64 h 390"/>
                <a:gd name="T14" fmla="*/ 1978 w 1980"/>
                <a:gd name="T15" fmla="*/ 13 h 390"/>
                <a:gd name="T16" fmla="*/ 1978 w 1980"/>
                <a:gd name="T17" fmla="*/ 21 h 390"/>
                <a:gd name="T18" fmla="*/ 1961 w 1980"/>
                <a:gd name="T19" fmla="*/ 64 h 390"/>
                <a:gd name="T20" fmla="*/ 1933 w 1980"/>
                <a:gd name="T21" fmla="*/ 102 h 390"/>
                <a:gd name="T22" fmla="*/ 1891 w 1980"/>
                <a:gd name="T23" fmla="*/ 134 h 390"/>
                <a:gd name="T24" fmla="*/ 1839 w 1980"/>
                <a:gd name="T25" fmla="*/ 159 h 390"/>
                <a:gd name="T26" fmla="*/ 1781 w 1980"/>
                <a:gd name="T27" fmla="*/ 174 h 390"/>
                <a:gd name="T28" fmla="*/ 1719 w 1980"/>
                <a:gd name="T29" fmla="*/ 180 h 390"/>
                <a:gd name="T30" fmla="*/ 1185 w 1980"/>
                <a:gd name="T31" fmla="*/ 182 h 390"/>
                <a:gd name="T32" fmla="*/ 1129 w 1980"/>
                <a:gd name="T33" fmla="*/ 193 h 390"/>
                <a:gd name="T34" fmla="*/ 1080 w 1980"/>
                <a:gd name="T35" fmla="*/ 213 h 390"/>
                <a:gd name="T36" fmla="*/ 1038 w 1980"/>
                <a:gd name="T37" fmla="*/ 242 h 390"/>
                <a:gd name="T38" fmla="*/ 1010 w 1980"/>
                <a:gd name="T39" fmla="*/ 276 h 390"/>
                <a:gd name="T40" fmla="*/ 994 w 1980"/>
                <a:gd name="T41" fmla="*/ 316 h 390"/>
                <a:gd name="T42" fmla="*/ 990 w 1980"/>
                <a:gd name="T43" fmla="*/ 338 h 390"/>
                <a:gd name="T44" fmla="*/ 986 w 1980"/>
                <a:gd name="T45" fmla="*/ 316 h 390"/>
                <a:gd name="T46" fmla="*/ 971 w 1980"/>
                <a:gd name="T47" fmla="*/ 276 h 390"/>
                <a:gd name="T48" fmla="*/ 941 w 1980"/>
                <a:gd name="T49" fmla="*/ 242 h 390"/>
                <a:gd name="T50" fmla="*/ 900 w 1980"/>
                <a:gd name="T51" fmla="*/ 213 h 390"/>
                <a:gd name="T52" fmla="*/ 851 w 1980"/>
                <a:gd name="T53" fmla="*/ 193 h 390"/>
                <a:gd name="T54" fmla="*/ 795 w 1980"/>
                <a:gd name="T55" fmla="*/ 182 h 390"/>
                <a:gd name="T56" fmla="*/ 261 w 1980"/>
                <a:gd name="T57" fmla="*/ 180 h 390"/>
                <a:gd name="T58" fmla="*/ 199 w 1980"/>
                <a:gd name="T59" fmla="*/ 174 h 390"/>
                <a:gd name="T60" fmla="*/ 141 w 1980"/>
                <a:gd name="T61" fmla="*/ 159 h 390"/>
                <a:gd name="T62" fmla="*/ 90 w 1980"/>
                <a:gd name="T63" fmla="*/ 134 h 390"/>
                <a:gd name="T64" fmla="*/ 48 w 1980"/>
                <a:gd name="T65" fmla="*/ 102 h 390"/>
                <a:gd name="T66" fmla="*/ 19 w 1980"/>
                <a:gd name="T67" fmla="*/ 64 h 390"/>
                <a:gd name="T68" fmla="*/ 3 w 1980"/>
                <a:gd name="T69" fmla="*/ 21 h 390"/>
                <a:gd name="T70" fmla="*/ 2 w 1980"/>
                <a:gd name="T71" fmla="*/ 13 h 390"/>
                <a:gd name="T72" fmla="*/ 13 w 1980"/>
                <a:gd name="T73" fmla="*/ 64 h 390"/>
                <a:gd name="T74" fmla="*/ 40 w 1980"/>
                <a:gd name="T75" fmla="*/ 112 h 390"/>
                <a:gd name="T76" fmla="*/ 81 w 1980"/>
                <a:gd name="T77" fmla="*/ 156 h 390"/>
                <a:gd name="T78" fmla="*/ 132 w 1980"/>
                <a:gd name="T79" fmla="*/ 194 h 390"/>
                <a:gd name="T80" fmla="*/ 193 w 1980"/>
                <a:gd name="T81" fmla="*/ 224 h 390"/>
                <a:gd name="T82" fmla="*/ 262 w 1980"/>
                <a:gd name="T83" fmla="*/ 244 h 390"/>
                <a:gd name="T84" fmla="*/ 334 w 1980"/>
                <a:gd name="T85" fmla="*/ 255 h 390"/>
                <a:gd name="T86" fmla="*/ 803 w 1980"/>
                <a:gd name="T87" fmla="*/ 257 h 390"/>
                <a:gd name="T88" fmla="*/ 856 w 1980"/>
                <a:gd name="T89" fmla="*/ 262 h 390"/>
                <a:gd name="T90" fmla="*/ 903 w 1980"/>
                <a:gd name="T91" fmla="*/ 277 h 390"/>
                <a:gd name="T92" fmla="*/ 943 w 1980"/>
                <a:gd name="T93" fmla="*/ 302 h 390"/>
                <a:gd name="T94" fmla="*/ 971 w 1980"/>
                <a:gd name="T95" fmla="*/ 333 h 390"/>
                <a:gd name="T96" fmla="*/ 986 w 1980"/>
                <a:gd name="T97" fmla="*/ 369 h 390"/>
                <a:gd name="T98" fmla="*/ 990 w 1980"/>
                <a:gd name="T99" fmla="*/ 389 h 390"/>
                <a:gd name="T100" fmla="*/ 997 w 1980"/>
                <a:gd name="T101" fmla="*/ 352 h 390"/>
                <a:gd name="T102" fmla="*/ 1019 w 1980"/>
                <a:gd name="T103" fmla="*/ 318 h 390"/>
                <a:gd name="T104" fmla="*/ 1053 w 1980"/>
                <a:gd name="T105" fmla="*/ 290 h 390"/>
                <a:gd name="T106" fmla="*/ 1097 w 1980"/>
                <a:gd name="T107" fmla="*/ 270 h 390"/>
                <a:gd name="T108" fmla="*/ 1146 w 1980"/>
                <a:gd name="T109" fmla="*/ 259 h 390"/>
                <a:gd name="T110" fmla="*/ 1175 w 1980"/>
                <a:gd name="T111" fmla="*/ 257 h 3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980"/>
                <a:gd name="T169" fmla="*/ 0 h 390"/>
                <a:gd name="T170" fmla="*/ 1980 w 1980"/>
                <a:gd name="T171" fmla="*/ 390 h 39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980" h="390">
                  <a:moveTo>
                    <a:pt x="1608" y="257"/>
                  </a:moveTo>
                  <a:lnTo>
                    <a:pt x="1645" y="255"/>
                  </a:lnTo>
                  <a:lnTo>
                    <a:pt x="1681" y="251"/>
                  </a:lnTo>
                  <a:lnTo>
                    <a:pt x="1718" y="244"/>
                  </a:lnTo>
                  <a:lnTo>
                    <a:pt x="1753" y="235"/>
                  </a:lnTo>
                  <a:lnTo>
                    <a:pt x="1787" y="224"/>
                  </a:lnTo>
                  <a:lnTo>
                    <a:pt x="1819" y="209"/>
                  </a:lnTo>
                  <a:lnTo>
                    <a:pt x="1849" y="194"/>
                  </a:lnTo>
                  <a:lnTo>
                    <a:pt x="1876" y="176"/>
                  </a:lnTo>
                  <a:lnTo>
                    <a:pt x="1900" y="156"/>
                  </a:lnTo>
                  <a:lnTo>
                    <a:pt x="1922" y="135"/>
                  </a:lnTo>
                  <a:lnTo>
                    <a:pt x="1940" y="112"/>
                  </a:lnTo>
                  <a:lnTo>
                    <a:pt x="1955" y="89"/>
                  </a:lnTo>
                  <a:lnTo>
                    <a:pt x="1966" y="64"/>
                  </a:lnTo>
                  <a:lnTo>
                    <a:pt x="1975" y="39"/>
                  </a:lnTo>
                  <a:lnTo>
                    <a:pt x="1978" y="13"/>
                  </a:lnTo>
                  <a:lnTo>
                    <a:pt x="1979" y="0"/>
                  </a:lnTo>
                  <a:lnTo>
                    <a:pt x="1978" y="21"/>
                  </a:lnTo>
                  <a:lnTo>
                    <a:pt x="1972" y="43"/>
                  </a:lnTo>
                  <a:lnTo>
                    <a:pt x="1961" y="64"/>
                  </a:lnTo>
                  <a:lnTo>
                    <a:pt x="1949" y="83"/>
                  </a:lnTo>
                  <a:lnTo>
                    <a:pt x="1933" y="102"/>
                  </a:lnTo>
                  <a:lnTo>
                    <a:pt x="1913" y="119"/>
                  </a:lnTo>
                  <a:lnTo>
                    <a:pt x="1891" y="134"/>
                  </a:lnTo>
                  <a:lnTo>
                    <a:pt x="1866" y="148"/>
                  </a:lnTo>
                  <a:lnTo>
                    <a:pt x="1839" y="159"/>
                  </a:lnTo>
                  <a:lnTo>
                    <a:pt x="1810" y="168"/>
                  </a:lnTo>
                  <a:lnTo>
                    <a:pt x="1781" y="174"/>
                  </a:lnTo>
                  <a:lnTo>
                    <a:pt x="1751" y="179"/>
                  </a:lnTo>
                  <a:lnTo>
                    <a:pt x="1719" y="180"/>
                  </a:lnTo>
                  <a:lnTo>
                    <a:pt x="1214" y="180"/>
                  </a:lnTo>
                  <a:lnTo>
                    <a:pt x="1185" y="182"/>
                  </a:lnTo>
                  <a:lnTo>
                    <a:pt x="1157" y="186"/>
                  </a:lnTo>
                  <a:lnTo>
                    <a:pt x="1129" y="193"/>
                  </a:lnTo>
                  <a:lnTo>
                    <a:pt x="1103" y="202"/>
                  </a:lnTo>
                  <a:lnTo>
                    <a:pt x="1080" y="213"/>
                  </a:lnTo>
                  <a:lnTo>
                    <a:pt x="1058" y="227"/>
                  </a:lnTo>
                  <a:lnTo>
                    <a:pt x="1038" y="242"/>
                  </a:lnTo>
                  <a:lnTo>
                    <a:pt x="1022" y="258"/>
                  </a:lnTo>
                  <a:lnTo>
                    <a:pt x="1010" y="276"/>
                  </a:lnTo>
                  <a:lnTo>
                    <a:pt x="1000" y="295"/>
                  </a:lnTo>
                  <a:lnTo>
                    <a:pt x="994" y="316"/>
                  </a:lnTo>
                  <a:lnTo>
                    <a:pt x="991" y="335"/>
                  </a:lnTo>
                  <a:lnTo>
                    <a:pt x="990" y="338"/>
                  </a:lnTo>
                  <a:lnTo>
                    <a:pt x="990" y="335"/>
                  </a:lnTo>
                  <a:lnTo>
                    <a:pt x="986" y="316"/>
                  </a:lnTo>
                  <a:lnTo>
                    <a:pt x="980" y="295"/>
                  </a:lnTo>
                  <a:lnTo>
                    <a:pt x="971" y="276"/>
                  </a:lnTo>
                  <a:lnTo>
                    <a:pt x="958" y="258"/>
                  </a:lnTo>
                  <a:lnTo>
                    <a:pt x="941" y="242"/>
                  </a:lnTo>
                  <a:lnTo>
                    <a:pt x="922" y="227"/>
                  </a:lnTo>
                  <a:lnTo>
                    <a:pt x="900" y="213"/>
                  </a:lnTo>
                  <a:lnTo>
                    <a:pt x="876" y="202"/>
                  </a:lnTo>
                  <a:lnTo>
                    <a:pt x="851" y="193"/>
                  </a:lnTo>
                  <a:lnTo>
                    <a:pt x="824" y="186"/>
                  </a:lnTo>
                  <a:lnTo>
                    <a:pt x="795" y="182"/>
                  </a:lnTo>
                  <a:lnTo>
                    <a:pt x="766" y="180"/>
                  </a:lnTo>
                  <a:lnTo>
                    <a:pt x="261" y="180"/>
                  </a:lnTo>
                  <a:lnTo>
                    <a:pt x="231" y="179"/>
                  </a:lnTo>
                  <a:lnTo>
                    <a:pt x="199" y="174"/>
                  </a:lnTo>
                  <a:lnTo>
                    <a:pt x="169" y="168"/>
                  </a:lnTo>
                  <a:lnTo>
                    <a:pt x="141" y="159"/>
                  </a:lnTo>
                  <a:lnTo>
                    <a:pt x="115" y="148"/>
                  </a:lnTo>
                  <a:lnTo>
                    <a:pt x="90" y="134"/>
                  </a:lnTo>
                  <a:lnTo>
                    <a:pt x="67" y="119"/>
                  </a:lnTo>
                  <a:lnTo>
                    <a:pt x="48" y="102"/>
                  </a:lnTo>
                  <a:lnTo>
                    <a:pt x="32" y="83"/>
                  </a:lnTo>
                  <a:lnTo>
                    <a:pt x="19" y="64"/>
                  </a:lnTo>
                  <a:lnTo>
                    <a:pt x="9" y="43"/>
                  </a:lnTo>
                  <a:lnTo>
                    <a:pt x="3" y="21"/>
                  </a:lnTo>
                  <a:lnTo>
                    <a:pt x="0" y="0"/>
                  </a:lnTo>
                  <a:lnTo>
                    <a:pt x="2" y="13"/>
                  </a:lnTo>
                  <a:lnTo>
                    <a:pt x="6" y="39"/>
                  </a:lnTo>
                  <a:lnTo>
                    <a:pt x="13" y="64"/>
                  </a:lnTo>
                  <a:lnTo>
                    <a:pt x="25" y="89"/>
                  </a:lnTo>
                  <a:lnTo>
                    <a:pt x="40" y="112"/>
                  </a:lnTo>
                  <a:lnTo>
                    <a:pt x="59" y="135"/>
                  </a:lnTo>
                  <a:lnTo>
                    <a:pt x="81" y="156"/>
                  </a:lnTo>
                  <a:lnTo>
                    <a:pt x="105" y="176"/>
                  </a:lnTo>
                  <a:lnTo>
                    <a:pt x="132" y="194"/>
                  </a:lnTo>
                  <a:lnTo>
                    <a:pt x="161" y="209"/>
                  </a:lnTo>
                  <a:lnTo>
                    <a:pt x="193" y="224"/>
                  </a:lnTo>
                  <a:lnTo>
                    <a:pt x="227" y="235"/>
                  </a:lnTo>
                  <a:lnTo>
                    <a:pt x="262" y="244"/>
                  </a:lnTo>
                  <a:lnTo>
                    <a:pt x="299" y="251"/>
                  </a:lnTo>
                  <a:lnTo>
                    <a:pt x="334" y="255"/>
                  </a:lnTo>
                  <a:lnTo>
                    <a:pt x="372" y="257"/>
                  </a:lnTo>
                  <a:lnTo>
                    <a:pt x="803" y="257"/>
                  </a:lnTo>
                  <a:lnTo>
                    <a:pt x="830" y="259"/>
                  </a:lnTo>
                  <a:lnTo>
                    <a:pt x="856" y="262"/>
                  </a:lnTo>
                  <a:lnTo>
                    <a:pt x="879" y="269"/>
                  </a:lnTo>
                  <a:lnTo>
                    <a:pt x="903" y="277"/>
                  </a:lnTo>
                  <a:lnTo>
                    <a:pt x="923" y="289"/>
                  </a:lnTo>
                  <a:lnTo>
                    <a:pt x="943" y="302"/>
                  </a:lnTo>
                  <a:lnTo>
                    <a:pt x="958" y="317"/>
                  </a:lnTo>
                  <a:lnTo>
                    <a:pt x="971" y="333"/>
                  </a:lnTo>
                  <a:lnTo>
                    <a:pt x="980" y="350"/>
                  </a:lnTo>
                  <a:lnTo>
                    <a:pt x="986" y="369"/>
                  </a:lnTo>
                  <a:lnTo>
                    <a:pt x="990" y="387"/>
                  </a:lnTo>
                  <a:lnTo>
                    <a:pt x="990" y="389"/>
                  </a:lnTo>
                  <a:lnTo>
                    <a:pt x="992" y="370"/>
                  </a:lnTo>
                  <a:lnTo>
                    <a:pt x="997" y="352"/>
                  </a:lnTo>
                  <a:lnTo>
                    <a:pt x="1007" y="335"/>
                  </a:lnTo>
                  <a:lnTo>
                    <a:pt x="1019" y="318"/>
                  </a:lnTo>
                  <a:lnTo>
                    <a:pt x="1035" y="304"/>
                  </a:lnTo>
                  <a:lnTo>
                    <a:pt x="1053" y="290"/>
                  </a:lnTo>
                  <a:lnTo>
                    <a:pt x="1073" y="279"/>
                  </a:lnTo>
                  <a:lnTo>
                    <a:pt x="1097" y="270"/>
                  </a:lnTo>
                  <a:lnTo>
                    <a:pt x="1120" y="263"/>
                  </a:lnTo>
                  <a:lnTo>
                    <a:pt x="1146" y="259"/>
                  </a:lnTo>
                  <a:lnTo>
                    <a:pt x="1172" y="257"/>
                  </a:lnTo>
                  <a:lnTo>
                    <a:pt x="1175" y="257"/>
                  </a:lnTo>
                  <a:lnTo>
                    <a:pt x="1608" y="257"/>
                  </a:lnTo>
                </a:path>
              </a:pathLst>
            </a:custGeom>
            <a:solidFill>
              <a:srgbClr val="0070C0"/>
            </a:solidFill>
            <a:ln w="12700" cap="rnd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02409" name="Group 19">
            <a:extLst>
              <a:ext uri="{FF2B5EF4-FFF2-40B4-BE49-F238E27FC236}">
                <a16:creationId xmlns:a16="http://schemas.microsoft.com/office/drawing/2014/main" id="{4DE40F51-F8FB-41AF-9EF8-2AEE19F9FC34}"/>
              </a:ext>
            </a:extLst>
          </p:cNvPr>
          <p:cNvGrpSpPr>
            <a:grpSpLocks/>
          </p:cNvGrpSpPr>
          <p:nvPr/>
        </p:nvGrpSpPr>
        <p:grpSpPr bwMode="auto">
          <a:xfrm>
            <a:off x="4046539" y="5684838"/>
            <a:ext cx="3883025" cy="849312"/>
            <a:chOff x="1488" y="3642"/>
            <a:chExt cx="2446" cy="535"/>
          </a:xfrm>
        </p:grpSpPr>
        <p:sp>
          <p:nvSpPr>
            <p:cNvPr id="102413" name="Freeform 20">
              <a:extLst>
                <a:ext uri="{FF2B5EF4-FFF2-40B4-BE49-F238E27FC236}">
                  <a16:creationId xmlns:a16="http://schemas.microsoft.com/office/drawing/2014/main" id="{0E87A900-F3BB-4153-AAA9-BD678E641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6" y="3642"/>
              <a:ext cx="1980" cy="294"/>
            </a:xfrm>
            <a:custGeom>
              <a:avLst/>
              <a:gdLst>
                <a:gd name="T0" fmla="*/ 1645 w 1980"/>
                <a:gd name="T1" fmla="*/ 2 h 390"/>
                <a:gd name="T2" fmla="*/ 1718 w 1980"/>
                <a:gd name="T3" fmla="*/ 2 h 390"/>
                <a:gd name="T4" fmla="*/ 1787 w 1980"/>
                <a:gd name="T5" fmla="*/ 2 h 390"/>
                <a:gd name="T6" fmla="*/ 1849 w 1980"/>
                <a:gd name="T7" fmla="*/ 2 h 390"/>
                <a:gd name="T8" fmla="*/ 1900 w 1980"/>
                <a:gd name="T9" fmla="*/ 2 h 390"/>
                <a:gd name="T10" fmla="*/ 1940 w 1980"/>
                <a:gd name="T11" fmla="*/ 2 h 390"/>
                <a:gd name="T12" fmla="*/ 1966 w 1980"/>
                <a:gd name="T13" fmla="*/ 2 h 390"/>
                <a:gd name="T14" fmla="*/ 1978 w 1980"/>
                <a:gd name="T15" fmla="*/ 2 h 390"/>
                <a:gd name="T16" fmla="*/ 1978 w 1980"/>
                <a:gd name="T17" fmla="*/ 2 h 390"/>
                <a:gd name="T18" fmla="*/ 1961 w 1980"/>
                <a:gd name="T19" fmla="*/ 2 h 390"/>
                <a:gd name="T20" fmla="*/ 1933 w 1980"/>
                <a:gd name="T21" fmla="*/ 2 h 390"/>
                <a:gd name="T22" fmla="*/ 1891 w 1980"/>
                <a:gd name="T23" fmla="*/ 2 h 390"/>
                <a:gd name="T24" fmla="*/ 1839 w 1980"/>
                <a:gd name="T25" fmla="*/ 2 h 390"/>
                <a:gd name="T26" fmla="*/ 1781 w 1980"/>
                <a:gd name="T27" fmla="*/ 2 h 390"/>
                <a:gd name="T28" fmla="*/ 1719 w 1980"/>
                <a:gd name="T29" fmla="*/ 2 h 390"/>
                <a:gd name="T30" fmla="*/ 1185 w 1980"/>
                <a:gd name="T31" fmla="*/ 2 h 390"/>
                <a:gd name="T32" fmla="*/ 1129 w 1980"/>
                <a:gd name="T33" fmla="*/ 2 h 390"/>
                <a:gd name="T34" fmla="*/ 1080 w 1980"/>
                <a:gd name="T35" fmla="*/ 2 h 390"/>
                <a:gd name="T36" fmla="*/ 1038 w 1980"/>
                <a:gd name="T37" fmla="*/ 2 h 390"/>
                <a:gd name="T38" fmla="*/ 1010 w 1980"/>
                <a:gd name="T39" fmla="*/ 2 h 390"/>
                <a:gd name="T40" fmla="*/ 994 w 1980"/>
                <a:gd name="T41" fmla="*/ 2 h 390"/>
                <a:gd name="T42" fmla="*/ 990 w 1980"/>
                <a:gd name="T43" fmla="*/ 2 h 390"/>
                <a:gd name="T44" fmla="*/ 986 w 1980"/>
                <a:gd name="T45" fmla="*/ 2 h 390"/>
                <a:gd name="T46" fmla="*/ 971 w 1980"/>
                <a:gd name="T47" fmla="*/ 2 h 390"/>
                <a:gd name="T48" fmla="*/ 941 w 1980"/>
                <a:gd name="T49" fmla="*/ 2 h 390"/>
                <a:gd name="T50" fmla="*/ 900 w 1980"/>
                <a:gd name="T51" fmla="*/ 2 h 390"/>
                <a:gd name="T52" fmla="*/ 851 w 1980"/>
                <a:gd name="T53" fmla="*/ 2 h 390"/>
                <a:gd name="T54" fmla="*/ 795 w 1980"/>
                <a:gd name="T55" fmla="*/ 2 h 390"/>
                <a:gd name="T56" fmla="*/ 261 w 1980"/>
                <a:gd name="T57" fmla="*/ 2 h 390"/>
                <a:gd name="T58" fmla="*/ 199 w 1980"/>
                <a:gd name="T59" fmla="*/ 2 h 390"/>
                <a:gd name="T60" fmla="*/ 141 w 1980"/>
                <a:gd name="T61" fmla="*/ 2 h 390"/>
                <a:gd name="T62" fmla="*/ 90 w 1980"/>
                <a:gd name="T63" fmla="*/ 2 h 390"/>
                <a:gd name="T64" fmla="*/ 48 w 1980"/>
                <a:gd name="T65" fmla="*/ 2 h 390"/>
                <a:gd name="T66" fmla="*/ 19 w 1980"/>
                <a:gd name="T67" fmla="*/ 2 h 390"/>
                <a:gd name="T68" fmla="*/ 3 w 1980"/>
                <a:gd name="T69" fmla="*/ 2 h 390"/>
                <a:gd name="T70" fmla="*/ 2 w 1980"/>
                <a:gd name="T71" fmla="*/ 2 h 390"/>
                <a:gd name="T72" fmla="*/ 13 w 1980"/>
                <a:gd name="T73" fmla="*/ 2 h 390"/>
                <a:gd name="T74" fmla="*/ 40 w 1980"/>
                <a:gd name="T75" fmla="*/ 2 h 390"/>
                <a:gd name="T76" fmla="*/ 81 w 1980"/>
                <a:gd name="T77" fmla="*/ 2 h 390"/>
                <a:gd name="T78" fmla="*/ 132 w 1980"/>
                <a:gd name="T79" fmla="*/ 2 h 390"/>
                <a:gd name="T80" fmla="*/ 193 w 1980"/>
                <a:gd name="T81" fmla="*/ 2 h 390"/>
                <a:gd name="T82" fmla="*/ 262 w 1980"/>
                <a:gd name="T83" fmla="*/ 2 h 390"/>
                <a:gd name="T84" fmla="*/ 334 w 1980"/>
                <a:gd name="T85" fmla="*/ 2 h 390"/>
                <a:gd name="T86" fmla="*/ 803 w 1980"/>
                <a:gd name="T87" fmla="*/ 2 h 390"/>
                <a:gd name="T88" fmla="*/ 856 w 1980"/>
                <a:gd name="T89" fmla="*/ 2 h 390"/>
                <a:gd name="T90" fmla="*/ 903 w 1980"/>
                <a:gd name="T91" fmla="*/ 2 h 390"/>
                <a:gd name="T92" fmla="*/ 943 w 1980"/>
                <a:gd name="T93" fmla="*/ 2 h 390"/>
                <a:gd name="T94" fmla="*/ 971 w 1980"/>
                <a:gd name="T95" fmla="*/ 2 h 390"/>
                <a:gd name="T96" fmla="*/ 986 w 1980"/>
                <a:gd name="T97" fmla="*/ 2 h 390"/>
                <a:gd name="T98" fmla="*/ 990 w 1980"/>
                <a:gd name="T99" fmla="*/ 2 h 390"/>
                <a:gd name="T100" fmla="*/ 997 w 1980"/>
                <a:gd name="T101" fmla="*/ 2 h 390"/>
                <a:gd name="T102" fmla="*/ 1019 w 1980"/>
                <a:gd name="T103" fmla="*/ 2 h 390"/>
                <a:gd name="T104" fmla="*/ 1053 w 1980"/>
                <a:gd name="T105" fmla="*/ 2 h 390"/>
                <a:gd name="T106" fmla="*/ 1097 w 1980"/>
                <a:gd name="T107" fmla="*/ 2 h 390"/>
                <a:gd name="T108" fmla="*/ 1146 w 1980"/>
                <a:gd name="T109" fmla="*/ 2 h 390"/>
                <a:gd name="T110" fmla="*/ 1175 w 1980"/>
                <a:gd name="T111" fmla="*/ 2 h 3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980"/>
                <a:gd name="T169" fmla="*/ 0 h 390"/>
                <a:gd name="T170" fmla="*/ 1980 w 1980"/>
                <a:gd name="T171" fmla="*/ 390 h 39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980" h="390">
                  <a:moveTo>
                    <a:pt x="1608" y="257"/>
                  </a:moveTo>
                  <a:lnTo>
                    <a:pt x="1645" y="255"/>
                  </a:lnTo>
                  <a:lnTo>
                    <a:pt x="1681" y="251"/>
                  </a:lnTo>
                  <a:lnTo>
                    <a:pt x="1718" y="244"/>
                  </a:lnTo>
                  <a:lnTo>
                    <a:pt x="1753" y="235"/>
                  </a:lnTo>
                  <a:lnTo>
                    <a:pt x="1787" y="224"/>
                  </a:lnTo>
                  <a:lnTo>
                    <a:pt x="1819" y="209"/>
                  </a:lnTo>
                  <a:lnTo>
                    <a:pt x="1849" y="194"/>
                  </a:lnTo>
                  <a:lnTo>
                    <a:pt x="1876" y="176"/>
                  </a:lnTo>
                  <a:lnTo>
                    <a:pt x="1900" y="156"/>
                  </a:lnTo>
                  <a:lnTo>
                    <a:pt x="1922" y="135"/>
                  </a:lnTo>
                  <a:lnTo>
                    <a:pt x="1940" y="112"/>
                  </a:lnTo>
                  <a:lnTo>
                    <a:pt x="1955" y="89"/>
                  </a:lnTo>
                  <a:lnTo>
                    <a:pt x="1966" y="64"/>
                  </a:lnTo>
                  <a:lnTo>
                    <a:pt x="1975" y="39"/>
                  </a:lnTo>
                  <a:lnTo>
                    <a:pt x="1978" y="13"/>
                  </a:lnTo>
                  <a:lnTo>
                    <a:pt x="1979" y="0"/>
                  </a:lnTo>
                  <a:lnTo>
                    <a:pt x="1978" y="21"/>
                  </a:lnTo>
                  <a:lnTo>
                    <a:pt x="1972" y="43"/>
                  </a:lnTo>
                  <a:lnTo>
                    <a:pt x="1961" y="64"/>
                  </a:lnTo>
                  <a:lnTo>
                    <a:pt x="1949" y="83"/>
                  </a:lnTo>
                  <a:lnTo>
                    <a:pt x="1933" y="102"/>
                  </a:lnTo>
                  <a:lnTo>
                    <a:pt x="1913" y="119"/>
                  </a:lnTo>
                  <a:lnTo>
                    <a:pt x="1891" y="134"/>
                  </a:lnTo>
                  <a:lnTo>
                    <a:pt x="1866" y="148"/>
                  </a:lnTo>
                  <a:lnTo>
                    <a:pt x="1839" y="159"/>
                  </a:lnTo>
                  <a:lnTo>
                    <a:pt x="1810" y="168"/>
                  </a:lnTo>
                  <a:lnTo>
                    <a:pt x="1781" y="174"/>
                  </a:lnTo>
                  <a:lnTo>
                    <a:pt x="1751" y="179"/>
                  </a:lnTo>
                  <a:lnTo>
                    <a:pt x="1719" y="180"/>
                  </a:lnTo>
                  <a:lnTo>
                    <a:pt x="1214" y="180"/>
                  </a:lnTo>
                  <a:lnTo>
                    <a:pt x="1185" y="182"/>
                  </a:lnTo>
                  <a:lnTo>
                    <a:pt x="1157" y="186"/>
                  </a:lnTo>
                  <a:lnTo>
                    <a:pt x="1129" y="193"/>
                  </a:lnTo>
                  <a:lnTo>
                    <a:pt x="1103" y="202"/>
                  </a:lnTo>
                  <a:lnTo>
                    <a:pt x="1080" y="213"/>
                  </a:lnTo>
                  <a:lnTo>
                    <a:pt x="1058" y="227"/>
                  </a:lnTo>
                  <a:lnTo>
                    <a:pt x="1038" y="242"/>
                  </a:lnTo>
                  <a:lnTo>
                    <a:pt x="1022" y="258"/>
                  </a:lnTo>
                  <a:lnTo>
                    <a:pt x="1010" y="276"/>
                  </a:lnTo>
                  <a:lnTo>
                    <a:pt x="1000" y="295"/>
                  </a:lnTo>
                  <a:lnTo>
                    <a:pt x="994" y="316"/>
                  </a:lnTo>
                  <a:lnTo>
                    <a:pt x="991" y="335"/>
                  </a:lnTo>
                  <a:lnTo>
                    <a:pt x="990" y="338"/>
                  </a:lnTo>
                  <a:lnTo>
                    <a:pt x="990" y="335"/>
                  </a:lnTo>
                  <a:lnTo>
                    <a:pt x="986" y="316"/>
                  </a:lnTo>
                  <a:lnTo>
                    <a:pt x="980" y="295"/>
                  </a:lnTo>
                  <a:lnTo>
                    <a:pt x="971" y="276"/>
                  </a:lnTo>
                  <a:lnTo>
                    <a:pt x="958" y="258"/>
                  </a:lnTo>
                  <a:lnTo>
                    <a:pt x="941" y="242"/>
                  </a:lnTo>
                  <a:lnTo>
                    <a:pt x="922" y="227"/>
                  </a:lnTo>
                  <a:lnTo>
                    <a:pt x="900" y="213"/>
                  </a:lnTo>
                  <a:lnTo>
                    <a:pt x="876" y="202"/>
                  </a:lnTo>
                  <a:lnTo>
                    <a:pt x="851" y="193"/>
                  </a:lnTo>
                  <a:lnTo>
                    <a:pt x="824" y="186"/>
                  </a:lnTo>
                  <a:lnTo>
                    <a:pt x="795" y="182"/>
                  </a:lnTo>
                  <a:lnTo>
                    <a:pt x="766" y="180"/>
                  </a:lnTo>
                  <a:lnTo>
                    <a:pt x="261" y="180"/>
                  </a:lnTo>
                  <a:lnTo>
                    <a:pt x="231" y="179"/>
                  </a:lnTo>
                  <a:lnTo>
                    <a:pt x="199" y="174"/>
                  </a:lnTo>
                  <a:lnTo>
                    <a:pt x="169" y="168"/>
                  </a:lnTo>
                  <a:lnTo>
                    <a:pt x="141" y="159"/>
                  </a:lnTo>
                  <a:lnTo>
                    <a:pt x="115" y="148"/>
                  </a:lnTo>
                  <a:lnTo>
                    <a:pt x="90" y="134"/>
                  </a:lnTo>
                  <a:lnTo>
                    <a:pt x="67" y="119"/>
                  </a:lnTo>
                  <a:lnTo>
                    <a:pt x="48" y="102"/>
                  </a:lnTo>
                  <a:lnTo>
                    <a:pt x="32" y="83"/>
                  </a:lnTo>
                  <a:lnTo>
                    <a:pt x="19" y="64"/>
                  </a:lnTo>
                  <a:lnTo>
                    <a:pt x="9" y="43"/>
                  </a:lnTo>
                  <a:lnTo>
                    <a:pt x="3" y="21"/>
                  </a:lnTo>
                  <a:lnTo>
                    <a:pt x="0" y="0"/>
                  </a:lnTo>
                  <a:lnTo>
                    <a:pt x="2" y="13"/>
                  </a:lnTo>
                  <a:lnTo>
                    <a:pt x="6" y="39"/>
                  </a:lnTo>
                  <a:lnTo>
                    <a:pt x="13" y="64"/>
                  </a:lnTo>
                  <a:lnTo>
                    <a:pt x="25" y="89"/>
                  </a:lnTo>
                  <a:lnTo>
                    <a:pt x="40" y="112"/>
                  </a:lnTo>
                  <a:lnTo>
                    <a:pt x="59" y="135"/>
                  </a:lnTo>
                  <a:lnTo>
                    <a:pt x="81" y="156"/>
                  </a:lnTo>
                  <a:lnTo>
                    <a:pt x="105" y="176"/>
                  </a:lnTo>
                  <a:lnTo>
                    <a:pt x="132" y="194"/>
                  </a:lnTo>
                  <a:lnTo>
                    <a:pt x="161" y="209"/>
                  </a:lnTo>
                  <a:lnTo>
                    <a:pt x="193" y="224"/>
                  </a:lnTo>
                  <a:lnTo>
                    <a:pt x="227" y="235"/>
                  </a:lnTo>
                  <a:lnTo>
                    <a:pt x="262" y="244"/>
                  </a:lnTo>
                  <a:lnTo>
                    <a:pt x="299" y="251"/>
                  </a:lnTo>
                  <a:lnTo>
                    <a:pt x="334" y="255"/>
                  </a:lnTo>
                  <a:lnTo>
                    <a:pt x="372" y="257"/>
                  </a:lnTo>
                  <a:lnTo>
                    <a:pt x="803" y="257"/>
                  </a:lnTo>
                  <a:lnTo>
                    <a:pt x="830" y="259"/>
                  </a:lnTo>
                  <a:lnTo>
                    <a:pt x="856" y="262"/>
                  </a:lnTo>
                  <a:lnTo>
                    <a:pt x="879" y="269"/>
                  </a:lnTo>
                  <a:lnTo>
                    <a:pt x="903" y="277"/>
                  </a:lnTo>
                  <a:lnTo>
                    <a:pt x="923" y="289"/>
                  </a:lnTo>
                  <a:lnTo>
                    <a:pt x="943" y="302"/>
                  </a:lnTo>
                  <a:lnTo>
                    <a:pt x="958" y="317"/>
                  </a:lnTo>
                  <a:lnTo>
                    <a:pt x="971" y="333"/>
                  </a:lnTo>
                  <a:lnTo>
                    <a:pt x="980" y="350"/>
                  </a:lnTo>
                  <a:lnTo>
                    <a:pt x="986" y="369"/>
                  </a:lnTo>
                  <a:lnTo>
                    <a:pt x="990" y="387"/>
                  </a:lnTo>
                  <a:lnTo>
                    <a:pt x="990" y="389"/>
                  </a:lnTo>
                  <a:lnTo>
                    <a:pt x="992" y="370"/>
                  </a:lnTo>
                  <a:lnTo>
                    <a:pt x="997" y="352"/>
                  </a:lnTo>
                  <a:lnTo>
                    <a:pt x="1007" y="335"/>
                  </a:lnTo>
                  <a:lnTo>
                    <a:pt x="1019" y="318"/>
                  </a:lnTo>
                  <a:lnTo>
                    <a:pt x="1035" y="304"/>
                  </a:lnTo>
                  <a:lnTo>
                    <a:pt x="1053" y="290"/>
                  </a:lnTo>
                  <a:lnTo>
                    <a:pt x="1073" y="279"/>
                  </a:lnTo>
                  <a:lnTo>
                    <a:pt x="1097" y="270"/>
                  </a:lnTo>
                  <a:lnTo>
                    <a:pt x="1120" y="263"/>
                  </a:lnTo>
                  <a:lnTo>
                    <a:pt x="1146" y="259"/>
                  </a:lnTo>
                  <a:lnTo>
                    <a:pt x="1172" y="257"/>
                  </a:lnTo>
                  <a:lnTo>
                    <a:pt x="1175" y="257"/>
                  </a:lnTo>
                  <a:lnTo>
                    <a:pt x="1608" y="257"/>
                  </a:lnTo>
                </a:path>
              </a:pathLst>
            </a:custGeom>
            <a:solidFill>
              <a:srgbClr val="0070C0"/>
            </a:solidFill>
            <a:ln w="12700" cap="rnd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6270" name="Rectangle 21">
              <a:extLst>
                <a:ext uri="{FF2B5EF4-FFF2-40B4-BE49-F238E27FC236}">
                  <a16:creationId xmlns:a16="http://schemas.microsoft.com/office/drawing/2014/main" id="{F470A03D-234C-43DE-B15D-D38AD1119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888"/>
              <a:ext cx="2446" cy="289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CA" altLang="en-US" sz="2400" dirty="0">
                  <a:solidFill>
                    <a:srgbClr val="FF0000"/>
                  </a:solidFill>
                  <a:latin typeface="+mn-lt"/>
                </a:rPr>
                <a:t>$</a:t>
              </a: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2,250 unfavourable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2D9178-0F8A-3EBA-0EF4-B62314AAF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77ED-11BC-45B7-B889-ADCB3AC0B1C0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51C6CC-50F3-BAB9-71B1-34EC6E10C1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Labour Variances Example - 3</a:t>
            </a:r>
          </a:p>
        </p:txBody>
      </p:sp>
    </p:spTree>
  </p:cSld>
  <p:clrMapOvr>
    <a:masterClrMapping/>
  </p:clrMapOvr>
  <p:transition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4">
            <a:extLst>
              <a:ext uri="{FF2B5EF4-FFF2-40B4-BE49-F238E27FC236}">
                <a16:creationId xmlns:a16="http://schemas.microsoft.com/office/drawing/2014/main" id="{4619FE95-931F-4091-8593-D8025FF61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76" y="2590801"/>
            <a:ext cx="8607425" cy="175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2400" dirty="0">
                <a:latin typeface="Rockwell" panose="02060603020205020403" pitchFamily="18" charset="0"/>
              </a:rPr>
              <a:t>   </a:t>
            </a:r>
            <a:r>
              <a:rPr lang="en-CA" altLang="en-US" sz="2400" dirty="0">
                <a:cs typeface="Arial" panose="020B0604020202020204" pitchFamily="34" charset="0"/>
              </a:rPr>
              <a:t>1,250 hours                 1,250 hours                  1,200 hours</a:t>
            </a:r>
            <a:br>
              <a:rPr lang="en-CA" altLang="en-US" sz="2400" dirty="0">
                <a:cs typeface="Arial" panose="020B0604020202020204" pitchFamily="34" charset="0"/>
              </a:rPr>
            </a:br>
            <a:r>
              <a:rPr lang="en-CA" altLang="en-US" sz="2400" dirty="0">
                <a:cs typeface="Arial" panose="020B0604020202020204" pitchFamily="34" charset="0"/>
              </a:rPr>
              <a:t>           ×                                 ×                                   ×</a:t>
            </a:r>
            <a:br>
              <a:rPr lang="en-CA" altLang="en-US" sz="2400" dirty="0">
                <a:cs typeface="Arial" panose="020B0604020202020204" pitchFamily="34" charset="0"/>
              </a:rPr>
            </a:br>
            <a:r>
              <a:rPr lang="en-CA" altLang="en-US" sz="2400" dirty="0">
                <a:cs typeface="Arial" panose="020B0604020202020204" pitchFamily="34" charset="0"/>
              </a:rPr>
              <a:t>$21.00 per hour         $20.00 per hour           $20.00 per hour</a:t>
            </a:r>
          </a:p>
          <a:p>
            <a:pPr eaLnBrk="1" hangingPunct="1">
              <a:spcBef>
                <a:spcPct val="50000"/>
              </a:spcBef>
            </a:pPr>
            <a:r>
              <a:rPr lang="en-CA" altLang="en-US" sz="2400" dirty="0">
                <a:solidFill>
                  <a:schemeClr val="tx2"/>
                </a:solidFill>
                <a:cs typeface="Arial" panose="020B0604020202020204" pitchFamily="34" charset="0"/>
              </a:rPr>
              <a:t>    </a:t>
            </a:r>
            <a:r>
              <a:rPr lang="en-CA" altLang="en-US" sz="2400" dirty="0">
                <a:solidFill>
                  <a:srgbClr val="0070C0"/>
                </a:solidFill>
                <a:cs typeface="Arial" panose="020B0604020202020204" pitchFamily="34" charset="0"/>
              </a:rPr>
              <a:t>= $26,250                  = $25,000                     = $24,000   </a:t>
            </a:r>
          </a:p>
        </p:txBody>
      </p:sp>
      <p:sp>
        <p:nvSpPr>
          <p:cNvPr id="104450" name="Rectangle 5">
            <a:extLst>
              <a:ext uri="{FF2B5EF4-FFF2-40B4-BE49-F238E27FC236}">
                <a16:creationId xmlns:a16="http://schemas.microsoft.com/office/drawing/2014/main" id="{26C5D40B-0DE3-4F8A-A72D-AD021E36D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1" y="1524001"/>
            <a:ext cx="8759825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CA" altLang="en-US" sz="2400" b="1" dirty="0">
                <a:latin typeface="Rockwell" panose="02060603020205020403" pitchFamily="18" charset="0"/>
              </a:rPr>
              <a:t>   </a:t>
            </a:r>
            <a:r>
              <a:rPr lang="en-CA" altLang="en-US" sz="2400" b="1" dirty="0">
                <a:cs typeface="Arial" panose="020B0604020202020204" pitchFamily="34" charset="0"/>
              </a:rPr>
              <a:t>Actual Hours            Actual Hours	       Standard Hours</a:t>
            </a:r>
            <a:br>
              <a:rPr lang="en-CA" altLang="en-US" sz="2400" b="1" dirty="0">
                <a:cs typeface="Arial" panose="020B0604020202020204" pitchFamily="34" charset="0"/>
              </a:rPr>
            </a:br>
            <a:r>
              <a:rPr lang="en-CA" altLang="en-US" sz="2400" b="1" dirty="0">
                <a:cs typeface="Arial" panose="020B0604020202020204" pitchFamily="34" charset="0"/>
              </a:rPr>
              <a:t>            ×                                 ×                                   × </a:t>
            </a:r>
            <a:br>
              <a:rPr lang="en-CA" altLang="en-US" sz="2400" b="1" dirty="0">
                <a:cs typeface="Arial" panose="020B0604020202020204" pitchFamily="34" charset="0"/>
              </a:rPr>
            </a:br>
            <a:r>
              <a:rPr lang="en-CA" altLang="en-US" sz="2400" b="1" dirty="0">
                <a:cs typeface="Arial" panose="020B0604020202020204" pitchFamily="34" charset="0"/>
              </a:rPr>
              <a:t>    Actual Rate             Standard Rate            Standard Rate</a:t>
            </a:r>
          </a:p>
        </p:txBody>
      </p:sp>
      <p:sp>
        <p:nvSpPr>
          <p:cNvPr id="104451" name="Line 6">
            <a:extLst>
              <a:ext uri="{FF2B5EF4-FFF2-40B4-BE49-F238E27FC236}">
                <a16:creationId xmlns:a16="http://schemas.microsoft.com/office/drawing/2014/main" id="{B393FEF4-95DD-4DFF-8798-883AB8813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3413" y="2436813"/>
            <a:ext cx="218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52" name="Line 7">
            <a:extLst>
              <a:ext uri="{FF2B5EF4-FFF2-40B4-BE49-F238E27FC236}">
                <a16:creationId xmlns:a16="http://schemas.microsoft.com/office/drawing/2014/main" id="{EBF87CDF-F97A-40A3-ADC0-4E9BBDD7B9D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9813" y="2436813"/>
            <a:ext cx="218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53" name="Line 8">
            <a:extLst>
              <a:ext uri="{FF2B5EF4-FFF2-40B4-BE49-F238E27FC236}">
                <a16:creationId xmlns:a16="http://schemas.microsoft.com/office/drawing/2014/main" id="{FEBE1203-0F6C-4D7F-919C-A87767F8F431}"/>
              </a:ext>
            </a:extLst>
          </p:cNvPr>
          <p:cNvSpPr>
            <a:spLocks noChangeShapeType="1"/>
          </p:cNvSpPr>
          <p:nvPr/>
        </p:nvSpPr>
        <p:spPr bwMode="auto">
          <a:xfrm>
            <a:off x="7797800" y="2436813"/>
            <a:ext cx="2413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4455" name="Group 12">
            <a:extLst>
              <a:ext uri="{FF2B5EF4-FFF2-40B4-BE49-F238E27FC236}">
                <a16:creationId xmlns:a16="http://schemas.microsoft.com/office/drawing/2014/main" id="{9423577C-586E-40F0-B04C-95DAF7E4E847}"/>
              </a:ext>
            </a:extLst>
          </p:cNvPr>
          <p:cNvGrpSpPr>
            <a:grpSpLocks/>
          </p:cNvGrpSpPr>
          <p:nvPr/>
        </p:nvGrpSpPr>
        <p:grpSpPr bwMode="auto">
          <a:xfrm>
            <a:off x="2400301" y="4244976"/>
            <a:ext cx="3883025" cy="1516063"/>
            <a:chOff x="552" y="2735"/>
            <a:chExt cx="2446" cy="955"/>
          </a:xfrm>
        </p:grpSpPr>
        <p:sp>
          <p:nvSpPr>
            <p:cNvPr id="104465" name="Freeform 13">
              <a:extLst>
                <a:ext uri="{FF2B5EF4-FFF2-40B4-BE49-F238E27FC236}">
                  <a16:creationId xmlns:a16="http://schemas.microsoft.com/office/drawing/2014/main" id="{21C81E41-8FC3-40CD-A182-F7414FA2B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" y="2735"/>
              <a:ext cx="1980" cy="390"/>
            </a:xfrm>
            <a:custGeom>
              <a:avLst/>
              <a:gdLst>
                <a:gd name="T0" fmla="*/ 1645 w 1980"/>
                <a:gd name="T1" fmla="*/ 255 h 390"/>
                <a:gd name="T2" fmla="*/ 1718 w 1980"/>
                <a:gd name="T3" fmla="*/ 244 h 390"/>
                <a:gd name="T4" fmla="*/ 1787 w 1980"/>
                <a:gd name="T5" fmla="*/ 224 h 390"/>
                <a:gd name="T6" fmla="*/ 1849 w 1980"/>
                <a:gd name="T7" fmla="*/ 194 h 390"/>
                <a:gd name="T8" fmla="*/ 1900 w 1980"/>
                <a:gd name="T9" fmla="*/ 156 h 390"/>
                <a:gd name="T10" fmla="*/ 1940 w 1980"/>
                <a:gd name="T11" fmla="*/ 112 h 390"/>
                <a:gd name="T12" fmla="*/ 1966 w 1980"/>
                <a:gd name="T13" fmla="*/ 64 h 390"/>
                <a:gd name="T14" fmla="*/ 1978 w 1980"/>
                <a:gd name="T15" fmla="*/ 13 h 390"/>
                <a:gd name="T16" fmla="*/ 1978 w 1980"/>
                <a:gd name="T17" fmla="*/ 21 h 390"/>
                <a:gd name="T18" fmla="*/ 1961 w 1980"/>
                <a:gd name="T19" fmla="*/ 64 h 390"/>
                <a:gd name="T20" fmla="*/ 1933 w 1980"/>
                <a:gd name="T21" fmla="*/ 102 h 390"/>
                <a:gd name="T22" fmla="*/ 1891 w 1980"/>
                <a:gd name="T23" fmla="*/ 134 h 390"/>
                <a:gd name="T24" fmla="*/ 1839 w 1980"/>
                <a:gd name="T25" fmla="*/ 159 h 390"/>
                <a:gd name="T26" fmla="*/ 1781 w 1980"/>
                <a:gd name="T27" fmla="*/ 174 h 390"/>
                <a:gd name="T28" fmla="*/ 1719 w 1980"/>
                <a:gd name="T29" fmla="*/ 180 h 390"/>
                <a:gd name="T30" fmla="*/ 1185 w 1980"/>
                <a:gd name="T31" fmla="*/ 182 h 390"/>
                <a:gd name="T32" fmla="*/ 1129 w 1980"/>
                <a:gd name="T33" fmla="*/ 193 h 390"/>
                <a:gd name="T34" fmla="*/ 1080 w 1980"/>
                <a:gd name="T35" fmla="*/ 213 h 390"/>
                <a:gd name="T36" fmla="*/ 1038 w 1980"/>
                <a:gd name="T37" fmla="*/ 242 h 390"/>
                <a:gd name="T38" fmla="*/ 1010 w 1980"/>
                <a:gd name="T39" fmla="*/ 276 h 390"/>
                <a:gd name="T40" fmla="*/ 994 w 1980"/>
                <a:gd name="T41" fmla="*/ 316 h 390"/>
                <a:gd name="T42" fmla="*/ 990 w 1980"/>
                <a:gd name="T43" fmla="*/ 338 h 390"/>
                <a:gd name="T44" fmla="*/ 986 w 1980"/>
                <a:gd name="T45" fmla="*/ 316 h 390"/>
                <a:gd name="T46" fmla="*/ 971 w 1980"/>
                <a:gd name="T47" fmla="*/ 276 h 390"/>
                <a:gd name="T48" fmla="*/ 941 w 1980"/>
                <a:gd name="T49" fmla="*/ 242 h 390"/>
                <a:gd name="T50" fmla="*/ 900 w 1980"/>
                <a:gd name="T51" fmla="*/ 213 h 390"/>
                <a:gd name="T52" fmla="*/ 851 w 1980"/>
                <a:gd name="T53" fmla="*/ 193 h 390"/>
                <a:gd name="T54" fmla="*/ 795 w 1980"/>
                <a:gd name="T55" fmla="*/ 182 h 390"/>
                <a:gd name="T56" fmla="*/ 261 w 1980"/>
                <a:gd name="T57" fmla="*/ 180 h 390"/>
                <a:gd name="T58" fmla="*/ 199 w 1980"/>
                <a:gd name="T59" fmla="*/ 174 h 390"/>
                <a:gd name="T60" fmla="*/ 141 w 1980"/>
                <a:gd name="T61" fmla="*/ 159 h 390"/>
                <a:gd name="T62" fmla="*/ 90 w 1980"/>
                <a:gd name="T63" fmla="*/ 134 h 390"/>
                <a:gd name="T64" fmla="*/ 48 w 1980"/>
                <a:gd name="T65" fmla="*/ 102 h 390"/>
                <a:gd name="T66" fmla="*/ 19 w 1980"/>
                <a:gd name="T67" fmla="*/ 64 h 390"/>
                <a:gd name="T68" fmla="*/ 3 w 1980"/>
                <a:gd name="T69" fmla="*/ 21 h 390"/>
                <a:gd name="T70" fmla="*/ 2 w 1980"/>
                <a:gd name="T71" fmla="*/ 13 h 390"/>
                <a:gd name="T72" fmla="*/ 13 w 1980"/>
                <a:gd name="T73" fmla="*/ 64 h 390"/>
                <a:gd name="T74" fmla="*/ 40 w 1980"/>
                <a:gd name="T75" fmla="*/ 112 h 390"/>
                <a:gd name="T76" fmla="*/ 81 w 1980"/>
                <a:gd name="T77" fmla="*/ 156 h 390"/>
                <a:gd name="T78" fmla="*/ 132 w 1980"/>
                <a:gd name="T79" fmla="*/ 194 h 390"/>
                <a:gd name="T80" fmla="*/ 193 w 1980"/>
                <a:gd name="T81" fmla="*/ 224 h 390"/>
                <a:gd name="T82" fmla="*/ 262 w 1980"/>
                <a:gd name="T83" fmla="*/ 244 h 390"/>
                <a:gd name="T84" fmla="*/ 334 w 1980"/>
                <a:gd name="T85" fmla="*/ 255 h 390"/>
                <a:gd name="T86" fmla="*/ 803 w 1980"/>
                <a:gd name="T87" fmla="*/ 257 h 390"/>
                <a:gd name="T88" fmla="*/ 856 w 1980"/>
                <a:gd name="T89" fmla="*/ 262 h 390"/>
                <a:gd name="T90" fmla="*/ 903 w 1980"/>
                <a:gd name="T91" fmla="*/ 277 h 390"/>
                <a:gd name="T92" fmla="*/ 943 w 1980"/>
                <a:gd name="T93" fmla="*/ 302 h 390"/>
                <a:gd name="T94" fmla="*/ 971 w 1980"/>
                <a:gd name="T95" fmla="*/ 333 h 390"/>
                <a:gd name="T96" fmla="*/ 986 w 1980"/>
                <a:gd name="T97" fmla="*/ 369 h 390"/>
                <a:gd name="T98" fmla="*/ 990 w 1980"/>
                <a:gd name="T99" fmla="*/ 389 h 390"/>
                <a:gd name="T100" fmla="*/ 997 w 1980"/>
                <a:gd name="T101" fmla="*/ 352 h 390"/>
                <a:gd name="T102" fmla="*/ 1019 w 1980"/>
                <a:gd name="T103" fmla="*/ 318 h 390"/>
                <a:gd name="T104" fmla="*/ 1053 w 1980"/>
                <a:gd name="T105" fmla="*/ 290 h 390"/>
                <a:gd name="T106" fmla="*/ 1097 w 1980"/>
                <a:gd name="T107" fmla="*/ 270 h 390"/>
                <a:gd name="T108" fmla="*/ 1146 w 1980"/>
                <a:gd name="T109" fmla="*/ 259 h 390"/>
                <a:gd name="T110" fmla="*/ 1175 w 1980"/>
                <a:gd name="T111" fmla="*/ 257 h 3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980"/>
                <a:gd name="T169" fmla="*/ 0 h 390"/>
                <a:gd name="T170" fmla="*/ 1980 w 1980"/>
                <a:gd name="T171" fmla="*/ 390 h 39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980" h="390">
                  <a:moveTo>
                    <a:pt x="1608" y="257"/>
                  </a:moveTo>
                  <a:lnTo>
                    <a:pt x="1645" y="255"/>
                  </a:lnTo>
                  <a:lnTo>
                    <a:pt x="1681" y="251"/>
                  </a:lnTo>
                  <a:lnTo>
                    <a:pt x="1718" y="244"/>
                  </a:lnTo>
                  <a:lnTo>
                    <a:pt x="1753" y="235"/>
                  </a:lnTo>
                  <a:lnTo>
                    <a:pt x="1787" y="224"/>
                  </a:lnTo>
                  <a:lnTo>
                    <a:pt x="1819" y="209"/>
                  </a:lnTo>
                  <a:lnTo>
                    <a:pt x="1849" y="194"/>
                  </a:lnTo>
                  <a:lnTo>
                    <a:pt x="1876" y="176"/>
                  </a:lnTo>
                  <a:lnTo>
                    <a:pt x="1900" y="156"/>
                  </a:lnTo>
                  <a:lnTo>
                    <a:pt x="1922" y="135"/>
                  </a:lnTo>
                  <a:lnTo>
                    <a:pt x="1940" y="112"/>
                  </a:lnTo>
                  <a:lnTo>
                    <a:pt x="1955" y="89"/>
                  </a:lnTo>
                  <a:lnTo>
                    <a:pt x="1966" y="64"/>
                  </a:lnTo>
                  <a:lnTo>
                    <a:pt x="1975" y="39"/>
                  </a:lnTo>
                  <a:lnTo>
                    <a:pt x="1978" y="13"/>
                  </a:lnTo>
                  <a:lnTo>
                    <a:pt x="1979" y="0"/>
                  </a:lnTo>
                  <a:lnTo>
                    <a:pt x="1978" y="21"/>
                  </a:lnTo>
                  <a:lnTo>
                    <a:pt x="1972" y="43"/>
                  </a:lnTo>
                  <a:lnTo>
                    <a:pt x="1961" y="64"/>
                  </a:lnTo>
                  <a:lnTo>
                    <a:pt x="1949" y="83"/>
                  </a:lnTo>
                  <a:lnTo>
                    <a:pt x="1933" y="102"/>
                  </a:lnTo>
                  <a:lnTo>
                    <a:pt x="1913" y="119"/>
                  </a:lnTo>
                  <a:lnTo>
                    <a:pt x="1891" y="134"/>
                  </a:lnTo>
                  <a:lnTo>
                    <a:pt x="1866" y="148"/>
                  </a:lnTo>
                  <a:lnTo>
                    <a:pt x="1839" y="159"/>
                  </a:lnTo>
                  <a:lnTo>
                    <a:pt x="1810" y="168"/>
                  </a:lnTo>
                  <a:lnTo>
                    <a:pt x="1781" y="174"/>
                  </a:lnTo>
                  <a:lnTo>
                    <a:pt x="1751" y="179"/>
                  </a:lnTo>
                  <a:lnTo>
                    <a:pt x="1719" y="180"/>
                  </a:lnTo>
                  <a:lnTo>
                    <a:pt x="1214" y="180"/>
                  </a:lnTo>
                  <a:lnTo>
                    <a:pt x="1185" y="182"/>
                  </a:lnTo>
                  <a:lnTo>
                    <a:pt x="1157" y="186"/>
                  </a:lnTo>
                  <a:lnTo>
                    <a:pt x="1129" y="193"/>
                  </a:lnTo>
                  <a:lnTo>
                    <a:pt x="1103" y="202"/>
                  </a:lnTo>
                  <a:lnTo>
                    <a:pt x="1080" y="213"/>
                  </a:lnTo>
                  <a:lnTo>
                    <a:pt x="1058" y="227"/>
                  </a:lnTo>
                  <a:lnTo>
                    <a:pt x="1038" y="242"/>
                  </a:lnTo>
                  <a:lnTo>
                    <a:pt x="1022" y="258"/>
                  </a:lnTo>
                  <a:lnTo>
                    <a:pt x="1010" y="276"/>
                  </a:lnTo>
                  <a:lnTo>
                    <a:pt x="1000" y="295"/>
                  </a:lnTo>
                  <a:lnTo>
                    <a:pt x="994" y="316"/>
                  </a:lnTo>
                  <a:lnTo>
                    <a:pt x="991" y="335"/>
                  </a:lnTo>
                  <a:lnTo>
                    <a:pt x="990" y="338"/>
                  </a:lnTo>
                  <a:lnTo>
                    <a:pt x="990" y="335"/>
                  </a:lnTo>
                  <a:lnTo>
                    <a:pt x="986" y="316"/>
                  </a:lnTo>
                  <a:lnTo>
                    <a:pt x="980" y="295"/>
                  </a:lnTo>
                  <a:lnTo>
                    <a:pt x="971" y="276"/>
                  </a:lnTo>
                  <a:lnTo>
                    <a:pt x="958" y="258"/>
                  </a:lnTo>
                  <a:lnTo>
                    <a:pt x="941" y="242"/>
                  </a:lnTo>
                  <a:lnTo>
                    <a:pt x="922" y="227"/>
                  </a:lnTo>
                  <a:lnTo>
                    <a:pt x="900" y="213"/>
                  </a:lnTo>
                  <a:lnTo>
                    <a:pt x="876" y="202"/>
                  </a:lnTo>
                  <a:lnTo>
                    <a:pt x="851" y="193"/>
                  </a:lnTo>
                  <a:lnTo>
                    <a:pt x="824" y="186"/>
                  </a:lnTo>
                  <a:lnTo>
                    <a:pt x="795" y="182"/>
                  </a:lnTo>
                  <a:lnTo>
                    <a:pt x="766" y="180"/>
                  </a:lnTo>
                  <a:lnTo>
                    <a:pt x="261" y="180"/>
                  </a:lnTo>
                  <a:lnTo>
                    <a:pt x="231" y="179"/>
                  </a:lnTo>
                  <a:lnTo>
                    <a:pt x="199" y="174"/>
                  </a:lnTo>
                  <a:lnTo>
                    <a:pt x="169" y="168"/>
                  </a:lnTo>
                  <a:lnTo>
                    <a:pt x="141" y="159"/>
                  </a:lnTo>
                  <a:lnTo>
                    <a:pt x="115" y="148"/>
                  </a:lnTo>
                  <a:lnTo>
                    <a:pt x="90" y="134"/>
                  </a:lnTo>
                  <a:lnTo>
                    <a:pt x="67" y="119"/>
                  </a:lnTo>
                  <a:lnTo>
                    <a:pt x="48" y="102"/>
                  </a:lnTo>
                  <a:lnTo>
                    <a:pt x="32" y="83"/>
                  </a:lnTo>
                  <a:lnTo>
                    <a:pt x="19" y="64"/>
                  </a:lnTo>
                  <a:lnTo>
                    <a:pt x="9" y="43"/>
                  </a:lnTo>
                  <a:lnTo>
                    <a:pt x="3" y="21"/>
                  </a:lnTo>
                  <a:lnTo>
                    <a:pt x="0" y="0"/>
                  </a:lnTo>
                  <a:lnTo>
                    <a:pt x="2" y="13"/>
                  </a:lnTo>
                  <a:lnTo>
                    <a:pt x="6" y="39"/>
                  </a:lnTo>
                  <a:lnTo>
                    <a:pt x="13" y="64"/>
                  </a:lnTo>
                  <a:lnTo>
                    <a:pt x="25" y="89"/>
                  </a:lnTo>
                  <a:lnTo>
                    <a:pt x="40" y="112"/>
                  </a:lnTo>
                  <a:lnTo>
                    <a:pt x="59" y="135"/>
                  </a:lnTo>
                  <a:lnTo>
                    <a:pt x="81" y="156"/>
                  </a:lnTo>
                  <a:lnTo>
                    <a:pt x="105" y="176"/>
                  </a:lnTo>
                  <a:lnTo>
                    <a:pt x="132" y="194"/>
                  </a:lnTo>
                  <a:lnTo>
                    <a:pt x="161" y="209"/>
                  </a:lnTo>
                  <a:lnTo>
                    <a:pt x="193" y="224"/>
                  </a:lnTo>
                  <a:lnTo>
                    <a:pt x="227" y="235"/>
                  </a:lnTo>
                  <a:lnTo>
                    <a:pt x="262" y="244"/>
                  </a:lnTo>
                  <a:lnTo>
                    <a:pt x="299" y="251"/>
                  </a:lnTo>
                  <a:lnTo>
                    <a:pt x="334" y="255"/>
                  </a:lnTo>
                  <a:lnTo>
                    <a:pt x="372" y="257"/>
                  </a:lnTo>
                  <a:lnTo>
                    <a:pt x="803" y="257"/>
                  </a:lnTo>
                  <a:lnTo>
                    <a:pt x="830" y="259"/>
                  </a:lnTo>
                  <a:lnTo>
                    <a:pt x="856" y="262"/>
                  </a:lnTo>
                  <a:lnTo>
                    <a:pt x="879" y="269"/>
                  </a:lnTo>
                  <a:lnTo>
                    <a:pt x="903" y="277"/>
                  </a:lnTo>
                  <a:lnTo>
                    <a:pt x="923" y="289"/>
                  </a:lnTo>
                  <a:lnTo>
                    <a:pt x="943" y="302"/>
                  </a:lnTo>
                  <a:lnTo>
                    <a:pt x="958" y="317"/>
                  </a:lnTo>
                  <a:lnTo>
                    <a:pt x="971" y="333"/>
                  </a:lnTo>
                  <a:lnTo>
                    <a:pt x="980" y="350"/>
                  </a:lnTo>
                  <a:lnTo>
                    <a:pt x="986" y="369"/>
                  </a:lnTo>
                  <a:lnTo>
                    <a:pt x="990" y="387"/>
                  </a:lnTo>
                  <a:lnTo>
                    <a:pt x="990" y="389"/>
                  </a:lnTo>
                  <a:lnTo>
                    <a:pt x="992" y="370"/>
                  </a:lnTo>
                  <a:lnTo>
                    <a:pt x="997" y="352"/>
                  </a:lnTo>
                  <a:lnTo>
                    <a:pt x="1007" y="335"/>
                  </a:lnTo>
                  <a:lnTo>
                    <a:pt x="1019" y="318"/>
                  </a:lnTo>
                  <a:lnTo>
                    <a:pt x="1035" y="304"/>
                  </a:lnTo>
                  <a:lnTo>
                    <a:pt x="1053" y="290"/>
                  </a:lnTo>
                  <a:lnTo>
                    <a:pt x="1073" y="279"/>
                  </a:lnTo>
                  <a:lnTo>
                    <a:pt x="1097" y="270"/>
                  </a:lnTo>
                  <a:lnTo>
                    <a:pt x="1120" y="263"/>
                  </a:lnTo>
                  <a:lnTo>
                    <a:pt x="1146" y="259"/>
                  </a:lnTo>
                  <a:lnTo>
                    <a:pt x="1172" y="257"/>
                  </a:lnTo>
                  <a:lnTo>
                    <a:pt x="1175" y="257"/>
                  </a:lnTo>
                  <a:lnTo>
                    <a:pt x="1608" y="257"/>
                  </a:lnTo>
                </a:path>
              </a:pathLst>
            </a:custGeom>
            <a:solidFill>
              <a:srgbClr val="0070C0"/>
            </a:solidFill>
            <a:ln w="12700" cap="rnd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8322" name="Rectangle 14">
              <a:extLst>
                <a:ext uri="{FF2B5EF4-FFF2-40B4-BE49-F238E27FC236}">
                  <a16:creationId xmlns:a16="http://schemas.microsoft.com/office/drawing/2014/main" id="{B1565EEA-866D-4FC0-BD22-37911F66F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" y="3168"/>
              <a:ext cx="2446" cy="522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Rate variance</a:t>
              </a:r>
              <a:b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$1,250 unfavourable</a:t>
              </a:r>
            </a:p>
          </p:txBody>
        </p:sp>
      </p:grpSp>
      <p:grpSp>
        <p:nvGrpSpPr>
          <p:cNvPr id="104456" name="Group 15">
            <a:extLst>
              <a:ext uri="{FF2B5EF4-FFF2-40B4-BE49-F238E27FC236}">
                <a16:creationId xmlns:a16="http://schemas.microsoft.com/office/drawing/2014/main" id="{D19D6C46-194B-42FB-88A0-65EC8A1794C1}"/>
              </a:ext>
            </a:extLst>
          </p:cNvPr>
          <p:cNvGrpSpPr>
            <a:grpSpLocks/>
          </p:cNvGrpSpPr>
          <p:nvPr/>
        </p:nvGrpSpPr>
        <p:grpSpPr bwMode="auto">
          <a:xfrm>
            <a:off x="5772151" y="4197351"/>
            <a:ext cx="3883025" cy="1516063"/>
            <a:chOff x="2676" y="2735"/>
            <a:chExt cx="2446" cy="955"/>
          </a:xfrm>
        </p:grpSpPr>
        <p:sp>
          <p:nvSpPr>
            <p:cNvPr id="98319" name="Rectangle 16">
              <a:extLst>
                <a:ext uri="{FF2B5EF4-FFF2-40B4-BE49-F238E27FC236}">
                  <a16:creationId xmlns:a16="http://schemas.microsoft.com/office/drawing/2014/main" id="{E8451366-A63E-49E4-9A21-E8A0CBDCD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6" y="3168"/>
              <a:ext cx="2446" cy="522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Efficiency variance</a:t>
              </a:r>
              <a:b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$1,000 unfavourable</a:t>
              </a:r>
            </a:p>
          </p:txBody>
        </p:sp>
        <p:sp>
          <p:nvSpPr>
            <p:cNvPr id="104464" name="Freeform 17">
              <a:extLst>
                <a:ext uri="{FF2B5EF4-FFF2-40B4-BE49-F238E27FC236}">
                  <a16:creationId xmlns:a16="http://schemas.microsoft.com/office/drawing/2014/main" id="{C58DF63A-6097-4996-AA08-12F64603C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735"/>
              <a:ext cx="1980" cy="390"/>
            </a:xfrm>
            <a:custGeom>
              <a:avLst/>
              <a:gdLst>
                <a:gd name="T0" fmla="*/ 1645 w 1980"/>
                <a:gd name="T1" fmla="*/ 255 h 390"/>
                <a:gd name="T2" fmla="*/ 1718 w 1980"/>
                <a:gd name="T3" fmla="*/ 244 h 390"/>
                <a:gd name="T4" fmla="*/ 1787 w 1980"/>
                <a:gd name="T5" fmla="*/ 224 h 390"/>
                <a:gd name="T6" fmla="*/ 1849 w 1980"/>
                <a:gd name="T7" fmla="*/ 194 h 390"/>
                <a:gd name="T8" fmla="*/ 1900 w 1980"/>
                <a:gd name="T9" fmla="*/ 156 h 390"/>
                <a:gd name="T10" fmla="*/ 1940 w 1980"/>
                <a:gd name="T11" fmla="*/ 112 h 390"/>
                <a:gd name="T12" fmla="*/ 1966 w 1980"/>
                <a:gd name="T13" fmla="*/ 64 h 390"/>
                <a:gd name="T14" fmla="*/ 1978 w 1980"/>
                <a:gd name="T15" fmla="*/ 13 h 390"/>
                <a:gd name="T16" fmla="*/ 1978 w 1980"/>
                <a:gd name="T17" fmla="*/ 21 h 390"/>
                <a:gd name="T18" fmla="*/ 1961 w 1980"/>
                <a:gd name="T19" fmla="*/ 64 h 390"/>
                <a:gd name="T20" fmla="*/ 1933 w 1980"/>
                <a:gd name="T21" fmla="*/ 102 h 390"/>
                <a:gd name="T22" fmla="*/ 1891 w 1980"/>
                <a:gd name="T23" fmla="*/ 134 h 390"/>
                <a:gd name="T24" fmla="*/ 1839 w 1980"/>
                <a:gd name="T25" fmla="*/ 159 h 390"/>
                <a:gd name="T26" fmla="*/ 1781 w 1980"/>
                <a:gd name="T27" fmla="*/ 174 h 390"/>
                <a:gd name="T28" fmla="*/ 1719 w 1980"/>
                <a:gd name="T29" fmla="*/ 180 h 390"/>
                <a:gd name="T30" fmla="*/ 1185 w 1980"/>
                <a:gd name="T31" fmla="*/ 182 h 390"/>
                <a:gd name="T32" fmla="*/ 1129 w 1980"/>
                <a:gd name="T33" fmla="*/ 193 h 390"/>
                <a:gd name="T34" fmla="*/ 1080 w 1980"/>
                <a:gd name="T35" fmla="*/ 213 h 390"/>
                <a:gd name="T36" fmla="*/ 1038 w 1980"/>
                <a:gd name="T37" fmla="*/ 242 h 390"/>
                <a:gd name="T38" fmla="*/ 1010 w 1980"/>
                <a:gd name="T39" fmla="*/ 276 h 390"/>
                <a:gd name="T40" fmla="*/ 994 w 1980"/>
                <a:gd name="T41" fmla="*/ 316 h 390"/>
                <a:gd name="T42" fmla="*/ 990 w 1980"/>
                <a:gd name="T43" fmla="*/ 338 h 390"/>
                <a:gd name="T44" fmla="*/ 986 w 1980"/>
                <a:gd name="T45" fmla="*/ 316 h 390"/>
                <a:gd name="T46" fmla="*/ 971 w 1980"/>
                <a:gd name="T47" fmla="*/ 276 h 390"/>
                <a:gd name="T48" fmla="*/ 941 w 1980"/>
                <a:gd name="T49" fmla="*/ 242 h 390"/>
                <a:gd name="T50" fmla="*/ 900 w 1980"/>
                <a:gd name="T51" fmla="*/ 213 h 390"/>
                <a:gd name="T52" fmla="*/ 851 w 1980"/>
                <a:gd name="T53" fmla="*/ 193 h 390"/>
                <a:gd name="T54" fmla="*/ 795 w 1980"/>
                <a:gd name="T55" fmla="*/ 182 h 390"/>
                <a:gd name="T56" fmla="*/ 261 w 1980"/>
                <a:gd name="T57" fmla="*/ 180 h 390"/>
                <a:gd name="T58" fmla="*/ 199 w 1980"/>
                <a:gd name="T59" fmla="*/ 174 h 390"/>
                <a:gd name="T60" fmla="*/ 141 w 1980"/>
                <a:gd name="T61" fmla="*/ 159 h 390"/>
                <a:gd name="T62" fmla="*/ 90 w 1980"/>
                <a:gd name="T63" fmla="*/ 134 h 390"/>
                <a:gd name="T64" fmla="*/ 48 w 1980"/>
                <a:gd name="T65" fmla="*/ 102 h 390"/>
                <a:gd name="T66" fmla="*/ 19 w 1980"/>
                <a:gd name="T67" fmla="*/ 64 h 390"/>
                <a:gd name="T68" fmla="*/ 3 w 1980"/>
                <a:gd name="T69" fmla="*/ 21 h 390"/>
                <a:gd name="T70" fmla="*/ 2 w 1980"/>
                <a:gd name="T71" fmla="*/ 13 h 390"/>
                <a:gd name="T72" fmla="*/ 13 w 1980"/>
                <a:gd name="T73" fmla="*/ 64 h 390"/>
                <a:gd name="T74" fmla="*/ 40 w 1980"/>
                <a:gd name="T75" fmla="*/ 112 h 390"/>
                <a:gd name="T76" fmla="*/ 81 w 1980"/>
                <a:gd name="T77" fmla="*/ 156 h 390"/>
                <a:gd name="T78" fmla="*/ 132 w 1980"/>
                <a:gd name="T79" fmla="*/ 194 h 390"/>
                <a:gd name="T80" fmla="*/ 193 w 1980"/>
                <a:gd name="T81" fmla="*/ 224 h 390"/>
                <a:gd name="T82" fmla="*/ 262 w 1980"/>
                <a:gd name="T83" fmla="*/ 244 h 390"/>
                <a:gd name="T84" fmla="*/ 334 w 1980"/>
                <a:gd name="T85" fmla="*/ 255 h 390"/>
                <a:gd name="T86" fmla="*/ 803 w 1980"/>
                <a:gd name="T87" fmla="*/ 257 h 390"/>
                <a:gd name="T88" fmla="*/ 856 w 1980"/>
                <a:gd name="T89" fmla="*/ 262 h 390"/>
                <a:gd name="T90" fmla="*/ 903 w 1980"/>
                <a:gd name="T91" fmla="*/ 277 h 390"/>
                <a:gd name="T92" fmla="*/ 943 w 1980"/>
                <a:gd name="T93" fmla="*/ 302 h 390"/>
                <a:gd name="T94" fmla="*/ 971 w 1980"/>
                <a:gd name="T95" fmla="*/ 333 h 390"/>
                <a:gd name="T96" fmla="*/ 986 w 1980"/>
                <a:gd name="T97" fmla="*/ 369 h 390"/>
                <a:gd name="T98" fmla="*/ 990 w 1980"/>
                <a:gd name="T99" fmla="*/ 389 h 390"/>
                <a:gd name="T100" fmla="*/ 997 w 1980"/>
                <a:gd name="T101" fmla="*/ 352 h 390"/>
                <a:gd name="T102" fmla="*/ 1019 w 1980"/>
                <a:gd name="T103" fmla="*/ 318 h 390"/>
                <a:gd name="T104" fmla="*/ 1053 w 1980"/>
                <a:gd name="T105" fmla="*/ 290 h 390"/>
                <a:gd name="T106" fmla="*/ 1097 w 1980"/>
                <a:gd name="T107" fmla="*/ 270 h 390"/>
                <a:gd name="T108" fmla="*/ 1146 w 1980"/>
                <a:gd name="T109" fmla="*/ 259 h 390"/>
                <a:gd name="T110" fmla="*/ 1175 w 1980"/>
                <a:gd name="T111" fmla="*/ 257 h 3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980"/>
                <a:gd name="T169" fmla="*/ 0 h 390"/>
                <a:gd name="T170" fmla="*/ 1980 w 1980"/>
                <a:gd name="T171" fmla="*/ 390 h 39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980" h="390">
                  <a:moveTo>
                    <a:pt x="1608" y="257"/>
                  </a:moveTo>
                  <a:lnTo>
                    <a:pt x="1645" y="255"/>
                  </a:lnTo>
                  <a:lnTo>
                    <a:pt x="1681" y="251"/>
                  </a:lnTo>
                  <a:lnTo>
                    <a:pt x="1718" y="244"/>
                  </a:lnTo>
                  <a:lnTo>
                    <a:pt x="1753" y="235"/>
                  </a:lnTo>
                  <a:lnTo>
                    <a:pt x="1787" y="224"/>
                  </a:lnTo>
                  <a:lnTo>
                    <a:pt x="1819" y="209"/>
                  </a:lnTo>
                  <a:lnTo>
                    <a:pt x="1849" y="194"/>
                  </a:lnTo>
                  <a:lnTo>
                    <a:pt x="1876" y="176"/>
                  </a:lnTo>
                  <a:lnTo>
                    <a:pt x="1900" y="156"/>
                  </a:lnTo>
                  <a:lnTo>
                    <a:pt x="1922" y="135"/>
                  </a:lnTo>
                  <a:lnTo>
                    <a:pt x="1940" y="112"/>
                  </a:lnTo>
                  <a:lnTo>
                    <a:pt x="1955" y="89"/>
                  </a:lnTo>
                  <a:lnTo>
                    <a:pt x="1966" y="64"/>
                  </a:lnTo>
                  <a:lnTo>
                    <a:pt x="1975" y="39"/>
                  </a:lnTo>
                  <a:lnTo>
                    <a:pt x="1978" y="13"/>
                  </a:lnTo>
                  <a:lnTo>
                    <a:pt x="1979" y="0"/>
                  </a:lnTo>
                  <a:lnTo>
                    <a:pt x="1978" y="21"/>
                  </a:lnTo>
                  <a:lnTo>
                    <a:pt x="1972" y="43"/>
                  </a:lnTo>
                  <a:lnTo>
                    <a:pt x="1961" y="64"/>
                  </a:lnTo>
                  <a:lnTo>
                    <a:pt x="1949" y="83"/>
                  </a:lnTo>
                  <a:lnTo>
                    <a:pt x="1933" y="102"/>
                  </a:lnTo>
                  <a:lnTo>
                    <a:pt x="1913" y="119"/>
                  </a:lnTo>
                  <a:lnTo>
                    <a:pt x="1891" y="134"/>
                  </a:lnTo>
                  <a:lnTo>
                    <a:pt x="1866" y="148"/>
                  </a:lnTo>
                  <a:lnTo>
                    <a:pt x="1839" y="159"/>
                  </a:lnTo>
                  <a:lnTo>
                    <a:pt x="1810" y="168"/>
                  </a:lnTo>
                  <a:lnTo>
                    <a:pt x="1781" y="174"/>
                  </a:lnTo>
                  <a:lnTo>
                    <a:pt x="1751" y="179"/>
                  </a:lnTo>
                  <a:lnTo>
                    <a:pt x="1719" y="180"/>
                  </a:lnTo>
                  <a:lnTo>
                    <a:pt x="1214" y="180"/>
                  </a:lnTo>
                  <a:lnTo>
                    <a:pt x="1185" y="182"/>
                  </a:lnTo>
                  <a:lnTo>
                    <a:pt x="1157" y="186"/>
                  </a:lnTo>
                  <a:lnTo>
                    <a:pt x="1129" y="193"/>
                  </a:lnTo>
                  <a:lnTo>
                    <a:pt x="1103" y="202"/>
                  </a:lnTo>
                  <a:lnTo>
                    <a:pt x="1080" y="213"/>
                  </a:lnTo>
                  <a:lnTo>
                    <a:pt x="1058" y="227"/>
                  </a:lnTo>
                  <a:lnTo>
                    <a:pt x="1038" y="242"/>
                  </a:lnTo>
                  <a:lnTo>
                    <a:pt x="1022" y="258"/>
                  </a:lnTo>
                  <a:lnTo>
                    <a:pt x="1010" y="276"/>
                  </a:lnTo>
                  <a:lnTo>
                    <a:pt x="1000" y="295"/>
                  </a:lnTo>
                  <a:lnTo>
                    <a:pt x="994" y="316"/>
                  </a:lnTo>
                  <a:lnTo>
                    <a:pt x="991" y="335"/>
                  </a:lnTo>
                  <a:lnTo>
                    <a:pt x="990" y="338"/>
                  </a:lnTo>
                  <a:lnTo>
                    <a:pt x="990" y="335"/>
                  </a:lnTo>
                  <a:lnTo>
                    <a:pt x="986" y="316"/>
                  </a:lnTo>
                  <a:lnTo>
                    <a:pt x="980" y="295"/>
                  </a:lnTo>
                  <a:lnTo>
                    <a:pt x="971" y="276"/>
                  </a:lnTo>
                  <a:lnTo>
                    <a:pt x="958" y="258"/>
                  </a:lnTo>
                  <a:lnTo>
                    <a:pt x="941" y="242"/>
                  </a:lnTo>
                  <a:lnTo>
                    <a:pt x="922" y="227"/>
                  </a:lnTo>
                  <a:lnTo>
                    <a:pt x="900" y="213"/>
                  </a:lnTo>
                  <a:lnTo>
                    <a:pt x="876" y="202"/>
                  </a:lnTo>
                  <a:lnTo>
                    <a:pt x="851" y="193"/>
                  </a:lnTo>
                  <a:lnTo>
                    <a:pt x="824" y="186"/>
                  </a:lnTo>
                  <a:lnTo>
                    <a:pt x="795" y="182"/>
                  </a:lnTo>
                  <a:lnTo>
                    <a:pt x="766" y="180"/>
                  </a:lnTo>
                  <a:lnTo>
                    <a:pt x="261" y="180"/>
                  </a:lnTo>
                  <a:lnTo>
                    <a:pt x="231" y="179"/>
                  </a:lnTo>
                  <a:lnTo>
                    <a:pt x="199" y="174"/>
                  </a:lnTo>
                  <a:lnTo>
                    <a:pt x="169" y="168"/>
                  </a:lnTo>
                  <a:lnTo>
                    <a:pt x="141" y="159"/>
                  </a:lnTo>
                  <a:lnTo>
                    <a:pt x="115" y="148"/>
                  </a:lnTo>
                  <a:lnTo>
                    <a:pt x="90" y="134"/>
                  </a:lnTo>
                  <a:lnTo>
                    <a:pt x="67" y="119"/>
                  </a:lnTo>
                  <a:lnTo>
                    <a:pt x="48" y="102"/>
                  </a:lnTo>
                  <a:lnTo>
                    <a:pt x="32" y="83"/>
                  </a:lnTo>
                  <a:lnTo>
                    <a:pt x="19" y="64"/>
                  </a:lnTo>
                  <a:lnTo>
                    <a:pt x="9" y="43"/>
                  </a:lnTo>
                  <a:lnTo>
                    <a:pt x="3" y="21"/>
                  </a:lnTo>
                  <a:lnTo>
                    <a:pt x="0" y="0"/>
                  </a:lnTo>
                  <a:lnTo>
                    <a:pt x="2" y="13"/>
                  </a:lnTo>
                  <a:lnTo>
                    <a:pt x="6" y="39"/>
                  </a:lnTo>
                  <a:lnTo>
                    <a:pt x="13" y="64"/>
                  </a:lnTo>
                  <a:lnTo>
                    <a:pt x="25" y="89"/>
                  </a:lnTo>
                  <a:lnTo>
                    <a:pt x="40" y="112"/>
                  </a:lnTo>
                  <a:lnTo>
                    <a:pt x="59" y="135"/>
                  </a:lnTo>
                  <a:lnTo>
                    <a:pt x="81" y="156"/>
                  </a:lnTo>
                  <a:lnTo>
                    <a:pt x="105" y="176"/>
                  </a:lnTo>
                  <a:lnTo>
                    <a:pt x="132" y="194"/>
                  </a:lnTo>
                  <a:lnTo>
                    <a:pt x="161" y="209"/>
                  </a:lnTo>
                  <a:lnTo>
                    <a:pt x="193" y="224"/>
                  </a:lnTo>
                  <a:lnTo>
                    <a:pt x="227" y="235"/>
                  </a:lnTo>
                  <a:lnTo>
                    <a:pt x="262" y="244"/>
                  </a:lnTo>
                  <a:lnTo>
                    <a:pt x="299" y="251"/>
                  </a:lnTo>
                  <a:lnTo>
                    <a:pt x="334" y="255"/>
                  </a:lnTo>
                  <a:lnTo>
                    <a:pt x="372" y="257"/>
                  </a:lnTo>
                  <a:lnTo>
                    <a:pt x="803" y="257"/>
                  </a:lnTo>
                  <a:lnTo>
                    <a:pt x="830" y="259"/>
                  </a:lnTo>
                  <a:lnTo>
                    <a:pt x="856" y="262"/>
                  </a:lnTo>
                  <a:lnTo>
                    <a:pt x="879" y="269"/>
                  </a:lnTo>
                  <a:lnTo>
                    <a:pt x="903" y="277"/>
                  </a:lnTo>
                  <a:lnTo>
                    <a:pt x="923" y="289"/>
                  </a:lnTo>
                  <a:lnTo>
                    <a:pt x="943" y="302"/>
                  </a:lnTo>
                  <a:lnTo>
                    <a:pt x="958" y="317"/>
                  </a:lnTo>
                  <a:lnTo>
                    <a:pt x="971" y="333"/>
                  </a:lnTo>
                  <a:lnTo>
                    <a:pt x="980" y="350"/>
                  </a:lnTo>
                  <a:lnTo>
                    <a:pt x="986" y="369"/>
                  </a:lnTo>
                  <a:lnTo>
                    <a:pt x="990" y="387"/>
                  </a:lnTo>
                  <a:lnTo>
                    <a:pt x="990" y="389"/>
                  </a:lnTo>
                  <a:lnTo>
                    <a:pt x="992" y="370"/>
                  </a:lnTo>
                  <a:lnTo>
                    <a:pt x="997" y="352"/>
                  </a:lnTo>
                  <a:lnTo>
                    <a:pt x="1007" y="335"/>
                  </a:lnTo>
                  <a:lnTo>
                    <a:pt x="1019" y="318"/>
                  </a:lnTo>
                  <a:lnTo>
                    <a:pt x="1035" y="304"/>
                  </a:lnTo>
                  <a:lnTo>
                    <a:pt x="1053" y="290"/>
                  </a:lnTo>
                  <a:lnTo>
                    <a:pt x="1073" y="279"/>
                  </a:lnTo>
                  <a:lnTo>
                    <a:pt x="1097" y="270"/>
                  </a:lnTo>
                  <a:lnTo>
                    <a:pt x="1120" y="263"/>
                  </a:lnTo>
                  <a:lnTo>
                    <a:pt x="1146" y="259"/>
                  </a:lnTo>
                  <a:lnTo>
                    <a:pt x="1172" y="257"/>
                  </a:lnTo>
                  <a:lnTo>
                    <a:pt x="1175" y="257"/>
                  </a:lnTo>
                  <a:lnTo>
                    <a:pt x="1608" y="257"/>
                  </a:lnTo>
                </a:path>
              </a:pathLst>
            </a:custGeom>
            <a:solidFill>
              <a:srgbClr val="0070C0"/>
            </a:solidFill>
            <a:ln w="12700" cap="rnd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5" name="Group 19">
            <a:extLst>
              <a:ext uri="{FF2B5EF4-FFF2-40B4-BE49-F238E27FC236}">
                <a16:creationId xmlns:a16="http://schemas.microsoft.com/office/drawing/2014/main" id="{DBF6FBAA-7C77-4E9F-B3AE-9C8317008044}"/>
              </a:ext>
            </a:extLst>
          </p:cNvPr>
          <p:cNvGrpSpPr>
            <a:grpSpLocks/>
          </p:cNvGrpSpPr>
          <p:nvPr/>
        </p:nvGrpSpPr>
        <p:grpSpPr bwMode="auto">
          <a:xfrm>
            <a:off x="4062414" y="5684838"/>
            <a:ext cx="3883025" cy="849312"/>
            <a:chOff x="1488" y="3642"/>
            <a:chExt cx="2446" cy="535"/>
          </a:xfrm>
        </p:grpSpPr>
        <p:sp>
          <p:nvSpPr>
            <p:cNvPr id="104461" name="Freeform 20">
              <a:extLst>
                <a:ext uri="{FF2B5EF4-FFF2-40B4-BE49-F238E27FC236}">
                  <a16:creationId xmlns:a16="http://schemas.microsoft.com/office/drawing/2014/main" id="{975E1F08-D35D-48DD-9CB2-AF24AF293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6" y="3642"/>
              <a:ext cx="1980" cy="294"/>
            </a:xfrm>
            <a:custGeom>
              <a:avLst/>
              <a:gdLst>
                <a:gd name="T0" fmla="*/ 1645 w 1980"/>
                <a:gd name="T1" fmla="*/ 2 h 390"/>
                <a:gd name="T2" fmla="*/ 1718 w 1980"/>
                <a:gd name="T3" fmla="*/ 2 h 390"/>
                <a:gd name="T4" fmla="*/ 1787 w 1980"/>
                <a:gd name="T5" fmla="*/ 2 h 390"/>
                <a:gd name="T6" fmla="*/ 1849 w 1980"/>
                <a:gd name="T7" fmla="*/ 2 h 390"/>
                <a:gd name="T8" fmla="*/ 1900 w 1980"/>
                <a:gd name="T9" fmla="*/ 2 h 390"/>
                <a:gd name="T10" fmla="*/ 1940 w 1980"/>
                <a:gd name="T11" fmla="*/ 2 h 390"/>
                <a:gd name="T12" fmla="*/ 1966 w 1980"/>
                <a:gd name="T13" fmla="*/ 2 h 390"/>
                <a:gd name="T14" fmla="*/ 1978 w 1980"/>
                <a:gd name="T15" fmla="*/ 2 h 390"/>
                <a:gd name="T16" fmla="*/ 1978 w 1980"/>
                <a:gd name="T17" fmla="*/ 2 h 390"/>
                <a:gd name="T18" fmla="*/ 1961 w 1980"/>
                <a:gd name="T19" fmla="*/ 2 h 390"/>
                <a:gd name="T20" fmla="*/ 1933 w 1980"/>
                <a:gd name="T21" fmla="*/ 2 h 390"/>
                <a:gd name="T22" fmla="*/ 1891 w 1980"/>
                <a:gd name="T23" fmla="*/ 2 h 390"/>
                <a:gd name="T24" fmla="*/ 1839 w 1980"/>
                <a:gd name="T25" fmla="*/ 2 h 390"/>
                <a:gd name="T26" fmla="*/ 1781 w 1980"/>
                <a:gd name="T27" fmla="*/ 2 h 390"/>
                <a:gd name="T28" fmla="*/ 1719 w 1980"/>
                <a:gd name="T29" fmla="*/ 2 h 390"/>
                <a:gd name="T30" fmla="*/ 1185 w 1980"/>
                <a:gd name="T31" fmla="*/ 2 h 390"/>
                <a:gd name="T32" fmla="*/ 1129 w 1980"/>
                <a:gd name="T33" fmla="*/ 2 h 390"/>
                <a:gd name="T34" fmla="*/ 1080 w 1980"/>
                <a:gd name="T35" fmla="*/ 2 h 390"/>
                <a:gd name="T36" fmla="*/ 1038 w 1980"/>
                <a:gd name="T37" fmla="*/ 2 h 390"/>
                <a:gd name="T38" fmla="*/ 1010 w 1980"/>
                <a:gd name="T39" fmla="*/ 2 h 390"/>
                <a:gd name="T40" fmla="*/ 994 w 1980"/>
                <a:gd name="T41" fmla="*/ 2 h 390"/>
                <a:gd name="T42" fmla="*/ 990 w 1980"/>
                <a:gd name="T43" fmla="*/ 2 h 390"/>
                <a:gd name="T44" fmla="*/ 986 w 1980"/>
                <a:gd name="T45" fmla="*/ 2 h 390"/>
                <a:gd name="T46" fmla="*/ 971 w 1980"/>
                <a:gd name="T47" fmla="*/ 2 h 390"/>
                <a:gd name="T48" fmla="*/ 941 w 1980"/>
                <a:gd name="T49" fmla="*/ 2 h 390"/>
                <a:gd name="T50" fmla="*/ 900 w 1980"/>
                <a:gd name="T51" fmla="*/ 2 h 390"/>
                <a:gd name="T52" fmla="*/ 851 w 1980"/>
                <a:gd name="T53" fmla="*/ 2 h 390"/>
                <a:gd name="T54" fmla="*/ 795 w 1980"/>
                <a:gd name="T55" fmla="*/ 2 h 390"/>
                <a:gd name="T56" fmla="*/ 261 w 1980"/>
                <a:gd name="T57" fmla="*/ 2 h 390"/>
                <a:gd name="T58" fmla="*/ 199 w 1980"/>
                <a:gd name="T59" fmla="*/ 2 h 390"/>
                <a:gd name="T60" fmla="*/ 141 w 1980"/>
                <a:gd name="T61" fmla="*/ 2 h 390"/>
                <a:gd name="T62" fmla="*/ 90 w 1980"/>
                <a:gd name="T63" fmla="*/ 2 h 390"/>
                <a:gd name="T64" fmla="*/ 48 w 1980"/>
                <a:gd name="T65" fmla="*/ 2 h 390"/>
                <a:gd name="T66" fmla="*/ 19 w 1980"/>
                <a:gd name="T67" fmla="*/ 2 h 390"/>
                <a:gd name="T68" fmla="*/ 3 w 1980"/>
                <a:gd name="T69" fmla="*/ 2 h 390"/>
                <a:gd name="T70" fmla="*/ 2 w 1980"/>
                <a:gd name="T71" fmla="*/ 2 h 390"/>
                <a:gd name="T72" fmla="*/ 13 w 1980"/>
                <a:gd name="T73" fmla="*/ 2 h 390"/>
                <a:gd name="T74" fmla="*/ 40 w 1980"/>
                <a:gd name="T75" fmla="*/ 2 h 390"/>
                <a:gd name="T76" fmla="*/ 81 w 1980"/>
                <a:gd name="T77" fmla="*/ 2 h 390"/>
                <a:gd name="T78" fmla="*/ 132 w 1980"/>
                <a:gd name="T79" fmla="*/ 2 h 390"/>
                <a:gd name="T80" fmla="*/ 193 w 1980"/>
                <a:gd name="T81" fmla="*/ 2 h 390"/>
                <a:gd name="T82" fmla="*/ 262 w 1980"/>
                <a:gd name="T83" fmla="*/ 2 h 390"/>
                <a:gd name="T84" fmla="*/ 334 w 1980"/>
                <a:gd name="T85" fmla="*/ 2 h 390"/>
                <a:gd name="T86" fmla="*/ 803 w 1980"/>
                <a:gd name="T87" fmla="*/ 2 h 390"/>
                <a:gd name="T88" fmla="*/ 856 w 1980"/>
                <a:gd name="T89" fmla="*/ 2 h 390"/>
                <a:gd name="T90" fmla="*/ 903 w 1980"/>
                <a:gd name="T91" fmla="*/ 2 h 390"/>
                <a:gd name="T92" fmla="*/ 943 w 1980"/>
                <a:gd name="T93" fmla="*/ 2 h 390"/>
                <a:gd name="T94" fmla="*/ 971 w 1980"/>
                <a:gd name="T95" fmla="*/ 2 h 390"/>
                <a:gd name="T96" fmla="*/ 986 w 1980"/>
                <a:gd name="T97" fmla="*/ 2 h 390"/>
                <a:gd name="T98" fmla="*/ 990 w 1980"/>
                <a:gd name="T99" fmla="*/ 2 h 390"/>
                <a:gd name="T100" fmla="*/ 997 w 1980"/>
                <a:gd name="T101" fmla="*/ 2 h 390"/>
                <a:gd name="T102" fmla="*/ 1019 w 1980"/>
                <a:gd name="T103" fmla="*/ 2 h 390"/>
                <a:gd name="T104" fmla="*/ 1053 w 1980"/>
                <a:gd name="T105" fmla="*/ 2 h 390"/>
                <a:gd name="T106" fmla="*/ 1097 w 1980"/>
                <a:gd name="T107" fmla="*/ 2 h 390"/>
                <a:gd name="T108" fmla="*/ 1146 w 1980"/>
                <a:gd name="T109" fmla="*/ 2 h 390"/>
                <a:gd name="T110" fmla="*/ 1175 w 1980"/>
                <a:gd name="T111" fmla="*/ 2 h 3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980"/>
                <a:gd name="T169" fmla="*/ 0 h 390"/>
                <a:gd name="T170" fmla="*/ 1980 w 1980"/>
                <a:gd name="T171" fmla="*/ 390 h 39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980" h="390">
                  <a:moveTo>
                    <a:pt x="1608" y="257"/>
                  </a:moveTo>
                  <a:lnTo>
                    <a:pt x="1645" y="255"/>
                  </a:lnTo>
                  <a:lnTo>
                    <a:pt x="1681" y="251"/>
                  </a:lnTo>
                  <a:lnTo>
                    <a:pt x="1718" y="244"/>
                  </a:lnTo>
                  <a:lnTo>
                    <a:pt x="1753" y="235"/>
                  </a:lnTo>
                  <a:lnTo>
                    <a:pt x="1787" y="224"/>
                  </a:lnTo>
                  <a:lnTo>
                    <a:pt x="1819" y="209"/>
                  </a:lnTo>
                  <a:lnTo>
                    <a:pt x="1849" y="194"/>
                  </a:lnTo>
                  <a:lnTo>
                    <a:pt x="1876" y="176"/>
                  </a:lnTo>
                  <a:lnTo>
                    <a:pt x="1900" y="156"/>
                  </a:lnTo>
                  <a:lnTo>
                    <a:pt x="1922" y="135"/>
                  </a:lnTo>
                  <a:lnTo>
                    <a:pt x="1940" y="112"/>
                  </a:lnTo>
                  <a:lnTo>
                    <a:pt x="1955" y="89"/>
                  </a:lnTo>
                  <a:lnTo>
                    <a:pt x="1966" y="64"/>
                  </a:lnTo>
                  <a:lnTo>
                    <a:pt x="1975" y="39"/>
                  </a:lnTo>
                  <a:lnTo>
                    <a:pt x="1978" y="13"/>
                  </a:lnTo>
                  <a:lnTo>
                    <a:pt x="1979" y="0"/>
                  </a:lnTo>
                  <a:lnTo>
                    <a:pt x="1978" y="21"/>
                  </a:lnTo>
                  <a:lnTo>
                    <a:pt x="1972" y="43"/>
                  </a:lnTo>
                  <a:lnTo>
                    <a:pt x="1961" y="64"/>
                  </a:lnTo>
                  <a:lnTo>
                    <a:pt x="1949" y="83"/>
                  </a:lnTo>
                  <a:lnTo>
                    <a:pt x="1933" y="102"/>
                  </a:lnTo>
                  <a:lnTo>
                    <a:pt x="1913" y="119"/>
                  </a:lnTo>
                  <a:lnTo>
                    <a:pt x="1891" y="134"/>
                  </a:lnTo>
                  <a:lnTo>
                    <a:pt x="1866" y="148"/>
                  </a:lnTo>
                  <a:lnTo>
                    <a:pt x="1839" y="159"/>
                  </a:lnTo>
                  <a:lnTo>
                    <a:pt x="1810" y="168"/>
                  </a:lnTo>
                  <a:lnTo>
                    <a:pt x="1781" y="174"/>
                  </a:lnTo>
                  <a:lnTo>
                    <a:pt x="1751" y="179"/>
                  </a:lnTo>
                  <a:lnTo>
                    <a:pt x="1719" y="180"/>
                  </a:lnTo>
                  <a:lnTo>
                    <a:pt x="1214" y="180"/>
                  </a:lnTo>
                  <a:lnTo>
                    <a:pt x="1185" y="182"/>
                  </a:lnTo>
                  <a:lnTo>
                    <a:pt x="1157" y="186"/>
                  </a:lnTo>
                  <a:lnTo>
                    <a:pt x="1129" y="193"/>
                  </a:lnTo>
                  <a:lnTo>
                    <a:pt x="1103" y="202"/>
                  </a:lnTo>
                  <a:lnTo>
                    <a:pt x="1080" y="213"/>
                  </a:lnTo>
                  <a:lnTo>
                    <a:pt x="1058" y="227"/>
                  </a:lnTo>
                  <a:lnTo>
                    <a:pt x="1038" y="242"/>
                  </a:lnTo>
                  <a:lnTo>
                    <a:pt x="1022" y="258"/>
                  </a:lnTo>
                  <a:lnTo>
                    <a:pt x="1010" y="276"/>
                  </a:lnTo>
                  <a:lnTo>
                    <a:pt x="1000" y="295"/>
                  </a:lnTo>
                  <a:lnTo>
                    <a:pt x="994" y="316"/>
                  </a:lnTo>
                  <a:lnTo>
                    <a:pt x="991" y="335"/>
                  </a:lnTo>
                  <a:lnTo>
                    <a:pt x="990" y="338"/>
                  </a:lnTo>
                  <a:lnTo>
                    <a:pt x="990" y="335"/>
                  </a:lnTo>
                  <a:lnTo>
                    <a:pt x="986" y="316"/>
                  </a:lnTo>
                  <a:lnTo>
                    <a:pt x="980" y="295"/>
                  </a:lnTo>
                  <a:lnTo>
                    <a:pt x="971" y="276"/>
                  </a:lnTo>
                  <a:lnTo>
                    <a:pt x="958" y="258"/>
                  </a:lnTo>
                  <a:lnTo>
                    <a:pt x="941" y="242"/>
                  </a:lnTo>
                  <a:lnTo>
                    <a:pt x="922" y="227"/>
                  </a:lnTo>
                  <a:lnTo>
                    <a:pt x="900" y="213"/>
                  </a:lnTo>
                  <a:lnTo>
                    <a:pt x="876" y="202"/>
                  </a:lnTo>
                  <a:lnTo>
                    <a:pt x="851" y="193"/>
                  </a:lnTo>
                  <a:lnTo>
                    <a:pt x="824" y="186"/>
                  </a:lnTo>
                  <a:lnTo>
                    <a:pt x="795" y="182"/>
                  </a:lnTo>
                  <a:lnTo>
                    <a:pt x="766" y="180"/>
                  </a:lnTo>
                  <a:lnTo>
                    <a:pt x="261" y="180"/>
                  </a:lnTo>
                  <a:lnTo>
                    <a:pt x="231" y="179"/>
                  </a:lnTo>
                  <a:lnTo>
                    <a:pt x="199" y="174"/>
                  </a:lnTo>
                  <a:lnTo>
                    <a:pt x="169" y="168"/>
                  </a:lnTo>
                  <a:lnTo>
                    <a:pt x="141" y="159"/>
                  </a:lnTo>
                  <a:lnTo>
                    <a:pt x="115" y="148"/>
                  </a:lnTo>
                  <a:lnTo>
                    <a:pt x="90" y="134"/>
                  </a:lnTo>
                  <a:lnTo>
                    <a:pt x="67" y="119"/>
                  </a:lnTo>
                  <a:lnTo>
                    <a:pt x="48" y="102"/>
                  </a:lnTo>
                  <a:lnTo>
                    <a:pt x="32" y="83"/>
                  </a:lnTo>
                  <a:lnTo>
                    <a:pt x="19" y="64"/>
                  </a:lnTo>
                  <a:lnTo>
                    <a:pt x="9" y="43"/>
                  </a:lnTo>
                  <a:lnTo>
                    <a:pt x="3" y="21"/>
                  </a:lnTo>
                  <a:lnTo>
                    <a:pt x="0" y="0"/>
                  </a:lnTo>
                  <a:lnTo>
                    <a:pt x="2" y="13"/>
                  </a:lnTo>
                  <a:lnTo>
                    <a:pt x="6" y="39"/>
                  </a:lnTo>
                  <a:lnTo>
                    <a:pt x="13" y="64"/>
                  </a:lnTo>
                  <a:lnTo>
                    <a:pt x="25" y="89"/>
                  </a:lnTo>
                  <a:lnTo>
                    <a:pt x="40" y="112"/>
                  </a:lnTo>
                  <a:lnTo>
                    <a:pt x="59" y="135"/>
                  </a:lnTo>
                  <a:lnTo>
                    <a:pt x="81" y="156"/>
                  </a:lnTo>
                  <a:lnTo>
                    <a:pt x="105" y="176"/>
                  </a:lnTo>
                  <a:lnTo>
                    <a:pt x="132" y="194"/>
                  </a:lnTo>
                  <a:lnTo>
                    <a:pt x="161" y="209"/>
                  </a:lnTo>
                  <a:lnTo>
                    <a:pt x="193" y="224"/>
                  </a:lnTo>
                  <a:lnTo>
                    <a:pt x="227" y="235"/>
                  </a:lnTo>
                  <a:lnTo>
                    <a:pt x="262" y="244"/>
                  </a:lnTo>
                  <a:lnTo>
                    <a:pt x="299" y="251"/>
                  </a:lnTo>
                  <a:lnTo>
                    <a:pt x="334" y="255"/>
                  </a:lnTo>
                  <a:lnTo>
                    <a:pt x="372" y="257"/>
                  </a:lnTo>
                  <a:lnTo>
                    <a:pt x="803" y="257"/>
                  </a:lnTo>
                  <a:lnTo>
                    <a:pt x="830" y="259"/>
                  </a:lnTo>
                  <a:lnTo>
                    <a:pt x="856" y="262"/>
                  </a:lnTo>
                  <a:lnTo>
                    <a:pt x="879" y="269"/>
                  </a:lnTo>
                  <a:lnTo>
                    <a:pt x="903" y="277"/>
                  </a:lnTo>
                  <a:lnTo>
                    <a:pt x="923" y="289"/>
                  </a:lnTo>
                  <a:lnTo>
                    <a:pt x="943" y="302"/>
                  </a:lnTo>
                  <a:lnTo>
                    <a:pt x="958" y="317"/>
                  </a:lnTo>
                  <a:lnTo>
                    <a:pt x="971" y="333"/>
                  </a:lnTo>
                  <a:lnTo>
                    <a:pt x="980" y="350"/>
                  </a:lnTo>
                  <a:lnTo>
                    <a:pt x="986" y="369"/>
                  </a:lnTo>
                  <a:lnTo>
                    <a:pt x="990" y="387"/>
                  </a:lnTo>
                  <a:lnTo>
                    <a:pt x="990" y="389"/>
                  </a:lnTo>
                  <a:lnTo>
                    <a:pt x="992" y="370"/>
                  </a:lnTo>
                  <a:lnTo>
                    <a:pt x="997" y="352"/>
                  </a:lnTo>
                  <a:lnTo>
                    <a:pt x="1007" y="335"/>
                  </a:lnTo>
                  <a:lnTo>
                    <a:pt x="1019" y="318"/>
                  </a:lnTo>
                  <a:lnTo>
                    <a:pt x="1035" y="304"/>
                  </a:lnTo>
                  <a:lnTo>
                    <a:pt x="1053" y="290"/>
                  </a:lnTo>
                  <a:lnTo>
                    <a:pt x="1073" y="279"/>
                  </a:lnTo>
                  <a:lnTo>
                    <a:pt x="1097" y="270"/>
                  </a:lnTo>
                  <a:lnTo>
                    <a:pt x="1120" y="263"/>
                  </a:lnTo>
                  <a:lnTo>
                    <a:pt x="1146" y="259"/>
                  </a:lnTo>
                  <a:lnTo>
                    <a:pt x="1172" y="257"/>
                  </a:lnTo>
                  <a:lnTo>
                    <a:pt x="1175" y="257"/>
                  </a:lnTo>
                  <a:lnTo>
                    <a:pt x="1608" y="257"/>
                  </a:lnTo>
                </a:path>
              </a:pathLst>
            </a:custGeom>
            <a:solidFill>
              <a:srgbClr val="0070C0"/>
            </a:solidFill>
            <a:ln w="12700" cap="rnd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8318" name="Rectangle 21">
              <a:extLst>
                <a:ext uri="{FF2B5EF4-FFF2-40B4-BE49-F238E27FC236}">
                  <a16:creationId xmlns:a16="http://schemas.microsoft.com/office/drawing/2014/main" id="{82447D93-1F5C-4054-9113-B9B749091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888"/>
              <a:ext cx="2446" cy="289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$2,250 unfavourable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EC55E-4DF2-D2C4-79B5-A513B86E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77ED-11BC-45B7-B889-ADCB3AC0B1C0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D4563C7-C49C-0AA6-FAD4-DF74D45DD8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Labour Variance Example - 4</a:t>
            </a:r>
          </a:p>
        </p:txBody>
      </p:sp>
      <p:sp>
        <p:nvSpPr>
          <p:cNvPr id="2" name="Text Box 11">
            <a:extLst>
              <a:ext uri="{FF2B5EF4-FFF2-40B4-BE49-F238E27FC236}">
                <a16:creationId xmlns:a16="http://schemas.microsoft.com/office/drawing/2014/main" id="{F8FD53BA-DB6A-AB88-39C4-901F0CEE4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5777" y="3096804"/>
            <a:ext cx="5194300" cy="830997"/>
          </a:xfrm>
          <a:prstGeom prst="rect">
            <a:avLst/>
          </a:prstGeom>
          <a:solidFill>
            <a:srgbClr val="1C3163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CA" alt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0.6 hours per parks x 2,000 parkas </a:t>
            </a:r>
            <a:r>
              <a:rPr lang="en-CA" altLang="en-US" sz="2400" dirty="0">
                <a:solidFill>
                  <a:schemeClr val="bg1"/>
                </a:solidFill>
                <a:cs typeface="Arial" panose="020B0604020202020204" pitchFamily="34" charset="0"/>
                <a:sym typeface="Symbol" panose="05050102010706020507" pitchFamily="18" charset="2"/>
              </a:rPr>
              <a:t>= 1,200 hours</a:t>
            </a:r>
            <a:endParaRPr lang="en-CA" alt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Line 10">
            <a:extLst>
              <a:ext uri="{FF2B5EF4-FFF2-40B4-BE49-F238E27FC236}">
                <a16:creationId xmlns:a16="http://schemas.microsoft.com/office/drawing/2014/main" id="{7D103320-5C7A-3BDA-FBFB-006226FFC5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89788" y="2874963"/>
            <a:ext cx="990600" cy="425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4">
            <a:extLst>
              <a:ext uri="{FF2B5EF4-FFF2-40B4-BE49-F238E27FC236}">
                <a16:creationId xmlns:a16="http://schemas.microsoft.com/office/drawing/2014/main" id="{4619FE95-931F-4091-8593-D8025FF61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76" y="2590801"/>
            <a:ext cx="8607425" cy="175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2400" dirty="0">
                <a:latin typeface="Rockwell" panose="02060603020205020403" pitchFamily="18" charset="0"/>
              </a:rPr>
              <a:t>   </a:t>
            </a:r>
            <a:r>
              <a:rPr lang="en-CA" altLang="en-US" sz="2400" dirty="0">
                <a:cs typeface="Arial" panose="020B0604020202020204" pitchFamily="34" charset="0"/>
              </a:rPr>
              <a:t>1,250 hours                 1,250 hours                  1,200 hours</a:t>
            </a:r>
            <a:br>
              <a:rPr lang="en-CA" altLang="en-US" sz="2400" dirty="0">
                <a:cs typeface="Arial" panose="020B0604020202020204" pitchFamily="34" charset="0"/>
              </a:rPr>
            </a:br>
            <a:r>
              <a:rPr lang="en-CA" altLang="en-US" sz="2400" dirty="0">
                <a:cs typeface="Arial" panose="020B0604020202020204" pitchFamily="34" charset="0"/>
              </a:rPr>
              <a:t>           ×                                 ×                                   ×</a:t>
            </a:r>
            <a:br>
              <a:rPr lang="en-CA" altLang="en-US" sz="2400" dirty="0">
                <a:cs typeface="Arial" panose="020B0604020202020204" pitchFamily="34" charset="0"/>
              </a:rPr>
            </a:br>
            <a:r>
              <a:rPr lang="en-CA" altLang="en-US" sz="2400" dirty="0">
                <a:cs typeface="Arial" panose="020B0604020202020204" pitchFamily="34" charset="0"/>
              </a:rPr>
              <a:t>$21.00 per hour         $20.00 per hour           $20.00 per hour</a:t>
            </a:r>
          </a:p>
          <a:p>
            <a:pPr eaLnBrk="1" hangingPunct="1">
              <a:spcBef>
                <a:spcPct val="50000"/>
              </a:spcBef>
            </a:pPr>
            <a:r>
              <a:rPr lang="en-CA" altLang="en-US" sz="2400" dirty="0">
                <a:solidFill>
                  <a:schemeClr val="tx2"/>
                </a:solidFill>
                <a:cs typeface="Arial" panose="020B0604020202020204" pitchFamily="34" charset="0"/>
              </a:rPr>
              <a:t>    </a:t>
            </a:r>
            <a:r>
              <a:rPr lang="en-CA" altLang="en-US" sz="2400" dirty="0">
                <a:solidFill>
                  <a:srgbClr val="0070C0"/>
                </a:solidFill>
                <a:cs typeface="Arial" panose="020B0604020202020204" pitchFamily="34" charset="0"/>
              </a:rPr>
              <a:t>= $26,250                  = $25,000                     = $24,000   </a:t>
            </a:r>
          </a:p>
        </p:txBody>
      </p:sp>
      <p:sp>
        <p:nvSpPr>
          <p:cNvPr id="104450" name="Rectangle 5">
            <a:extLst>
              <a:ext uri="{FF2B5EF4-FFF2-40B4-BE49-F238E27FC236}">
                <a16:creationId xmlns:a16="http://schemas.microsoft.com/office/drawing/2014/main" id="{26C5D40B-0DE3-4F8A-A72D-AD021E36D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1" y="1524001"/>
            <a:ext cx="8759825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CA" altLang="en-US" sz="2400" b="1" dirty="0">
                <a:cs typeface="Arial" panose="020B0604020202020204" pitchFamily="34" charset="0"/>
              </a:rPr>
              <a:t>   Actual Hours            Actual Hours	       Standard Hours</a:t>
            </a:r>
            <a:br>
              <a:rPr lang="en-CA" altLang="en-US" sz="2400" b="1" dirty="0">
                <a:cs typeface="Arial" panose="020B0604020202020204" pitchFamily="34" charset="0"/>
              </a:rPr>
            </a:br>
            <a:r>
              <a:rPr lang="en-CA" altLang="en-US" sz="2400" b="1" dirty="0">
                <a:cs typeface="Arial" panose="020B0604020202020204" pitchFamily="34" charset="0"/>
              </a:rPr>
              <a:t>            ×                                 ×                                   × </a:t>
            </a:r>
            <a:br>
              <a:rPr lang="en-CA" altLang="en-US" sz="2400" b="1" dirty="0">
                <a:cs typeface="Arial" panose="020B0604020202020204" pitchFamily="34" charset="0"/>
              </a:rPr>
            </a:br>
            <a:r>
              <a:rPr lang="en-CA" altLang="en-US" sz="2400" b="1" dirty="0">
                <a:cs typeface="Arial" panose="020B0604020202020204" pitchFamily="34" charset="0"/>
              </a:rPr>
              <a:t>    Actual Rate             Standard Rate            Standard Rate</a:t>
            </a:r>
          </a:p>
        </p:txBody>
      </p:sp>
      <p:sp>
        <p:nvSpPr>
          <p:cNvPr id="104451" name="Line 6">
            <a:extLst>
              <a:ext uri="{FF2B5EF4-FFF2-40B4-BE49-F238E27FC236}">
                <a16:creationId xmlns:a16="http://schemas.microsoft.com/office/drawing/2014/main" id="{B393FEF4-95DD-4DFF-8798-883AB8813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3413" y="2436813"/>
            <a:ext cx="218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52" name="Line 7">
            <a:extLst>
              <a:ext uri="{FF2B5EF4-FFF2-40B4-BE49-F238E27FC236}">
                <a16:creationId xmlns:a16="http://schemas.microsoft.com/office/drawing/2014/main" id="{EBF87CDF-F97A-40A3-ADC0-4E9BBDD7B9D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9813" y="2436813"/>
            <a:ext cx="218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53" name="Line 8">
            <a:extLst>
              <a:ext uri="{FF2B5EF4-FFF2-40B4-BE49-F238E27FC236}">
                <a16:creationId xmlns:a16="http://schemas.microsoft.com/office/drawing/2014/main" id="{FEBE1203-0F6C-4D7F-919C-A87767F8F431}"/>
              </a:ext>
            </a:extLst>
          </p:cNvPr>
          <p:cNvSpPr>
            <a:spLocks noChangeShapeType="1"/>
          </p:cNvSpPr>
          <p:nvPr/>
        </p:nvSpPr>
        <p:spPr bwMode="auto">
          <a:xfrm>
            <a:off x="7797800" y="2436813"/>
            <a:ext cx="2413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4455" name="Group 12">
            <a:extLst>
              <a:ext uri="{FF2B5EF4-FFF2-40B4-BE49-F238E27FC236}">
                <a16:creationId xmlns:a16="http://schemas.microsoft.com/office/drawing/2014/main" id="{9423577C-586E-40F0-B04C-95DAF7E4E847}"/>
              </a:ext>
            </a:extLst>
          </p:cNvPr>
          <p:cNvGrpSpPr>
            <a:grpSpLocks/>
          </p:cNvGrpSpPr>
          <p:nvPr/>
        </p:nvGrpSpPr>
        <p:grpSpPr bwMode="auto">
          <a:xfrm>
            <a:off x="2400301" y="4244976"/>
            <a:ext cx="3883025" cy="1516063"/>
            <a:chOff x="552" y="2735"/>
            <a:chExt cx="2446" cy="955"/>
          </a:xfrm>
        </p:grpSpPr>
        <p:sp>
          <p:nvSpPr>
            <p:cNvPr id="104465" name="Freeform 13">
              <a:extLst>
                <a:ext uri="{FF2B5EF4-FFF2-40B4-BE49-F238E27FC236}">
                  <a16:creationId xmlns:a16="http://schemas.microsoft.com/office/drawing/2014/main" id="{21C81E41-8FC3-40CD-A182-F7414FA2B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" y="2735"/>
              <a:ext cx="1980" cy="390"/>
            </a:xfrm>
            <a:custGeom>
              <a:avLst/>
              <a:gdLst>
                <a:gd name="T0" fmla="*/ 1645 w 1980"/>
                <a:gd name="T1" fmla="*/ 255 h 390"/>
                <a:gd name="T2" fmla="*/ 1718 w 1980"/>
                <a:gd name="T3" fmla="*/ 244 h 390"/>
                <a:gd name="T4" fmla="*/ 1787 w 1980"/>
                <a:gd name="T5" fmla="*/ 224 h 390"/>
                <a:gd name="T6" fmla="*/ 1849 w 1980"/>
                <a:gd name="T7" fmla="*/ 194 h 390"/>
                <a:gd name="T8" fmla="*/ 1900 w 1980"/>
                <a:gd name="T9" fmla="*/ 156 h 390"/>
                <a:gd name="T10" fmla="*/ 1940 w 1980"/>
                <a:gd name="T11" fmla="*/ 112 h 390"/>
                <a:gd name="T12" fmla="*/ 1966 w 1980"/>
                <a:gd name="T13" fmla="*/ 64 h 390"/>
                <a:gd name="T14" fmla="*/ 1978 w 1980"/>
                <a:gd name="T15" fmla="*/ 13 h 390"/>
                <a:gd name="T16" fmla="*/ 1978 w 1980"/>
                <a:gd name="T17" fmla="*/ 21 h 390"/>
                <a:gd name="T18" fmla="*/ 1961 w 1980"/>
                <a:gd name="T19" fmla="*/ 64 h 390"/>
                <a:gd name="T20" fmla="*/ 1933 w 1980"/>
                <a:gd name="T21" fmla="*/ 102 h 390"/>
                <a:gd name="T22" fmla="*/ 1891 w 1980"/>
                <a:gd name="T23" fmla="*/ 134 h 390"/>
                <a:gd name="T24" fmla="*/ 1839 w 1980"/>
                <a:gd name="T25" fmla="*/ 159 h 390"/>
                <a:gd name="T26" fmla="*/ 1781 w 1980"/>
                <a:gd name="T27" fmla="*/ 174 h 390"/>
                <a:gd name="T28" fmla="*/ 1719 w 1980"/>
                <a:gd name="T29" fmla="*/ 180 h 390"/>
                <a:gd name="T30" fmla="*/ 1185 w 1980"/>
                <a:gd name="T31" fmla="*/ 182 h 390"/>
                <a:gd name="T32" fmla="*/ 1129 w 1980"/>
                <a:gd name="T33" fmla="*/ 193 h 390"/>
                <a:gd name="T34" fmla="*/ 1080 w 1980"/>
                <a:gd name="T35" fmla="*/ 213 h 390"/>
                <a:gd name="T36" fmla="*/ 1038 w 1980"/>
                <a:gd name="T37" fmla="*/ 242 h 390"/>
                <a:gd name="T38" fmla="*/ 1010 w 1980"/>
                <a:gd name="T39" fmla="*/ 276 h 390"/>
                <a:gd name="T40" fmla="*/ 994 w 1980"/>
                <a:gd name="T41" fmla="*/ 316 h 390"/>
                <a:gd name="T42" fmla="*/ 990 w 1980"/>
                <a:gd name="T43" fmla="*/ 338 h 390"/>
                <a:gd name="T44" fmla="*/ 986 w 1980"/>
                <a:gd name="T45" fmla="*/ 316 h 390"/>
                <a:gd name="T46" fmla="*/ 971 w 1980"/>
                <a:gd name="T47" fmla="*/ 276 h 390"/>
                <a:gd name="T48" fmla="*/ 941 w 1980"/>
                <a:gd name="T49" fmla="*/ 242 h 390"/>
                <a:gd name="T50" fmla="*/ 900 w 1980"/>
                <a:gd name="T51" fmla="*/ 213 h 390"/>
                <a:gd name="T52" fmla="*/ 851 w 1980"/>
                <a:gd name="T53" fmla="*/ 193 h 390"/>
                <a:gd name="T54" fmla="*/ 795 w 1980"/>
                <a:gd name="T55" fmla="*/ 182 h 390"/>
                <a:gd name="T56" fmla="*/ 261 w 1980"/>
                <a:gd name="T57" fmla="*/ 180 h 390"/>
                <a:gd name="T58" fmla="*/ 199 w 1980"/>
                <a:gd name="T59" fmla="*/ 174 h 390"/>
                <a:gd name="T60" fmla="*/ 141 w 1980"/>
                <a:gd name="T61" fmla="*/ 159 h 390"/>
                <a:gd name="T62" fmla="*/ 90 w 1980"/>
                <a:gd name="T63" fmla="*/ 134 h 390"/>
                <a:gd name="T64" fmla="*/ 48 w 1980"/>
                <a:gd name="T65" fmla="*/ 102 h 390"/>
                <a:gd name="T66" fmla="*/ 19 w 1980"/>
                <a:gd name="T67" fmla="*/ 64 h 390"/>
                <a:gd name="T68" fmla="*/ 3 w 1980"/>
                <a:gd name="T69" fmla="*/ 21 h 390"/>
                <a:gd name="T70" fmla="*/ 2 w 1980"/>
                <a:gd name="T71" fmla="*/ 13 h 390"/>
                <a:gd name="T72" fmla="*/ 13 w 1980"/>
                <a:gd name="T73" fmla="*/ 64 h 390"/>
                <a:gd name="T74" fmla="*/ 40 w 1980"/>
                <a:gd name="T75" fmla="*/ 112 h 390"/>
                <a:gd name="T76" fmla="*/ 81 w 1980"/>
                <a:gd name="T77" fmla="*/ 156 h 390"/>
                <a:gd name="T78" fmla="*/ 132 w 1980"/>
                <a:gd name="T79" fmla="*/ 194 h 390"/>
                <a:gd name="T80" fmla="*/ 193 w 1980"/>
                <a:gd name="T81" fmla="*/ 224 h 390"/>
                <a:gd name="T82" fmla="*/ 262 w 1980"/>
                <a:gd name="T83" fmla="*/ 244 h 390"/>
                <a:gd name="T84" fmla="*/ 334 w 1980"/>
                <a:gd name="T85" fmla="*/ 255 h 390"/>
                <a:gd name="T86" fmla="*/ 803 w 1980"/>
                <a:gd name="T87" fmla="*/ 257 h 390"/>
                <a:gd name="T88" fmla="*/ 856 w 1980"/>
                <a:gd name="T89" fmla="*/ 262 h 390"/>
                <a:gd name="T90" fmla="*/ 903 w 1980"/>
                <a:gd name="T91" fmla="*/ 277 h 390"/>
                <a:gd name="T92" fmla="*/ 943 w 1980"/>
                <a:gd name="T93" fmla="*/ 302 h 390"/>
                <a:gd name="T94" fmla="*/ 971 w 1980"/>
                <a:gd name="T95" fmla="*/ 333 h 390"/>
                <a:gd name="T96" fmla="*/ 986 w 1980"/>
                <a:gd name="T97" fmla="*/ 369 h 390"/>
                <a:gd name="T98" fmla="*/ 990 w 1980"/>
                <a:gd name="T99" fmla="*/ 389 h 390"/>
                <a:gd name="T100" fmla="*/ 997 w 1980"/>
                <a:gd name="T101" fmla="*/ 352 h 390"/>
                <a:gd name="T102" fmla="*/ 1019 w 1980"/>
                <a:gd name="T103" fmla="*/ 318 h 390"/>
                <a:gd name="T104" fmla="*/ 1053 w 1980"/>
                <a:gd name="T105" fmla="*/ 290 h 390"/>
                <a:gd name="T106" fmla="*/ 1097 w 1980"/>
                <a:gd name="T107" fmla="*/ 270 h 390"/>
                <a:gd name="T108" fmla="*/ 1146 w 1980"/>
                <a:gd name="T109" fmla="*/ 259 h 390"/>
                <a:gd name="T110" fmla="*/ 1175 w 1980"/>
                <a:gd name="T111" fmla="*/ 257 h 3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980"/>
                <a:gd name="T169" fmla="*/ 0 h 390"/>
                <a:gd name="T170" fmla="*/ 1980 w 1980"/>
                <a:gd name="T171" fmla="*/ 390 h 39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980" h="390">
                  <a:moveTo>
                    <a:pt x="1608" y="257"/>
                  </a:moveTo>
                  <a:lnTo>
                    <a:pt x="1645" y="255"/>
                  </a:lnTo>
                  <a:lnTo>
                    <a:pt x="1681" y="251"/>
                  </a:lnTo>
                  <a:lnTo>
                    <a:pt x="1718" y="244"/>
                  </a:lnTo>
                  <a:lnTo>
                    <a:pt x="1753" y="235"/>
                  </a:lnTo>
                  <a:lnTo>
                    <a:pt x="1787" y="224"/>
                  </a:lnTo>
                  <a:lnTo>
                    <a:pt x="1819" y="209"/>
                  </a:lnTo>
                  <a:lnTo>
                    <a:pt x="1849" y="194"/>
                  </a:lnTo>
                  <a:lnTo>
                    <a:pt x="1876" y="176"/>
                  </a:lnTo>
                  <a:lnTo>
                    <a:pt x="1900" y="156"/>
                  </a:lnTo>
                  <a:lnTo>
                    <a:pt x="1922" y="135"/>
                  </a:lnTo>
                  <a:lnTo>
                    <a:pt x="1940" y="112"/>
                  </a:lnTo>
                  <a:lnTo>
                    <a:pt x="1955" y="89"/>
                  </a:lnTo>
                  <a:lnTo>
                    <a:pt x="1966" y="64"/>
                  </a:lnTo>
                  <a:lnTo>
                    <a:pt x="1975" y="39"/>
                  </a:lnTo>
                  <a:lnTo>
                    <a:pt x="1978" y="13"/>
                  </a:lnTo>
                  <a:lnTo>
                    <a:pt x="1979" y="0"/>
                  </a:lnTo>
                  <a:lnTo>
                    <a:pt x="1978" y="21"/>
                  </a:lnTo>
                  <a:lnTo>
                    <a:pt x="1972" y="43"/>
                  </a:lnTo>
                  <a:lnTo>
                    <a:pt x="1961" y="64"/>
                  </a:lnTo>
                  <a:lnTo>
                    <a:pt x="1949" y="83"/>
                  </a:lnTo>
                  <a:lnTo>
                    <a:pt x="1933" y="102"/>
                  </a:lnTo>
                  <a:lnTo>
                    <a:pt x="1913" y="119"/>
                  </a:lnTo>
                  <a:lnTo>
                    <a:pt x="1891" y="134"/>
                  </a:lnTo>
                  <a:lnTo>
                    <a:pt x="1866" y="148"/>
                  </a:lnTo>
                  <a:lnTo>
                    <a:pt x="1839" y="159"/>
                  </a:lnTo>
                  <a:lnTo>
                    <a:pt x="1810" y="168"/>
                  </a:lnTo>
                  <a:lnTo>
                    <a:pt x="1781" y="174"/>
                  </a:lnTo>
                  <a:lnTo>
                    <a:pt x="1751" y="179"/>
                  </a:lnTo>
                  <a:lnTo>
                    <a:pt x="1719" y="180"/>
                  </a:lnTo>
                  <a:lnTo>
                    <a:pt x="1214" y="180"/>
                  </a:lnTo>
                  <a:lnTo>
                    <a:pt x="1185" y="182"/>
                  </a:lnTo>
                  <a:lnTo>
                    <a:pt x="1157" y="186"/>
                  </a:lnTo>
                  <a:lnTo>
                    <a:pt x="1129" y="193"/>
                  </a:lnTo>
                  <a:lnTo>
                    <a:pt x="1103" y="202"/>
                  </a:lnTo>
                  <a:lnTo>
                    <a:pt x="1080" y="213"/>
                  </a:lnTo>
                  <a:lnTo>
                    <a:pt x="1058" y="227"/>
                  </a:lnTo>
                  <a:lnTo>
                    <a:pt x="1038" y="242"/>
                  </a:lnTo>
                  <a:lnTo>
                    <a:pt x="1022" y="258"/>
                  </a:lnTo>
                  <a:lnTo>
                    <a:pt x="1010" y="276"/>
                  </a:lnTo>
                  <a:lnTo>
                    <a:pt x="1000" y="295"/>
                  </a:lnTo>
                  <a:lnTo>
                    <a:pt x="994" y="316"/>
                  </a:lnTo>
                  <a:lnTo>
                    <a:pt x="991" y="335"/>
                  </a:lnTo>
                  <a:lnTo>
                    <a:pt x="990" y="338"/>
                  </a:lnTo>
                  <a:lnTo>
                    <a:pt x="990" y="335"/>
                  </a:lnTo>
                  <a:lnTo>
                    <a:pt x="986" y="316"/>
                  </a:lnTo>
                  <a:lnTo>
                    <a:pt x="980" y="295"/>
                  </a:lnTo>
                  <a:lnTo>
                    <a:pt x="971" y="276"/>
                  </a:lnTo>
                  <a:lnTo>
                    <a:pt x="958" y="258"/>
                  </a:lnTo>
                  <a:lnTo>
                    <a:pt x="941" y="242"/>
                  </a:lnTo>
                  <a:lnTo>
                    <a:pt x="922" y="227"/>
                  </a:lnTo>
                  <a:lnTo>
                    <a:pt x="900" y="213"/>
                  </a:lnTo>
                  <a:lnTo>
                    <a:pt x="876" y="202"/>
                  </a:lnTo>
                  <a:lnTo>
                    <a:pt x="851" y="193"/>
                  </a:lnTo>
                  <a:lnTo>
                    <a:pt x="824" y="186"/>
                  </a:lnTo>
                  <a:lnTo>
                    <a:pt x="795" y="182"/>
                  </a:lnTo>
                  <a:lnTo>
                    <a:pt x="766" y="180"/>
                  </a:lnTo>
                  <a:lnTo>
                    <a:pt x="261" y="180"/>
                  </a:lnTo>
                  <a:lnTo>
                    <a:pt x="231" y="179"/>
                  </a:lnTo>
                  <a:lnTo>
                    <a:pt x="199" y="174"/>
                  </a:lnTo>
                  <a:lnTo>
                    <a:pt x="169" y="168"/>
                  </a:lnTo>
                  <a:lnTo>
                    <a:pt x="141" y="159"/>
                  </a:lnTo>
                  <a:lnTo>
                    <a:pt x="115" y="148"/>
                  </a:lnTo>
                  <a:lnTo>
                    <a:pt x="90" y="134"/>
                  </a:lnTo>
                  <a:lnTo>
                    <a:pt x="67" y="119"/>
                  </a:lnTo>
                  <a:lnTo>
                    <a:pt x="48" y="102"/>
                  </a:lnTo>
                  <a:lnTo>
                    <a:pt x="32" y="83"/>
                  </a:lnTo>
                  <a:lnTo>
                    <a:pt x="19" y="64"/>
                  </a:lnTo>
                  <a:lnTo>
                    <a:pt x="9" y="43"/>
                  </a:lnTo>
                  <a:lnTo>
                    <a:pt x="3" y="21"/>
                  </a:lnTo>
                  <a:lnTo>
                    <a:pt x="0" y="0"/>
                  </a:lnTo>
                  <a:lnTo>
                    <a:pt x="2" y="13"/>
                  </a:lnTo>
                  <a:lnTo>
                    <a:pt x="6" y="39"/>
                  </a:lnTo>
                  <a:lnTo>
                    <a:pt x="13" y="64"/>
                  </a:lnTo>
                  <a:lnTo>
                    <a:pt x="25" y="89"/>
                  </a:lnTo>
                  <a:lnTo>
                    <a:pt x="40" y="112"/>
                  </a:lnTo>
                  <a:lnTo>
                    <a:pt x="59" y="135"/>
                  </a:lnTo>
                  <a:lnTo>
                    <a:pt x="81" y="156"/>
                  </a:lnTo>
                  <a:lnTo>
                    <a:pt x="105" y="176"/>
                  </a:lnTo>
                  <a:lnTo>
                    <a:pt x="132" y="194"/>
                  </a:lnTo>
                  <a:lnTo>
                    <a:pt x="161" y="209"/>
                  </a:lnTo>
                  <a:lnTo>
                    <a:pt x="193" y="224"/>
                  </a:lnTo>
                  <a:lnTo>
                    <a:pt x="227" y="235"/>
                  </a:lnTo>
                  <a:lnTo>
                    <a:pt x="262" y="244"/>
                  </a:lnTo>
                  <a:lnTo>
                    <a:pt x="299" y="251"/>
                  </a:lnTo>
                  <a:lnTo>
                    <a:pt x="334" y="255"/>
                  </a:lnTo>
                  <a:lnTo>
                    <a:pt x="372" y="257"/>
                  </a:lnTo>
                  <a:lnTo>
                    <a:pt x="803" y="257"/>
                  </a:lnTo>
                  <a:lnTo>
                    <a:pt x="830" y="259"/>
                  </a:lnTo>
                  <a:lnTo>
                    <a:pt x="856" y="262"/>
                  </a:lnTo>
                  <a:lnTo>
                    <a:pt x="879" y="269"/>
                  </a:lnTo>
                  <a:lnTo>
                    <a:pt x="903" y="277"/>
                  </a:lnTo>
                  <a:lnTo>
                    <a:pt x="923" y="289"/>
                  </a:lnTo>
                  <a:lnTo>
                    <a:pt x="943" y="302"/>
                  </a:lnTo>
                  <a:lnTo>
                    <a:pt x="958" y="317"/>
                  </a:lnTo>
                  <a:lnTo>
                    <a:pt x="971" y="333"/>
                  </a:lnTo>
                  <a:lnTo>
                    <a:pt x="980" y="350"/>
                  </a:lnTo>
                  <a:lnTo>
                    <a:pt x="986" y="369"/>
                  </a:lnTo>
                  <a:lnTo>
                    <a:pt x="990" y="387"/>
                  </a:lnTo>
                  <a:lnTo>
                    <a:pt x="990" y="389"/>
                  </a:lnTo>
                  <a:lnTo>
                    <a:pt x="992" y="370"/>
                  </a:lnTo>
                  <a:lnTo>
                    <a:pt x="997" y="352"/>
                  </a:lnTo>
                  <a:lnTo>
                    <a:pt x="1007" y="335"/>
                  </a:lnTo>
                  <a:lnTo>
                    <a:pt x="1019" y="318"/>
                  </a:lnTo>
                  <a:lnTo>
                    <a:pt x="1035" y="304"/>
                  </a:lnTo>
                  <a:lnTo>
                    <a:pt x="1053" y="290"/>
                  </a:lnTo>
                  <a:lnTo>
                    <a:pt x="1073" y="279"/>
                  </a:lnTo>
                  <a:lnTo>
                    <a:pt x="1097" y="270"/>
                  </a:lnTo>
                  <a:lnTo>
                    <a:pt x="1120" y="263"/>
                  </a:lnTo>
                  <a:lnTo>
                    <a:pt x="1146" y="259"/>
                  </a:lnTo>
                  <a:lnTo>
                    <a:pt x="1172" y="257"/>
                  </a:lnTo>
                  <a:lnTo>
                    <a:pt x="1175" y="257"/>
                  </a:lnTo>
                  <a:lnTo>
                    <a:pt x="1608" y="257"/>
                  </a:lnTo>
                </a:path>
              </a:pathLst>
            </a:custGeom>
            <a:solidFill>
              <a:srgbClr val="0070C0"/>
            </a:solidFill>
            <a:ln w="12700" cap="rnd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8322" name="Rectangle 14">
              <a:extLst>
                <a:ext uri="{FF2B5EF4-FFF2-40B4-BE49-F238E27FC236}">
                  <a16:creationId xmlns:a16="http://schemas.microsoft.com/office/drawing/2014/main" id="{B1565EEA-866D-4FC0-BD22-37911F66F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" y="3168"/>
              <a:ext cx="2446" cy="522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Rate variance</a:t>
              </a:r>
              <a:b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$1,250 unfavourable</a:t>
              </a:r>
            </a:p>
          </p:txBody>
        </p:sp>
      </p:grpSp>
      <p:grpSp>
        <p:nvGrpSpPr>
          <p:cNvPr id="104456" name="Group 15">
            <a:extLst>
              <a:ext uri="{FF2B5EF4-FFF2-40B4-BE49-F238E27FC236}">
                <a16:creationId xmlns:a16="http://schemas.microsoft.com/office/drawing/2014/main" id="{D19D6C46-194B-42FB-88A0-65EC8A1794C1}"/>
              </a:ext>
            </a:extLst>
          </p:cNvPr>
          <p:cNvGrpSpPr>
            <a:grpSpLocks/>
          </p:cNvGrpSpPr>
          <p:nvPr/>
        </p:nvGrpSpPr>
        <p:grpSpPr bwMode="auto">
          <a:xfrm>
            <a:off x="5772151" y="4197351"/>
            <a:ext cx="3883025" cy="1516063"/>
            <a:chOff x="2676" y="2735"/>
            <a:chExt cx="2446" cy="955"/>
          </a:xfrm>
        </p:grpSpPr>
        <p:sp>
          <p:nvSpPr>
            <p:cNvPr id="98319" name="Rectangle 16">
              <a:extLst>
                <a:ext uri="{FF2B5EF4-FFF2-40B4-BE49-F238E27FC236}">
                  <a16:creationId xmlns:a16="http://schemas.microsoft.com/office/drawing/2014/main" id="{E8451366-A63E-49E4-9A21-E8A0CBDCD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6" y="3168"/>
              <a:ext cx="2446" cy="522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Efficiency variance</a:t>
              </a:r>
              <a:b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$1,000 unfavourable</a:t>
              </a:r>
            </a:p>
          </p:txBody>
        </p:sp>
        <p:sp>
          <p:nvSpPr>
            <p:cNvPr id="104464" name="Freeform 17">
              <a:extLst>
                <a:ext uri="{FF2B5EF4-FFF2-40B4-BE49-F238E27FC236}">
                  <a16:creationId xmlns:a16="http://schemas.microsoft.com/office/drawing/2014/main" id="{C58DF63A-6097-4996-AA08-12F64603C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735"/>
              <a:ext cx="1980" cy="390"/>
            </a:xfrm>
            <a:custGeom>
              <a:avLst/>
              <a:gdLst>
                <a:gd name="T0" fmla="*/ 1645 w 1980"/>
                <a:gd name="T1" fmla="*/ 255 h 390"/>
                <a:gd name="T2" fmla="*/ 1718 w 1980"/>
                <a:gd name="T3" fmla="*/ 244 h 390"/>
                <a:gd name="T4" fmla="*/ 1787 w 1980"/>
                <a:gd name="T5" fmla="*/ 224 h 390"/>
                <a:gd name="T6" fmla="*/ 1849 w 1980"/>
                <a:gd name="T7" fmla="*/ 194 h 390"/>
                <a:gd name="T8" fmla="*/ 1900 w 1980"/>
                <a:gd name="T9" fmla="*/ 156 h 390"/>
                <a:gd name="T10" fmla="*/ 1940 w 1980"/>
                <a:gd name="T11" fmla="*/ 112 h 390"/>
                <a:gd name="T12" fmla="*/ 1966 w 1980"/>
                <a:gd name="T13" fmla="*/ 64 h 390"/>
                <a:gd name="T14" fmla="*/ 1978 w 1980"/>
                <a:gd name="T15" fmla="*/ 13 h 390"/>
                <a:gd name="T16" fmla="*/ 1978 w 1980"/>
                <a:gd name="T17" fmla="*/ 21 h 390"/>
                <a:gd name="T18" fmla="*/ 1961 w 1980"/>
                <a:gd name="T19" fmla="*/ 64 h 390"/>
                <a:gd name="T20" fmla="*/ 1933 w 1980"/>
                <a:gd name="T21" fmla="*/ 102 h 390"/>
                <a:gd name="T22" fmla="*/ 1891 w 1980"/>
                <a:gd name="T23" fmla="*/ 134 h 390"/>
                <a:gd name="T24" fmla="*/ 1839 w 1980"/>
                <a:gd name="T25" fmla="*/ 159 h 390"/>
                <a:gd name="T26" fmla="*/ 1781 w 1980"/>
                <a:gd name="T27" fmla="*/ 174 h 390"/>
                <a:gd name="T28" fmla="*/ 1719 w 1980"/>
                <a:gd name="T29" fmla="*/ 180 h 390"/>
                <a:gd name="T30" fmla="*/ 1185 w 1980"/>
                <a:gd name="T31" fmla="*/ 182 h 390"/>
                <a:gd name="T32" fmla="*/ 1129 w 1980"/>
                <a:gd name="T33" fmla="*/ 193 h 390"/>
                <a:gd name="T34" fmla="*/ 1080 w 1980"/>
                <a:gd name="T35" fmla="*/ 213 h 390"/>
                <a:gd name="T36" fmla="*/ 1038 w 1980"/>
                <a:gd name="T37" fmla="*/ 242 h 390"/>
                <a:gd name="T38" fmla="*/ 1010 w 1980"/>
                <a:gd name="T39" fmla="*/ 276 h 390"/>
                <a:gd name="T40" fmla="*/ 994 w 1980"/>
                <a:gd name="T41" fmla="*/ 316 h 390"/>
                <a:gd name="T42" fmla="*/ 990 w 1980"/>
                <a:gd name="T43" fmla="*/ 338 h 390"/>
                <a:gd name="T44" fmla="*/ 986 w 1980"/>
                <a:gd name="T45" fmla="*/ 316 h 390"/>
                <a:gd name="T46" fmla="*/ 971 w 1980"/>
                <a:gd name="T47" fmla="*/ 276 h 390"/>
                <a:gd name="T48" fmla="*/ 941 w 1980"/>
                <a:gd name="T49" fmla="*/ 242 h 390"/>
                <a:gd name="T50" fmla="*/ 900 w 1980"/>
                <a:gd name="T51" fmla="*/ 213 h 390"/>
                <a:gd name="T52" fmla="*/ 851 w 1980"/>
                <a:gd name="T53" fmla="*/ 193 h 390"/>
                <a:gd name="T54" fmla="*/ 795 w 1980"/>
                <a:gd name="T55" fmla="*/ 182 h 390"/>
                <a:gd name="T56" fmla="*/ 261 w 1980"/>
                <a:gd name="T57" fmla="*/ 180 h 390"/>
                <a:gd name="T58" fmla="*/ 199 w 1980"/>
                <a:gd name="T59" fmla="*/ 174 h 390"/>
                <a:gd name="T60" fmla="*/ 141 w 1980"/>
                <a:gd name="T61" fmla="*/ 159 h 390"/>
                <a:gd name="T62" fmla="*/ 90 w 1980"/>
                <a:gd name="T63" fmla="*/ 134 h 390"/>
                <a:gd name="T64" fmla="*/ 48 w 1980"/>
                <a:gd name="T65" fmla="*/ 102 h 390"/>
                <a:gd name="T66" fmla="*/ 19 w 1980"/>
                <a:gd name="T67" fmla="*/ 64 h 390"/>
                <a:gd name="T68" fmla="*/ 3 w 1980"/>
                <a:gd name="T69" fmla="*/ 21 h 390"/>
                <a:gd name="T70" fmla="*/ 2 w 1980"/>
                <a:gd name="T71" fmla="*/ 13 h 390"/>
                <a:gd name="T72" fmla="*/ 13 w 1980"/>
                <a:gd name="T73" fmla="*/ 64 h 390"/>
                <a:gd name="T74" fmla="*/ 40 w 1980"/>
                <a:gd name="T75" fmla="*/ 112 h 390"/>
                <a:gd name="T76" fmla="*/ 81 w 1980"/>
                <a:gd name="T77" fmla="*/ 156 h 390"/>
                <a:gd name="T78" fmla="*/ 132 w 1980"/>
                <a:gd name="T79" fmla="*/ 194 h 390"/>
                <a:gd name="T80" fmla="*/ 193 w 1980"/>
                <a:gd name="T81" fmla="*/ 224 h 390"/>
                <a:gd name="T82" fmla="*/ 262 w 1980"/>
                <a:gd name="T83" fmla="*/ 244 h 390"/>
                <a:gd name="T84" fmla="*/ 334 w 1980"/>
                <a:gd name="T85" fmla="*/ 255 h 390"/>
                <a:gd name="T86" fmla="*/ 803 w 1980"/>
                <a:gd name="T87" fmla="*/ 257 h 390"/>
                <a:gd name="T88" fmla="*/ 856 w 1980"/>
                <a:gd name="T89" fmla="*/ 262 h 390"/>
                <a:gd name="T90" fmla="*/ 903 w 1980"/>
                <a:gd name="T91" fmla="*/ 277 h 390"/>
                <a:gd name="T92" fmla="*/ 943 w 1980"/>
                <a:gd name="T93" fmla="*/ 302 h 390"/>
                <a:gd name="T94" fmla="*/ 971 w 1980"/>
                <a:gd name="T95" fmla="*/ 333 h 390"/>
                <a:gd name="T96" fmla="*/ 986 w 1980"/>
                <a:gd name="T97" fmla="*/ 369 h 390"/>
                <a:gd name="T98" fmla="*/ 990 w 1980"/>
                <a:gd name="T99" fmla="*/ 389 h 390"/>
                <a:gd name="T100" fmla="*/ 997 w 1980"/>
                <a:gd name="T101" fmla="*/ 352 h 390"/>
                <a:gd name="T102" fmla="*/ 1019 w 1980"/>
                <a:gd name="T103" fmla="*/ 318 h 390"/>
                <a:gd name="T104" fmla="*/ 1053 w 1980"/>
                <a:gd name="T105" fmla="*/ 290 h 390"/>
                <a:gd name="T106" fmla="*/ 1097 w 1980"/>
                <a:gd name="T107" fmla="*/ 270 h 390"/>
                <a:gd name="T108" fmla="*/ 1146 w 1980"/>
                <a:gd name="T109" fmla="*/ 259 h 390"/>
                <a:gd name="T110" fmla="*/ 1175 w 1980"/>
                <a:gd name="T111" fmla="*/ 257 h 3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980"/>
                <a:gd name="T169" fmla="*/ 0 h 390"/>
                <a:gd name="T170" fmla="*/ 1980 w 1980"/>
                <a:gd name="T171" fmla="*/ 390 h 39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980" h="390">
                  <a:moveTo>
                    <a:pt x="1608" y="257"/>
                  </a:moveTo>
                  <a:lnTo>
                    <a:pt x="1645" y="255"/>
                  </a:lnTo>
                  <a:lnTo>
                    <a:pt x="1681" y="251"/>
                  </a:lnTo>
                  <a:lnTo>
                    <a:pt x="1718" y="244"/>
                  </a:lnTo>
                  <a:lnTo>
                    <a:pt x="1753" y="235"/>
                  </a:lnTo>
                  <a:lnTo>
                    <a:pt x="1787" y="224"/>
                  </a:lnTo>
                  <a:lnTo>
                    <a:pt x="1819" y="209"/>
                  </a:lnTo>
                  <a:lnTo>
                    <a:pt x="1849" y="194"/>
                  </a:lnTo>
                  <a:lnTo>
                    <a:pt x="1876" y="176"/>
                  </a:lnTo>
                  <a:lnTo>
                    <a:pt x="1900" y="156"/>
                  </a:lnTo>
                  <a:lnTo>
                    <a:pt x="1922" y="135"/>
                  </a:lnTo>
                  <a:lnTo>
                    <a:pt x="1940" y="112"/>
                  </a:lnTo>
                  <a:lnTo>
                    <a:pt x="1955" y="89"/>
                  </a:lnTo>
                  <a:lnTo>
                    <a:pt x="1966" y="64"/>
                  </a:lnTo>
                  <a:lnTo>
                    <a:pt x="1975" y="39"/>
                  </a:lnTo>
                  <a:lnTo>
                    <a:pt x="1978" y="13"/>
                  </a:lnTo>
                  <a:lnTo>
                    <a:pt x="1979" y="0"/>
                  </a:lnTo>
                  <a:lnTo>
                    <a:pt x="1978" y="21"/>
                  </a:lnTo>
                  <a:lnTo>
                    <a:pt x="1972" y="43"/>
                  </a:lnTo>
                  <a:lnTo>
                    <a:pt x="1961" y="64"/>
                  </a:lnTo>
                  <a:lnTo>
                    <a:pt x="1949" y="83"/>
                  </a:lnTo>
                  <a:lnTo>
                    <a:pt x="1933" y="102"/>
                  </a:lnTo>
                  <a:lnTo>
                    <a:pt x="1913" y="119"/>
                  </a:lnTo>
                  <a:lnTo>
                    <a:pt x="1891" y="134"/>
                  </a:lnTo>
                  <a:lnTo>
                    <a:pt x="1866" y="148"/>
                  </a:lnTo>
                  <a:lnTo>
                    <a:pt x="1839" y="159"/>
                  </a:lnTo>
                  <a:lnTo>
                    <a:pt x="1810" y="168"/>
                  </a:lnTo>
                  <a:lnTo>
                    <a:pt x="1781" y="174"/>
                  </a:lnTo>
                  <a:lnTo>
                    <a:pt x="1751" y="179"/>
                  </a:lnTo>
                  <a:lnTo>
                    <a:pt x="1719" y="180"/>
                  </a:lnTo>
                  <a:lnTo>
                    <a:pt x="1214" y="180"/>
                  </a:lnTo>
                  <a:lnTo>
                    <a:pt x="1185" y="182"/>
                  </a:lnTo>
                  <a:lnTo>
                    <a:pt x="1157" y="186"/>
                  </a:lnTo>
                  <a:lnTo>
                    <a:pt x="1129" y="193"/>
                  </a:lnTo>
                  <a:lnTo>
                    <a:pt x="1103" y="202"/>
                  </a:lnTo>
                  <a:lnTo>
                    <a:pt x="1080" y="213"/>
                  </a:lnTo>
                  <a:lnTo>
                    <a:pt x="1058" y="227"/>
                  </a:lnTo>
                  <a:lnTo>
                    <a:pt x="1038" y="242"/>
                  </a:lnTo>
                  <a:lnTo>
                    <a:pt x="1022" y="258"/>
                  </a:lnTo>
                  <a:lnTo>
                    <a:pt x="1010" y="276"/>
                  </a:lnTo>
                  <a:lnTo>
                    <a:pt x="1000" y="295"/>
                  </a:lnTo>
                  <a:lnTo>
                    <a:pt x="994" y="316"/>
                  </a:lnTo>
                  <a:lnTo>
                    <a:pt x="991" y="335"/>
                  </a:lnTo>
                  <a:lnTo>
                    <a:pt x="990" y="338"/>
                  </a:lnTo>
                  <a:lnTo>
                    <a:pt x="990" y="335"/>
                  </a:lnTo>
                  <a:lnTo>
                    <a:pt x="986" y="316"/>
                  </a:lnTo>
                  <a:lnTo>
                    <a:pt x="980" y="295"/>
                  </a:lnTo>
                  <a:lnTo>
                    <a:pt x="971" y="276"/>
                  </a:lnTo>
                  <a:lnTo>
                    <a:pt x="958" y="258"/>
                  </a:lnTo>
                  <a:lnTo>
                    <a:pt x="941" y="242"/>
                  </a:lnTo>
                  <a:lnTo>
                    <a:pt x="922" y="227"/>
                  </a:lnTo>
                  <a:lnTo>
                    <a:pt x="900" y="213"/>
                  </a:lnTo>
                  <a:lnTo>
                    <a:pt x="876" y="202"/>
                  </a:lnTo>
                  <a:lnTo>
                    <a:pt x="851" y="193"/>
                  </a:lnTo>
                  <a:lnTo>
                    <a:pt x="824" y="186"/>
                  </a:lnTo>
                  <a:lnTo>
                    <a:pt x="795" y="182"/>
                  </a:lnTo>
                  <a:lnTo>
                    <a:pt x="766" y="180"/>
                  </a:lnTo>
                  <a:lnTo>
                    <a:pt x="261" y="180"/>
                  </a:lnTo>
                  <a:lnTo>
                    <a:pt x="231" y="179"/>
                  </a:lnTo>
                  <a:lnTo>
                    <a:pt x="199" y="174"/>
                  </a:lnTo>
                  <a:lnTo>
                    <a:pt x="169" y="168"/>
                  </a:lnTo>
                  <a:lnTo>
                    <a:pt x="141" y="159"/>
                  </a:lnTo>
                  <a:lnTo>
                    <a:pt x="115" y="148"/>
                  </a:lnTo>
                  <a:lnTo>
                    <a:pt x="90" y="134"/>
                  </a:lnTo>
                  <a:lnTo>
                    <a:pt x="67" y="119"/>
                  </a:lnTo>
                  <a:lnTo>
                    <a:pt x="48" y="102"/>
                  </a:lnTo>
                  <a:lnTo>
                    <a:pt x="32" y="83"/>
                  </a:lnTo>
                  <a:lnTo>
                    <a:pt x="19" y="64"/>
                  </a:lnTo>
                  <a:lnTo>
                    <a:pt x="9" y="43"/>
                  </a:lnTo>
                  <a:lnTo>
                    <a:pt x="3" y="21"/>
                  </a:lnTo>
                  <a:lnTo>
                    <a:pt x="0" y="0"/>
                  </a:lnTo>
                  <a:lnTo>
                    <a:pt x="2" y="13"/>
                  </a:lnTo>
                  <a:lnTo>
                    <a:pt x="6" y="39"/>
                  </a:lnTo>
                  <a:lnTo>
                    <a:pt x="13" y="64"/>
                  </a:lnTo>
                  <a:lnTo>
                    <a:pt x="25" y="89"/>
                  </a:lnTo>
                  <a:lnTo>
                    <a:pt x="40" y="112"/>
                  </a:lnTo>
                  <a:lnTo>
                    <a:pt x="59" y="135"/>
                  </a:lnTo>
                  <a:lnTo>
                    <a:pt x="81" y="156"/>
                  </a:lnTo>
                  <a:lnTo>
                    <a:pt x="105" y="176"/>
                  </a:lnTo>
                  <a:lnTo>
                    <a:pt x="132" y="194"/>
                  </a:lnTo>
                  <a:lnTo>
                    <a:pt x="161" y="209"/>
                  </a:lnTo>
                  <a:lnTo>
                    <a:pt x="193" y="224"/>
                  </a:lnTo>
                  <a:lnTo>
                    <a:pt x="227" y="235"/>
                  </a:lnTo>
                  <a:lnTo>
                    <a:pt x="262" y="244"/>
                  </a:lnTo>
                  <a:lnTo>
                    <a:pt x="299" y="251"/>
                  </a:lnTo>
                  <a:lnTo>
                    <a:pt x="334" y="255"/>
                  </a:lnTo>
                  <a:lnTo>
                    <a:pt x="372" y="257"/>
                  </a:lnTo>
                  <a:lnTo>
                    <a:pt x="803" y="257"/>
                  </a:lnTo>
                  <a:lnTo>
                    <a:pt x="830" y="259"/>
                  </a:lnTo>
                  <a:lnTo>
                    <a:pt x="856" y="262"/>
                  </a:lnTo>
                  <a:lnTo>
                    <a:pt x="879" y="269"/>
                  </a:lnTo>
                  <a:lnTo>
                    <a:pt x="903" y="277"/>
                  </a:lnTo>
                  <a:lnTo>
                    <a:pt x="923" y="289"/>
                  </a:lnTo>
                  <a:lnTo>
                    <a:pt x="943" y="302"/>
                  </a:lnTo>
                  <a:lnTo>
                    <a:pt x="958" y="317"/>
                  </a:lnTo>
                  <a:lnTo>
                    <a:pt x="971" y="333"/>
                  </a:lnTo>
                  <a:lnTo>
                    <a:pt x="980" y="350"/>
                  </a:lnTo>
                  <a:lnTo>
                    <a:pt x="986" y="369"/>
                  </a:lnTo>
                  <a:lnTo>
                    <a:pt x="990" y="387"/>
                  </a:lnTo>
                  <a:lnTo>
                    <a:pt x="990" y="389"/>
                  </a:lnTo>
                  <a:lnTo>
                    <a:pt x="992" y="370"/>
                  </a:lnTo>
                  <a:lnTo>
                    <a:pt x="997" y="352"/>
                  </a:lnTo>
                  <a:lnTo>
                    <a:pt x="1007" y="335"/>
                  </a:lnTo>
                  <a:lnTo>
                    <a:pt x="1019" y="318"/>
                  </a:lnTo>
                  <a:lnTo>
                    <a:pt x="1035" y="304"/>
                  </a:lnTo>
                  <a:lnTo>
                    <a:pt x="1053" y="290"/>
                  </a:lnTo>
                  <a:lnTo>
                    <a:pt x="1073" y="279"/>
                  </a:lnTo>
                  <a:lnTo>
                    <a:pt x="1097" y="270"/>
                  </a:lnTo>
                  <a:lnTo>
                    <a:pt x="1120" y="263"/>
                  </a:lnTo>
                  <a:lnTo>
                    <a:pt x="1146" y="259"/>
                  </a:lnTo>
                  <a:lnTo>
                    <a:pt x="1172" y="257"/>
                  </a:lnTo>
                  <a:lnTo>
                    <a:pt x="1175" y="257"/>
                  </a:lnTo>
                  <a:lnTo>
                    <a:pt x="1608" y="257"/>
                  </a:lnTo>
                </a:path>
              </a:pathLst>
            </a:custGeom>
            <a:solidFill>
              <a:srgbClr val="0070C0"/>
            </a:solidFill>
            <a:ln w="12700" cap="rnd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5" name="Group 19">
            <a:extLst>
              <a:ext uri="{FF2B5EF4-FFF2-40B4-BE49-F238E27FC236}">
                <a16:creationId xmlns:a16="http://schemas.microsoft.com/office/drawing/2014/main" id="{DBF6FBAA-7C77-4E9F-B3AE-9C8317008044}"/>
              </a:ext>
            </a:extLst>
          </p:cNvPr>
          <p:cNvGrpSpPr>
            <a:grpSpLocks/>
          </p:cNvGrpSpPr>
          <p:nvPr/>
        </p:nvGrpSpPr>
        <p:grpSpPr bwMode="auto">
          <a:xfrm>
            <a:off x="4062414" y="5684838"/>
            <a:ext cx="3883025" cy="849312"/>
            <a:chOff x="1488" y="3642"/>
            <a:chExt cx="2446" cy="535"/>
          </a:xfrm>
        </p:grpSpPr>
        <p:sp>
          <p:nvSpPr>
            <p:cNvPr id="104461" name="Freeform 20">
              <a:extLst>
                <a:ext uri="{FF2B5EF4-FFF2-40B4-BE49-F238E27FC236}">
                  <a16:creationId xmlns:a16="http://schemas.microsoft.com/office/drawing/2014/main" id="{975E1F08-D35D-48DD-9CB2-AF24AF293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6" y="3642"/>
              <a:ext cx="1980" cy="294"/>
            </a:xfrm>
            <a:custGeom>
              <a:avLst/>
              <a:gdLst>
                <a:gd name="T0" fmla="*/ 1645 w 1980"/>
                <a:gd name="T1" fmla="*/ 2 h 390"/>
                <a:gd name="T2" fmla="*/ 1718 w 1980"/>
                <a:gd name="T3" fmla="*/ 2 h 390"/>
                <a:gd name="T4" fmla="*/ 1787 w 1980"/>
                <a:gd name="T5" fmla="*/ 2 h 390"/>
                <a:gd name="T6" fmla="*/ 1849 w 1980"/>
                <a:gd name="T7" fmla="*/ 2 h 390"/>
                <a:gd name="T8" fmla="*/ 1900 w 1980"/>
                <a:gd name="T9" fmla="*/ 2 h 390"/>
                <a:gd name="T10" fmla="*/ 1940 w 1980"/>
                <a:gd name="T11" fmla="*/ 2 h 390"/>
                <a:gd name="T12" fmla="*/ 1966 w 1980"/>
                <a:gd name="T13" fmla="*/ 2 h 390"/>
                <a:gd name="T14" fmla="*/ 1978 w 1980"/>
                <a:gd name="T15" fmla="*/ 2 h 390"/>
                <a:gd name="T16" fmla="*/ 1978 w 1980"/>
                <a:gd name="T17" fmla="*/ 2 h 390"/>
                <a:gd name="T18" fmla="*/ 1961 w 1980"/>
                <a:gd name="T19" fmla="*/ 2 h 390"/>
                <a:gd name="T20" fmla="*/ 1933 w 1980"/>
                <a:gd name="T21" fmla="*/ 2 h 390"/>
                <a:gd name="T22" fmla="*/ 1891 w 1980"/>
                <a:gd name="T23" fmla="*/ 2 h 390"/>
                <a:gd name="T24" fmla="*/ 1839 w 1980"/>
                <a:gd name="T25" fmla="*/ 2 h 390"/>
                <a:gd name="T26" fmla="*/ 1781 w 1980"/>
                <a:gd name="T27" fmla="*/ 2 h 390"/>
                <a:gd name="T28" fmla="*/ 1719 w 1980"/>
                <a:gd name="T29" fmla="*/ 2 h 390"/>
                <a:gd name="T30" fmla="*/ 1185 w 1980"/>
                <a:gd name="T31" fmla="*/ 2 h 390"/>
                <a:gd name="T32" fmla="*/ 1129 w 1980"/>
                <a:gd name="T33" fmla="*/ 2 h 390"/>
                <a:gd name="T34" fmla="*/ 1080 w 1980"/>
                <a:gd name="T35" fmla="*/ 2 h 390"/>
                <a:gd name="T36" fmla="*/ 1038 w 1980"/>
                <a:gd name="T37" fmla="*/ 2 h 390"/>
                <a:gd name="T38" fmla="*/ 1010 w 1980"/>
                <a:gd name="T39" fmla="*/ 2 h 390"/>
                <a:gd name="T40" fmla="*/ 994 w 1980"/>
                <a:gd name="T41" fmla="*/ 2 h 390"/>
                <a:gd name="T42" fmla="*/ 990 w 1980"/>
                <a:gd name="T43" fmla="*/ 2 h 390"/>
                <a:gd name="T44" fmla="*/ 986 w 1980"/>
                <a:gd name="T45" fmla="*/ 2 h 390"/>
                <a:gd name="T46" fmla="*/ 971 w 1980"/>
                <a:gd name="T47" fmla="*/ 2 h 390"/>
                <a:gd name="T48" fmla="*/ 941 w 1980"/>
                <a:gd name="T49" fmla="*/ 2 h 390"/>
                <a:gd name="T50" fmla="*/ 900 w 1980"/>
                <a:gd name="T51" fmla="*/ 2 h 390"/>
                <a:gd name="T52" fmla="*/ 851 w 1980"/>
                <a:gd name="T53" fmla="*/ 2 h 390"/>
                <a:gd name="T54" fmla="*/ 795 w 1980"/>
                <a:gd name="T55" fmla="*/ 2 h 390"/>
                <a:gd name="T56" fmla="*/ 261 w 1980"/>
                <a:gd name="T57" fmla="*/ 2 h 390"/>
                <a:gd name="T58" fmla="*/ 199 w 1980"/>
                <a:gd name="T59" fmla="*/ 2 h 390"/>
                <a:gd name="T60" fmla="*/ 141 w 1980"/>
                <a:gd name="T61" fmla="*/ 2 h 390"/>
                <a:gd name="T62" fmla="*/ 90 w 1980"/>
                <a:gd name="T63" fmla="*/ 2 h 390"/>
                <a:gd name="T64" fmla="*/ 48 w 1980"/>
                <a:gd name="T65" fmla="*/ 2 h 390"/>
                <a:gd name="T66" fmla="*/ 19 w 1980"/>
                <a:gd name="T67" fmla="*/ 2 h 390"/>
                <a:gd name="T68" fmla="*/ 3 w 1980"/>
                <a:gd name="T69" fmla="*/ 2 h 390"/>
                <a:gd name="T70" fmla="*/ 2 w 1980"/>
                <a:gd name="T71" fmla="*/ 2 h 390"/>
                <a:gd name="T72" fmla="*/ 13 w 1980"/>
                <a:gd name="T73" fmla="*/ 2 h 390"/>
                <a:gd name="T74" fmla="*/ 40 w 1980"/>
                <a:gd name="T75" fmla="*/ 2 h 390"/>
                <a:gd name="T76" fmla="*/ 81 w 1980"/>
                <a:gd name="T77" fmla="*/ 2 h 390"/>
                <a:gd name="T78" fmla="*/ 132 w 1980"/>
                <a:gd name="T79" fmla="*/ 2 h 390"/>
                <a:gd name="T80" fmla="*/ 193 w 1980"/>
                <a:gd name="T81" fmla="*/ 2 h 390"/>
                <a:gd name="T82" fmla="*/ 262 w 1980"/>
                <a:gd name="T83" fmla="*/ 2 h 390"/>
                <a:gd name="T84" fmla="*/ 334 w 1980"/>
                <a:gd name="T85" fmla="*/ 2 h 390"/>
                <a:gd name="T86" fmla="*/ 803 w 1980"/>
                <a:gd name="T87" fmla="*/ 2 h 390"/>
                <a:gd name="T88" fmla="*/ 856 w 1980"/>
                <a:gd name="T89" fmla="*/ 2 h 390"/>
                <a:gd name="T90" fmla="*/ 903 w 1980"/>
                <a:gd name="T91" fmla="*/ 2 h 390"/>
                <a:gd name="T92" fmla="*/ 943 w 1980"/>
                <a:gd name="T93" fmla="*/ 2 h 390"/>
                <a:gd name="T94" fmla="*/ 971 w 1980"/>
                <a:gd name="T95" fmla="*/ 2 h 390"/>
                <a:gd name="T96" fmla="*/ 986 w 1980"/>
                <a:gd name="T97" fmla="*/ 2 h 390"/>
                <a:gd name="T98" fmla="*/ 990 w 1980"/>
                <a:gd name="T99" fmla="*/ 2 h 390"/>
                <a:gd name="T100" fmla="*/ 997 w 1980"/>
                <a:gd name="T101" fmla="*/ 2 h 390"/>
                <a:gd name="T102" fmla="*/ 1019 w 1980"/>
                <a:gd name="T103" fmla="*/ 2 h 390"/>
                <a:gd name="T104" fmla="*/ 1053 w 1980"/>
                <a:gd name="T105" fmla="*/ 2 h 390"/>
                <a:gd name="T106" fmla="*/ 1097 w 1980"/>
                <a:gd name="T107" fmla="*/ 2 h 390"/>
                <a:gd name="T108" fmla="*/ 1146 w 1980"/>
                <a:gd name="T109" fmla="*/ 2 h 390"/>
                <a:gd name="T110" fmla="*/ 1175 w 1980"/>
                <a:gd name="T111" fmla="*/ 2 h 3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980"/>
                <a:gd name="T169" fmla="*/ 0 h 390"/>
                <a:gd name="T170" fmla="*/ 1980 w 1980"/>
                <a:gd name="T171" fmla="*/ 390 h 39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980" h="390">
                  <a:moveTo>
                    <a:pt x="1608" y="257"/>
                  </a:moveTo>
                  <a:lnTo>
                    <a:pt x="1645" y="255"/>
                  </a:lnTo>
                  <a:lnTo>
                    <a:pt x="1681" y="251"/>
                  </a:lnTo>
                  <a:lnTo>
                    <a:pt x="1718" y="244"/>
                  </a:lnTo>
                  <a:lnTo>
                    <a:pt x="1753" y="235"/>
                  </a:lnTo>
                  <a:lnTo>
                    <a:pt x="1787" y="224"/>
                  </a:lnTo>
                  <a:lnTo>
                    <a:pt x="1819" y="209"/>
                  </a:lnTo>
                  <a:lnTo>
                    <a:pt x="1849" y="194"/>
                  </a:lnTo>
                  <a:lnTo>
                    <a:pt x="1876" y="176"/>
                  </a:lnTo>
                  <a:lnTo>
                    <a:pt x="1900" y="156"/>
                  </a:lnTo>
                  <a:lnTo>
                    <a:pt x="1922" y="135"/>
                  </a:lnTo>
                  <a:lnTo>
                    <a:pt x="1940" y="112"/>
                  </a:lnTo>
                  <a:lnTo>
                    <a:pt x="1955" y="89"/>
                  </a:lnTo>
                  <a:lnTo>
                    <a:pt x="1966" y="64"/>
                  </a:lnTo>
                  <a:lnTo>
                    <a:pt x="1975" y="39"/>
                  </a:lnTo>
                  <a:lnTo>
                    <a:pt x="1978" y="13"/>
                  </a:lnTo>
                  <a:lnTo>
                    <a:pt x="1979" y="0"/>
                  </a:lnTo>
                  <a:lnTo>
                    <a:pt x="1978" y="21"/>
                  </a:lnTo>
                  <a:lnTo>
                    <a:pt x="1972" y="43"/>
                  </a:lnTo>
                  <a:lnTo>
                    <a:pt x="1961" y="64"/>
                  </a:lnTo>
                  <a:lnTo>
                    <a:pt x="1949" y="83"/>
                  </a:lnTo>
                  <a:lnTo>
                    <a:pt x="1933" y="102"/>
                  </a:lnTo>
                  <a:lnTo>
                    <a:pt x="1913" y="119"/>
                  </a:lnTo>
                  <a:lnTo>
                    <a:pt x="1891" y="134"/>
                  </a:lnTo>
                  <a:lnTo>
                    <a:pt x="1866" y="148"/>
                  </a:lnTo>
                  <a:lnTo>
                    <a:pt x="1839" y="159"/>
                  </a:lnTo>
                  <a:lnTo>
                    <a:pt x="1810" y="168"/>
                  </a:lnTo>
                  <a:lnTo>
                    <a:pt x="1781" y="174"/>
                  </a:lnTo>
                  <a:lnTo>
                    <a:pt x="1751" y="179"/>
                  </a:lnTo>
                  <a:lnTo>
                    <a:pt x="1719" y="180"/>
                  </a:lnTo>
                  <a:lnTo>
                    <a:pt x="1214" y="180"/>
                  </a:lnTo>
                  <a:lnTo>
                    <a:pt x="1185" y="182"/>
                  </a:lnTo>
                  <a:lnTo>
                    <a:pt x="1157" y="186"/>
                  </a:lnTo>
                  <a:lnTo>
                    <a:pt x="1129" y="193"/>
                  </a:lnTo>
                  <a:lnTo>
                    <a:pt x="1103" y="202"/>
                  </a:lnTo>
                  <a:lnTo>
                    <a:pt x="1080" y="213"/>
                  </a:lnTo>
                  <a:lnTo>
                    <a:pt x="1058" y="227"/>
                  </a:lnTo>
                  <a:lnTo>
                    <a:pt x="1038" y="242"/>
                  </a:lnTo>
                  <a:lnTo>
                    <a:pt x="1022" y="258"/>
                  </a:lnTo>
                  <a:lnTo>
                    <a:pt x="1010" y="276"/>
                  </a:lnTo>
                  <a:lnTo>
                    <a:pt x="1000" y="295"/>
                  </a:lnTo>
                  <a:lnTo>
                    <a:pt x="994" y="316"/>
                  </a:lnTo>
                  <a:lnTo>
                    <a:pt x="991" y="335"/>
                  </a:lnTo>
                  <a:lnTo>
                    <a:pt x="990" y="338"/>
                  </a:lnTo>
                  <a:lnTo>
                    <a:pt x="990" y="335"/>
                  </a:lnTo>
                  <a:lnTo>
                    <a:pt x="986" y="316"/>
                  </a:lnTo>
                  <a:lnTo>
                    <a:pt x="980" y="295"/>
                  </a:lnTo>
                  <a:lnTo>
                    <a:pt x="971" y="276"/>
                  </a:lnTo>
                  <a:lnTo>
                    <a:pt x="958" y="258"/>
                  </a:lnTo>
                  <a:lnTo>
                    <a:pt x="941" y="242"/>
                  </a:lnTo>
                  <a:lnTo>
                    <a:pt x="922" y="227"/>
                  </a:lnTo>
                  <a:lnTo>
                    <a:pt x="900" y="213"/>
                  </a:lnTo>
                  <a:lnTo>
                    <a:pt x="876" y="202"/>
                  </a:lnTo>
                  <a:lnTo>
                    <a:pt x="851" y="193"/>
                  </a:lnTo>
                  <a:lnTo>
                    <a:pt x="824" y="186"/>
                  </a:lnTo>
                  <a:lnTo>
                    <a:pt x="795" y="182"/>
                  </a:lnTo>
                  <a:lnTo>
                    <a:pt x="766" y="180"/>
                  </a:lnTo>
                  <a:lnTo>
                    <a:pt x="261" y="180"/>
                  </a:lnTo>
                  <a:lnTo>
                    <a:pt x="231" y="179"/>
                  </a:lnTo>
                  <a:lnTo>
                    <a:pt x="199" y="174"/>
                  </a:lnTo>
                  <a:lnTo>
                    <a:pt x="169" y="168"/>
                  </a:lnTo>
                  <a:lnTo>
                    <a:pt x="141" y="159"/>
                  </a:lnTo>
                  <a:lnTo>
                    <a:pt x="115" y="148"/>
                  </a:lnTo>
                  <a:lnTo>
                    <a:pt x="90" y="134"/>
                  </a:lnTo>
                  <a:lnTo>
                    <a:pt x="67" y="119"/>
                  </a:lnTo>
                  <a:lnTo>
                    <a:pt x="48" y="102"/>
                  </a:lnTo>
                  <a:lnTo>
                    <a:pt x="32" y="83"/>
                  </a:lnTo>
                  <a:lnTo>
                    <a:pt x="19" y="64"/>
                  </a:lnTo>
                  <a:lnTo>
                    <a:pt x="9" y="43"/>
                  </a:lnTo>
                  <a:lnTo>
                    <a:pt x="3" y="21"/>
                  </a:lnTo>
                  <a:lnTo>
                    <a:pt x="0" y="0"/>
                  </a:lnTo>
                  <a:lnTo>
                    <a:pt x="2" y="13"/>
                  </a:lnTo>
                  <a:lnTo>
                    <a:pt x="6" y="39"/>
                  </a:lnTo>
                  <a:lnTo>
                    <a:pt x="13" y="64"/>
                  </a:lnTo>
                  <a:lnTo>
                    <a:pt x="25" y="89"/>
                  </a:lnTo>
                  <a:lnTo>
                    <a:pt x="40" y="112"/>
                  </a:lnTo>
                  <a:lnTo>
                    <a:pt x="59" y="135"/>
                  </a:lnTo>
                  <a:lnTo>
                    <a:pt x="81" y="156"/>
                  </a:lnTo>
                  <a:lnTo>
                    <a:pt x="105" y="176"/>
                  </a:lnTo>
                  <a:lnTo>
                    <a:pt x="132" y="194"/>
                  </a:lnTo>
                  <a:lnTo>
                    <a:pt x="161" y="209"/>
                  </a:lnTo>
                  <a:lnTo>
                    <a:pt x="193" y="224"/>
                  </a:lnTo>
                  <a:lnTo>
                    <a:pt x="227" y="235"/>
                  </a:lnTo>
                  <a:lnTo>
                    <a:pt x="262" y="244"/>
                  </a:lnTo>
                  <a:lnTo>
                    <a:pt x="299" y="251"/>
                  </a:lnTo>
                  <a:lnTo>
                    <a:pt x="334" y="255"/>
                  </a:lnTo>
                  <a:lnTo>
                    <a:pt x="372" y="257"/>
                  </a:lnTo>
                  <a:lnTo>
                    <a:pt x="803" y="257"/>
                  </a:lnTo>
                  <a:lnTo>
                    <a:pt x="830" y="259"/>
                  </a:lnTo>
                  <a:lnTo>
                    <a:pt x="856" y="262"/>
                  </a:lnTo>
                  <a:lnTo>
                    <a:pt x="879" y="269"/>
                  </a:lnTo>
                  <a:lnTo>
                    <a:pt x="903" y="277"/>
                  </a:lnTo>
                  <a:lnTo>
                    <a:pt x="923" y="289"/>
                  </a:lnTo>
                  <a:lnTo>
                    <a:pt x="943" y="302"/>
                  </a:lnTo>
                  <a:lnTo>
                    <a:pt x="958" y="317"/>
                  </a:lnTo>
                  <a:lnTo>
                    <a:pt x="971" y="333"/>
                  </a:lnTo>
                  <a:lnTo>
                    <a:pt x="980" y="350"/>
                  </a:lnTo>
                  <a:lnTo>
                    <a:pt x="986" y="369"/>
                  </a:lnTo>
                  <a:lnTo>
                    <a:pt x="990" y="387"/>
                  </a:lnTo>
                  <a:lnTo>
                    <a:pt x="990" y="389"/>
                  </a:lnTo>
                  <a:lnTo>
                    <a:pt x="992" y="370"/>
                  </a:lnTo>
                  <a:lnTo>
                    <a:pt x="997" y="352"/>
                  </a:lnTo>
                  <a:lnTo>
                    <a:pt x="1007" y="335"/>
                  </a:lnTo>
                  <a:lnTo>
                    <a:pt x="1019" y="318"/>
                  </a:lnTo>
                  <a:lnTo>
                    <a:pt x="1035" y="304"/>
                  </a:lnTo>
                  <a:lnTo>
                    <a:pt x="1053" y="290"/>
                  </a:lnTo>
                  <a:lnTo>
                    <a:pt x="1073" y="279"/>
                  </a:lnTo>
                  <a:lnTo>
                    <a:pt x="1097" y="270"/>
                  </a:lnTo>
                  <a:lnTo>
                    <a:pt x="1120" y="263"/>
                  </a:lnTo>
                  <a:lnTo>
                    <a:pt x="1146" y="259"/>
                  </a:lnTo>
                  <a:lnTo>
                    <a:pt x="1172" y="257"/>
                  </a:lnTo>
                  <a:lnTo>
                    <a:pt x="1175" y="257"/>
                  </a:lnTo>
                  <a:lnTo>
                    <a:pt x="1608" y="257"/>
                  </a:lnTo>
                </a:path>
              </a:pathLst>
            </a:custGeom>
            <a:solidFill>
              <a:srgbClr val="0070C0"/>
            </a:solidFill>
            <a:ln w="12700" cap="rnd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8318" name="Rectangle 21">
              <a:extLst>
                <a:ext uri="{FF2B5EF4-FFF2-40B4-BE49-F238E27FC236}">
                  <a16:creationId xmlns:a16="http://schemas.microsoft.com/office/drawing/2014/main" id="{82447D93-1F5C-4054-9113-B9B749091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888"/>
              <a:ext cx="2446" cy="289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$2,250 unfavourable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266B7B-2156-B3D1-6AC9-50EE4979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77ED-11BC-45B7-B889-ADCB3AC0B1C0}" type="slidenum">
              <a:rPr lang="en-US" altLang="en-US" smtClean="0"/>
              <a:pPr/>
              <a:t>37</a:t>
            </a:fld>
            <a:endParaRPr lang="en-US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B62F41-2DF6-CAB0-81B9-5F3CDA2928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Labour Variances  Example - 4</a:t>
            </a:r>
          </a:p>
        </p:txBody>
      </p:sp>
    </p:spTree>
    <p:extLst>
      <p:ext uri="{BB962C8B-B14F-4D97-AF65-F5344CB8AC3E}">
        <p14:creationId xmlns:p14="http://schemas.microsoft.com/office/powerpoint/2010/main" val="179176045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0F2BF8-4C86-B858-8DD2-8806C38E4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en-CA" spc="-5" smtClean="0"/>
              <a:t>38</a:t>
            </a:fld>
            <a:endParaRPr lang="en-CA" spc="-5" dirty="0"/>
          </a:p>
        </p:txBody>
      </p:sp>
      <p:sp>
        <p:nvSpPr>
          <p:cNvPr id="106498" name="Rectangle 3">
            <a:extLst>
              <a:ext uri="{FF2B5EF4-FFF2-40B4-BE49-F238E27FC236}">
                <a16:creationId xmlns:a16="http://schemas.microsoft.com/office/drawing/2014/main" id="{8A144A38-5B52-4487-9279-DA218C3A141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365369" y="620688"/>
            <a:ext cx="9616831" cy="5060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CA" altLang="en-US" sz="2400" u="sng" dirty="0">
                <a:solidFill>
                  <a:schemeClr val="tx1"/>
                </a:solidFill>
              </a:rPr>
              <a:t>Labour rate variance</a:t>
            </a:r>
          </a:p>
          <a:p>
            <a:pPr marL="411163" lvl="1" indent="0" algn="l">
              <a:buNone/>
            </a:pPr>
            <a:r>
              <a:rPr lang="en-CA" altLang="en-US" sz="2400" dirty="0">
                <a:solidFill>
                  <a:schemeClr val="tx1"/>
                </a:solidFill>
              </a:rPr>
              <a:t>LRV = AH (AR – SR)</a:t>
            </a:r>
          </a:p>
          <a:p>
            <a:pPr marL="411163" lvl="1" indent="0" algn="l">
              <a:buNone/>
            </a:pPr>
            <a:r>
              <a:rPr lang="en-CA" altLang="en-US" sz="2400" dirty="0">
                <a:solidFill>
                  <a:schemeClr val="tx1"/>
                </a:solidFill>
              </a:rPr>
              <a:t>        = 1,250 hours ($21.00/hour – $20.00/hour)</a:t>
            </a:r>
          </a:p>
          <a:p>
            <a:pPr marL="411163" lvl="1" indent="0" algn="l">
              <a:buNone/>
            </a:pPr>
            <a:r>
              <a:rPr lang="en-CA" altLang="en-US" sz="2400" dirty="0">
                <a:solidFill>
                  <a:schemeClr val="tx1"/>
                </a:solidFill>
              </a:rPr>
              <a:t>        = 1,50 hours ($1.00/hour)</a:t>
            </a:r>
          </a:p>
          <a:p>
            <a:pPr marL="411163" lvl="1" indent="0" algn="l">
              <a:buNone/>
            </a:pPr>
            <a:r>
              <a:rPr lang="en-CA" altLang="en-US" sz="2400" dirty="0">
                <a:solidFill>
                  <a:schemeClr val="tx1"/>
                </a:solidFill>
              </a:rPr>
              <a:t>        = $1,250 unfavourable</a:t>
            </a:r>
          </a:p>
          <a:p>
            <a:pPr marL="411163" lvl="1" indent="0" algn="l">
              <a:buNone/>
            </a:pPr>
            <a:endParaRPr lang="en-CA" alt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CA" altLang="en-US" sz="2400" u="sng" dirty="0">
                <a:solidFill>
                  <a:schemeClr val="tx1"/>
                </a:solidFill>
              </a:rPr>
              <a:t>Labour efficiency variance</a:t>
            </a:r>
          </a:p>
          <a:p>
            <a:pPr marL="411163" lvl="1" indent="0" algn="l">
              <a:buNone/>
            </a:pPr>
            <a:r>
              <a:rPr lang="en-CA" altLang="en-US" sz="2400" dirty="0">
                <a:solidFill>
                  <a:schemeClr val="tx1"/>
                </a:solidFill>
              </a:rPr>
              <a:t>LEV = SR (AH – SH)</a:t>
            </a:r>
          </a:p>
          <a:p>
            <a:pPr marL="411163" lvl="1" indent="0" algn="l">
              <a:buNone/>
            </a:pPr>
            <a:r>
              <a:rPr lang="en-CA" altLang="en-US" sz="2400" dirty="0">
                <a:solidFill>
                  <a:schemeClr val="tx1"/>
                </a:solidFill>
              </a:rPr>
              <a:t>        = $20.00/hr (1,250 hours – 1,200 hours)</a:t>
            </a:r>
          </a:p>
          <a:p>
            <a:pPr marL="411163" lvl="1" indent="0" algn="l">
              <a:buNone/>
            </a:pPr>
            <a:r>
              <a:rPr lang="en-CA" altLang="en-US" sz="2400" dirty="0">
                <a:solidFill>
                  <a:schemeClr val="tx1"/>
                </a:solidFill>
              </a:rPr>
              <a:t>        = $20.00/hr (50 hours) </a:t>
            </a:r>
          </a:p>
          <a:p>
            <a:pPr marL="411163" lvl="1" indent="0" algn="l">
              <a:buNone/>
            </a:pPr>
            <a:r>
              <a:rPr lang="en-CA" altLang="en-US" sz="2400" dirty="0">
                <a:solidFill>
                  <a:schemeClr val="tx1"/>
                </a:solidFill>
              </a:rPr>
              <a:t>        = $1,000 unfavou</a:t>
            </a:r>
            <a:r>
              <a:rPr lang="en-CA" altLang="en-US" sz="2400" dirty="0"/>
              <a:t>rable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BF300-DE10-A580-C724-B3510F0F652A}"/>
              </a:ext>
            </a:extLst>
          </p:cNvPr>
          <p:cNvSpPr txBox="1">
            <a:spLocks/>
          </p:cNvSpPr>
          <p:nvPr/>
        </p:nvSpPr>
        <p:spPr>
          <a:xfrm>
            <a:off x="335361" y="-27384"/>
            <a:ext cx="9601067" cy="506016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tabLst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CA" dirty="0"/>
              <a:t>Labour Variance Using the Equations</a:t>
            </a:r>
          </a:p>
        </p:txBody>
      </p:sp>
    </p:spTree>
  </p:cSld>
  <p:clrMapOvr>
    <a:masterClrMapping/>
  </p:clrMapOvr>
  <p:transition>
    <p:blinds dir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951C59-E895-7045-E675-AA086968B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en-CA" spc="-5" smtClean="0"/>
              <a:t>39</a:t>
            </a:fld>
            <a:endParaRPr lang="en-CA" spc="-5" dirty="0"/>
          </a:p>
        </p:txBody>
      </p:sp>
      <p:sp>
        <p:nvSpPr>
          <p:cNvPr id="120833" name="Rectangle 2">
            <a:extLst>
              <a:ext uri="{FF2B5EF4-FFF2-40B4-BE49-F238E27FC236}">
                <a16:creationId xmlns:a16="http://schemas.microsoft.com/office/drawing/2014/main" id="{26478F02-8A5A-430D-9DAC-738FCD8DD27D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693739" y="1196752"/>
            <a:ext cx="9385044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90000"/>
              </a:lnSpc>
              <a:spcBef>
                <a:spcPct val="65000"/>
              </a:spcBef>
              <a:buFont typeface="Arial" panose="020B0604020202020204" pitchFamily="34" charset="0"/>
              <a:buChar char="•"/>
            </a:pPr>
            <a:r>
              <a:rPr lang="en-CA" altLang="en-US" sz="2800" b="0" dirty="0">
                <a:solidFill>
                  <a:schemeClr val="tx1"/>
                </a:solidFill>
              </a:rPr>
              <a:t>Glacier Peak Outfitters has the following direct variable manufacturing overhead labour standard for its mountain parka.</a:t>
            </a:r>
          </a:p>
          <a:p>
            <a:pPr marL="457200" indent="-457200">
              <a:lnSpc>
                <a:spcPct val="90000"/>
              </a:lnSpc>
              <a:spcBef>
                <a:spcPct val="65000"/>
              </a:spcBef>
              <a:buFont typeface="Arial" panose="020B0604020202020204" pitchFamily="34" charset="0"/>
              <a:buChar char="•"/>
            </a:pPr>
            <a:r>
              <a:rPr lang="en-CA" altLang="en-US" sz="2800" b="0" dirty="0">
                <a:solidFill>
                  <a:schemeClr val="tx1"/>
                </a:solidFill>
              </a:rPr>
              <a:t>0.6 standard hours per parka at $8.00/hour</a:t>
            </a:r>
          </a:p>
          <a:p>
            <a:pPr marL="457200" indent="-457200">
              <a:lnSpc>
                <a:spcPct val="90000"/>
              </a:lnSpc>
              <a:spcBef>
                <a:spcPct val="65000"/>
              </a:spcBef>
              <a:buFont typeface="Arial" panose="020B0604020202020204" pitchFamily="34" charset="0"/>
              <a:buChar char="•"/>
            </a:pPr>
            <a:r>
              <a:rPr lang="en-CA" altLang="en-US" sz="2800" b="0" dirty="0">
                <a:solidFill>
                  <a:schemeClr val="tx1"/>
                </a:solidFill>
              </a:rPr>
              <a:t>Last month, employees actually worked 1,250 hours to make 2,000 parkas.  Actual variable manufacturing overhead for the month was $10,500.</a:t>
            </a:r>
            <a:br>
              <a:rPr lang="en-CA" altLang="en-US" sz="2800" b="0" dirty="0">
                <a:solidFill>
                  <a:schemeClr val="tx1"/>
                </a:solidFill>
              </a:rPr>
            </a:br>
            <a:r>
              <a:rPr lang="en-CA" altLang="en-US" sz="2800" b="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D09BC2-800A-6FAA-4DF7-F2FBF21E3BBF}"/>
              </a:ext>
            </a:extLst>
          </p:cNvPr>
          <p:cNvSpPr txBox="1">
            <a:spLocks/>
          </p:cNvSpPr>
          <p:nvPr/>
        </p:nvSpPr>
        <p:spPr>
          <a:xfrm>
            <a:off x="335361" y="-27384"/>
            <a:ext cx="9601067" cy="506016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tabLst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CA" dirty="0"/>
              <a:t>Variable Manufacturing Overhead Variances Example</a:t>
            </a:r>
          </a:p>
        </p:txBody>
      </p:sp>
    </p:spTree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Line 3">
            <a:extLst>
              <a:ext uri="{FF2B5EF4-FFF2-40B4-BE49-F238E27FC236}">
                <a16:creationId xmlns:a16="http://schemas.microsoft.com/office/drawing/2014/main" id="{2C7E4893-A7B1-4851-9714-80A00740D6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2146300"/>
            <a:ext cx="0" cy="3556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6" name="Line 4">
            <a:extLst>
              <a:ext uri="{FF2B5EF4-FFF2-40B4-BE49-F238E27FC236}">
                <a16:creationId xmlns:a16="http://schemas.microsoft.com/office/drawing/2014/main" id="{2E4C63B6-487F-441F-A643-CF8EB49F03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30813" y="3386138"/>
            <a:ext cx="0" cy="2336800"/>
          </a:xfrm>
          <a:prstGeom prst="line">
            <a:avLst/>
          </a:prstGeom>
          <a:noFill/>
          <a:ln w="1270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7" name="Rectangle 5">
            <a:extLst>
              <a:ext uri="{FF2B5EF4-FFF2-40B4-BE49-F238E27FC236}">
                <a16:creationId xmlns:a16="http://schemas.microsoft.com/office/drawing/2014/main" id="{F536C1D5-107B-4649-AB6A-316DCF4BD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693" y="3963988"/>
            <a:ext cx="1204241" cy="754566"/>
          </a:xfrm>
          <a:prstGeom prst="rect">
            <a:avLst/>
          </a:prstGeom>
          <a:solidFill>
            <a:srgbClr val="CCFFCC"/>
          </a:solidFill>
          <a:ln w="25400">
            <a:solidFill>
              <a:srgbClr val="009900"/>
            </a:solidFill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CA" altLang="en-US" sz="2400" b="1" dirty="0">
                <a:solidFill>
                  <a:srgbClr val="009900"/>
                </a:solidFill>
                <a:latin typeface="+mn-lt"/>
              </a:rPr>
              <a:t>Direct</a:t>
            </a:r>
            <a:br>
              <a:rPr lang="en-CA" altLang="en-US" sz="2400" b="1" dirty="0">
                <a:solidFill>
                  <a:srgbClr val="009900"/>
                </a:solidFill>
                <a:latin typeface="+mn-lt"/>
              </a:rPr>
            </a:br>
            <a:r>
              <a:rPr lang="en-CA" altLang="en-US" sz="2400" b="1" dirty="0">
                <a:solidFill>
                  <a:srgbClr val="009900"/>
                </a:solidFill>
                <a:latin typeface="+mn-lt"/>
              </a:rPr>
              <a:t>Material</a:t>
            </a:r>
          </a:p>
        </p:txBody>
      </p:sp>
      <p:sp>
        <p:nvSpPr>
          <p:cNvPr id="26628" name="Line 6">
            <a:extLst>
              <a:ext uri="{FF2B5EF4-FFF2-40B4-BE49-F238E27FC236}">
                <a16:creationId xmlns:a16="http://schemas.microsoft.com/office/drawing/2014/main" id="{DDF8F54E-6F0E-483E-95C8-252970A72214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9700" y="5715000"/>
            <a:ext cx="599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CFB90682-21D5-4DAB-B177-E042714A8284}"/>
              </a:ext>
            </a:extLst>
          </p:cNvPr>
          <p:cNvGrpSpPr>
            <a:grpSpLocks/>
          </p:cNvGrpSpPr>
          <p:nvPr/>
        </p:nvGrpSpPr>
        <p:grpSpPr bwMode="auto">
          <a:xfrm>
            <a:off x="4064000" y="1268414"/>
            <a:ext cx="5868988" cy="2162175"/>
            <a:chOff x="1600" y="799"/>
            <a:chExt cx="3697" cy="1362"/>
          </a:xfrm>
        </p:grpSpPr>
        <p:sp>
          <p:nvSpPr>
            <p:cNvPr id="26645" name="Freeform 8">
              <a:extLst>
                <a:ext uri="{FF2B5EF4-FFF2-40B4-BE49-F238E27FC236}">
                  <a16:creationId xmlns:a16="http://schemas.microsoft.com/office/drawing/2014/main" id="{27104A69-8621-4032-A1DC-3D3A1D4FD7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6" y="960"/>
              <a:ext cx="768" cy="1201"/>
            </a:xfrm>
            <a:custGeom>
              <a:avLst/>
              <a:gdLst>
                <a:gd name="T0" fmla="*/ 160 w 768"/>
                <a:gd name="T1" fmla="*/ 864 h 1201"/>
                <a:gd name="T2" fmla="*/ 194 w 768"/>
                <a:gd name="T3" fmla="*/ 858 h 1201"/>
                <a:gd name="T4" fmla="*/ 246 w 768"/>
                <a:gd name="T5" fmla="*/ 849 h 1201"/>
                <a:gd name="T6" fmla="*/ 301 w 768"/>
                <a:gd name="T7" fmla="*/ 829 h 1201"/>
                <a:gd name="T8" fmla="*/ 354 w 768"/>
                <a:gd name="T9" fmla="*/ 805 h 1201"/>
                <a:gd name="T10" fmla="*/ 405 w 768"/>
                <a:gd name="T11" fmla="*/ 774 h 1201"/>
                <a:gd name="T12" fmla="*/ 453 w 768"/>
                <a:gd name="T13" fmla="*/ 736 h 1201"/>
                <a:gd name="T14" fmla="*/ 501 w 768"/>
                <a:gd name="T15" fmla="*/ 695 h 1201"/>
                <a:gd name="T16" fmla="*/ 545 w 768"/>
                <a:gd name="T17" fmla="*/ 646 h 1201"/>
                <a:gd name="T18" fmla="*/ 585 w 768"/>
                <a:gd name="T19" fmla="*/ 590 h 1201"/>
                <a:gd name="T20" fmla="*/ 622 w 768"/>
                <a:gd name="T21" fmla="*/ 531 h 1201"/>
                <a:gd name="T22" fmla="*/ 655 w 768"/>
                <a:gd name="T23" fmla="*/ 469 h 1201"/>
                <a:gd name="T24" fmla="*/ 685 w 768"/>
                <a:gd name="T25" fmla="*/ 402 h 1201"/>
                <a:gd name="T26" fmla="*/ 711 w 768"/>
                <a:gd name="T27" fmla="*/ 330 h 1201"/>
                <a:gd name="T28" fmla="*/ 732 w 768"/>
                <a:gd name="T29" fmla="*/ 258 h 1201"/>
                <a:gd name="T30" fmla="*/ 747 w 768"/>
                <a:gd name="T31" fmla="*/ 182 h 1201"/>
                <a:gd name="T32" fmla="*/ 758 w 768"/>
                <a:gd name="T33" fmla="*/ 104 h 1201"/>
                <a:gd name="T34" fmla="*/ 766 w 768"/>
                <a:gd name="T35" fmla="*/ 24 h 1201"/>
                <a:gd name="T36" fmla="*/ 767 w 768"/>
                <a:gd name="T37" fmla="*/ 0 h 1201"/>
                <a:gd name="T38" fmla="*/ 763 w 768"/>
                <a:gd name="T39" fmla="*/ 87 h 1201"/>
                <a:gd name="T40" fmla="*/ 755 w 768"/>
                <a:gd name="T41" fmla="*/ 177 h 1201"/>
                <a:gd name="T42" fmla="*/ 744 w 768"/>
                <a:gd name="T43" fmla="*/ 261 h 1201"/>
                <a:gd name="T44" fmla="*/ 729 w 768"/>
                <a:gd name="T45" fmla="*/ 345 h 1201"/>
                <a:gd name="T46" fmla="*/ 711 w 768"/>
                <a:gd name="T47" fmla="*/ 428 h 1201"/>
                <a:gd name="T48" fmla="*/ 686 w 768"/>
                <a:gd name="T49" fmla="*/ 507 h 1201"/>
                <a:gd name="T50" fmla="*/ 663 w 768"/>
                <a:gd name="T51" fmla="*/ 583 h 1201"/>
                <a:gd name="T52" fmla="*/ 631 w 768"/>
                <a:gd name="T53" fmla="*/ 655 h 1201"/>
                <a:gd name="T54" fmla="*/ 600 w 768"/>
                <a:gd name="T55" fmla="*/ 723 h 1201"/>
                <a:gd name="T56" fmla="*/ 566 w 768"/>
                <a:gd name="T57" fmla="*/ 786 h 1201"/>
                <a:gd name="T58" fmla="*/ 529 w 768"/>
                <a:gd name="T59" fmla="*/ 843 h 1201"/>
                <a:gd name="T60" fmla="*/ 488 w 768"/>
                <a:gd name="T61" fmla="*/ 897 h 1201"/>
                <a:gd name="T62" fmla="*/ 446 w 768"/>
                <a:gd name="T63" fmla="*/ 942 h 1201"/>
                <a:gd name="T64" fmla="*/ 401 w 768"/>
                <a:gd name="T65" fmla="*/ 984 h 1201"/>
                <a:gd name="T66" fmla="*/ 356 w 768"/>
                <a:gd name="T67" fmla="*/ 1018 h 1201"/>
                <a:gd name="T68" fmla="*/ 310 w 768"/>
                <a:gd name="T69" fmla="*/ 1048 h 1201"/>
                <a:gd name="T70" fmla="*/ 260 w 768"/>
                <a:gd name="T71" fmla="*/ 1067 h 1201"/>
                <a:gd name="T72" fmla="*/ 212 w 768"/>
                <a:gd name="T73" fmla="*/ 1082 h 1201"/>
                <a:gd name="T74" fmla="*/ 160 w 768"/>
                <a:gd name="T75" fmla="*/ 1090 h 1201"/>
                <a:gd name="T76" fmla="*/ 157 w 768"/>
                <a:gd name="T77" fmla="*/ 1200 h 1201"/>
                <a:gd name="T78" fmla="*/ 0 w 768"/>
                <a:gd name="T79" fmla="*/ 975 h 1201"/>
                <a:gd name="T80" fmla="*/ 157 w 768"/>
                <a:gd name="T81" fmla="*/ 748 h 1201"/>
                <a:gd name="T82" fmla="*/ 160 w 768"/>
                <a:gd name="T83" fmla="*/ 864 h 120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768"/>
                <a:gd name="T127" fmla="*/ 0 h 1201"/>
                <a:gd name="T128" fmla="*/ 768 w 768"/>
                <a:gd name="T129" fmla="*/ 1201 h 120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768" h="1201">
                  <a:moveTo>
                    <a:pt x="160" y="864"/>
                  </a:moveTo>
                  <a:lnTo>
                    <a:pt x="194" y="858"/>
                  </a:lnTo>
                  <a:lnTo>
                    <a:pt x="246" y="849"/>
                  </a:lnTo>
                  <a:lnTo>
                    <a:pt x="301" y="829"/>
                  </a:lnTo>
                  <a:lnTo>
                    <a:pt x="354" y="805"/>
                  </a:lnTo>
                  <a:lnTo>
                    <a:pt x="405" y="774"/>
                  </a:lnTo>
                  <a:lnTo>
                    <a:pt x="453" y="736"/>
                  </a:lnTo>
                  <a:lnTo>
                    <a:pt x="501" y="695"/>
                  </a:lnTo>
                  <a:lnTo>
                    <a:pt x="545" y="646"/>
                  </a:lnTo>
                  <a:lnTo>
                    <a:pt x="585" y="590"/>
                  </a:lnTo>
                  <a:lnTo>
                    <a:pt x="622" y="531"/>
                  </a:lnTo>
                  <a:lnTo>
                    <a:pt x="655" y="469"/>
                  </a:lnTo>
                  <a:lnTo>
                    <a:pt x="685" y="402"/>
                  </a:lnTo>
                  <a:lnTo>
                    <a:pt x="711" y="330"/>
                  </a:lnTo>
                  <a:lnTo>
                    <a:pt x="732" y="258"/>
                  </a:lnTo>
                  <a:lnTo>
                    <a:pt x="747" y="182"/>
                  </a:lnTo>
                  <a:lnTo>
                    <a:pt x="758" y="104"/>
                  </a:lnTo>
                  <a:lnTo>
                    <a:pt x="766" y="24"/>
                  </a:lnTo>
                  <a:lnTo>
                    <a:pt x="767" y="0"/>
                  </a:lnTo>
                  <a:lnTo>
                    <a:pt x="763" y="87"/>
                  </a:lnTo>
                  <a:lnTo>
                    <a:pt x="755" y="177"/>
                  </a:lnTo>
                  <a:lnTo>
                    <a:pt x="744" y="261"/>
                  </a:lnTo>
                  <a:lnTo>
                    <a:pt x="729" y="345"/>
                  </a:lnTo>
                  <a:lnTo>
                    <a:pt x="711" y="428"/>
                  </a:lnTo>
                  <a:lnTo>
                    <a:pt x="686" y="507"/>
                  </a:lnTo>
                  <a:lnTo>
                    <a:pt x="663" y="583"/>
                  </a:lnTo>
                  <a:lnTo>
                    <a:pt x="631" y="655"/>
                  </a:lnTo>
                  <a:lnTo>
                    <a:pt x="600" y="723"/>
                  </a:lnTo>
                  <a:lnTo>
                    <a:pt x="566" y="786"/>
                  </a:lnTo>
                  <a:lnTo>
                    <a:pt x="529" y="843"/>
                  </a:lnTo>
                  <a:lnTo>
                    <a:pt x="488" y="897"/>
                  </a:lnTo>
                  <a:lnTo>
                    <a:pt x="446" y="942"/>
                  </a:lnTo>
                  <a:lnTo>
                    <a:pt x="401" y="984"/>
                  </a:lnTo>
                  <a:lnTo>
                    <a:pt x="356" y="1018"/>
                  </a:lnTo>
                  <a:lnTo>
                    <a:pt x="310" y="1048"/>
                  </a:lnTo>
                  <a:lnTo>
                    <a:pt x="260" y="1067"/>
                  </a:lnTo>
                  <a:lnTo>
                    <a:pt x="212" y="1082"/>
                  </a:lnTo>
                  <a:lnTo>
                    <a:pt x="160" y="1090"/>
                  </a:lnTo>
                  <a:lnTo>
                    <a:pt x="157" y="1200"/>
                  </a:lnTo>
                  <a:lnTo>
                    <a:pt x="0" y="975"/>
                  </a:lnTo>
                  <a:lnTo>
                    <a:pt x="157" y="748"/>
                  </a:lnTo>
                  <a:lnTo>
                    <a:pt x="160" y="864"/>
                  </a:lnTo>
                </a:path>
              </a:pathLst>
            </a:custGeom>
            <a:solidFill>
              <a:srgbClr val="0070C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50" name="Rectangle 9">
              <a:extLst>
                <a:ext uri="{FF2B5EF4-FFF2-40B4-BE49-F238E27FC236}">
                  <a16:creationId xmlns:a16="http://schemas.microsoft.com/office/drawing/2014/main" id="{944AA0CA-1F43-422D-8F73-29507B551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" y="799"/>
              <a:ext cx="3697" cy="7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1C3163"/>
              </a:solidFill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CA" altLang="en-US" sz="2400" b="1" dirty="0">
                  <a:latin typeface="+mn-lt"/>
                </a:rPr>
                <a:t>Deviations from standards deemed significant</a:t>
              </a:r>
              <a:br>
                <a:rPr lang="en-CA" altLang="en-US" sz="2400" b="1" dirty="0">
                  <a:latin typeface="+mn-lt"/>
                </a:rPr>
              </a:br>
              <a:r>
                <a:rPr lang="en-CA" altLang="en-US" sz="2400" b="1" dirty="0">
                  <a:latin typeface="+mn-lt"/>
                </a:rPr>
                <a:t>are brought to the attention of management, a</a:t>
              </a:r>
              <a:br>
                <a:rPr lang="en-CA" altLang="en-US" sz="2400" b="1" dirty="0">
                  <a:latin typeface="+mn-lt"/>
                </a:rPr>
              </a:br>
              <a:r>
                <a:rPr lang="en-CA" altLang="en-US" sz="2400" b="1" dirty="0">
                  <a:latin typeface="+mn-lt"/>
                </a:rPr>
                <a:t>practice known as </a:t>
              </a:r>
              <a:r>
                <a:rPr lang="en-CA" altLang="en-US" sz="2400" b="1" dirty="0">
                  <a:solidFill>
                    <a:srgbClr val="FF0000"/>
                  </a:solidFill>
                  <a:latin typeface="+mn-lt"/>
                </a:rPr>
                <a:t>management by exception</a:t>
              </a:r>
              <a:r>
                <a:rPr lang="en-CA" altLang="en-US" sz="2400" b="1" dirty="0">
                  <a:latin typeface="+mn-lt"/>
                </a:rPr>
                <a:t>.</a:t>
              </a:r>
            </a:p>
          </p:txBody>
        </p:sp>
      </p:grpSp>
      <p:sp>
        <p:nvSpPr>
          <p:cNvPr id="22534" name="Rectangle 10">
            <a:extLst>
              <a:ext uri="{FF2B5EF4-FFF2-40B4-BE49-F238E27FC236}">
                <a16:creationId xmlns:a16="http://schemas.microsoft.com/office/drawing/2014/main" id="{44F7B4CB-5A9E-4DDE-AE56-8568A7AA9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5853113"/>
            <a:ext cx="2684518" cy="459100"/>
          </a:xfrm>
          <a:prstGeom prst="rect">
            <a:avLst/>
          </a:prstGeom>
          <a:noFill/>
          <a:ln>
            <a:noFill/>
          </a:ln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CA" altLang="en-US" sz="2400" b="1" dirty="0">
                <a:latin typeface="+mn-lt"/>
              </a:rPr>
              <a:t>Type of Product Cost</a:t>
            </a:r>
          </a:p>
        </p:txBody>
      </p:sp>
      <p:sp>
        <p:nvSpPr>
          <p:cNvPr id="22535" name="Rectangle 11">
            <a:extLst>
              <a:ext uri="{FF2B5EF4-FFF2-40B4-BE49-F238E27FC236}">
                <a16:creationId xmlns:a16="http://schemas.microsoft.com/office/drawing/2014/main" id="{C709F9BD-6EF4-4287-9609-B5D1D4AB12A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23881" y="3790793"/>
            <a:ext cx="1159164" cy="459100"/>
          </a:xfrm>
          <a:prstGeom prst="rect">
            <a:avLst/>
          </a:prstGeom>
          <a:noFill/>
          <a:ln>
            <a:noFill/>
          </a:ln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CA" altLang="en-US" sz="2400" b="1" dirty="0">
                <a:latin typeface="+mn-lt"/>
              </a:rPr>
              <a:t>Amount</a:t>
            </a:r>
          </a:p>
        </p:txBody>
      </p:sp>
      <p:sp>
        <p:nvSpPr>
          <p:cNvPr id="22536" name="Line 12">
            <a:extLst>
              <a:ext uri="{FF2B5EF4-FFF2-40B4-BE49-F238E27FC236}">
                <a16:creationId xmlns:a16="http://schemas.microsoft.com/office/drawing/2014/main" id="{5AA7982C-C050-4101-8C07-6679A4A226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7400" y="4084638"/>
            <a:ext cx="0" cy="1630362"/>
          </a:xfrm>
          <a:prstGeom prst="line">
            <a:avLst/>
          </a:prstGeom>
          <a:noFill/>
          <a:ln w="127000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26633" name="Line 13">
            <a:extLst>
              <a:ext uri="{FF2B5EF4-FFF2-40B4-BE49-F238E27FC236}">
                <a16:creationId xmlns:a16="http://schemas.microsoft.com/office/drawing/2014/main" id="{1E88B029-80F0-4B8F-B9E0-E07F3244E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93013" y="3703638"/>
            <a:ext cx="0" cy="2011362"/>
          </a:xfrm>
          <a:prstGeom prst="line">
            <a:avLst/>
          </a:prstGeom>
          <a:noFill/>
          <a:ln w="127000">
            <a:solidFill>
              <a:srgbClr val="1C316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8" name="Rectangle 14">
            <a:extLst>
              <a:ext uri="{FF2B5EF4-FFF2-40B4-BE49-F238E27FC236}">
                <a16:creationId xmlns:a16="http://schemas.microsoft.com/office/drawing/2014/main" id="{80266F9D-9229-4F30-92DB-69C53C5FD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413" y="4464050"/>
            <a:ext cx="1027526" cy="75456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CA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Direct</a:t>
            </a:r>
            <a:br>
              <a:rPr lang="en-CA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</a:br>
            <a:r>
              <a:rPr lang="en-CA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Labour</a:t>
            </a:r>
          </a:p>
        </p:txBody>
      </p:sp>
      <p:sp>
        <p:nvSpPr>
          <p:cNvPr id="22539" name="Rectangle 15">
            <a:extLst>
              <a:ext uri="{FF2B5EF4-FFF2-40B4-BE49-F238E27FC236}">
                <a16:creationId xmlns:a16="http://schemas.microsoft.com/office/drawing/2014/main" id="{647B52C4-6710-4430-A899-6AAD814A3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722" y="4470400"/>
            <a:ext cx="1974580" cy="754566"/>
          </a:xfrm>
          <a:prstGeom prst="rect">
            <a:avLst/>
          </a:prstGeom>
          <a:solidFill>
            <a:srgbClr val="1C316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  <a:defRPr/>
            </a:pPr>
            <a:r>
              <a:rPr lang="en-CA" altLang="en-US" sz="2400" b="1" dirty="0">
                <a:solidFill>
                  <a:schemeClr val="bg1"/>
                </a:solidFill>
                <a:latin typeface="+mn-lt"/>
              </a:rPr>
              <a:t>Manufacturing</a:t>
            </a:r>
            <a:br>
              <a:rPr lang="en-CA" altLang="en-US" sz="2400" b="1" dirty="0">
                <a:solidFill>
                  <a:schemeClr val="bg1"/>
                </a:solidFill>
                <a:latin typeface="+mn-lt"/>
              </a:rPr>
            </a:br>
            <a:r>
              <a:rPr lang="en-CA" altLang="en-US" sz="2400" b="1" dirty="0">
                <a:solidFill>
                  <a:schemeClr val="bg1"/>
                </a:solidFill>
                <a:latin typeface="+mn-lt"/>
              </a:rPr>
              <a:t>Overhead</a:t>
            </a:r>
          </a:p>
        </p:txBody>
      </p:sp>
      <p:sp>
        <p:nvSpPr>
          <p:cNvPr id="26636" name="Line 16">
            <a:extLst>
              <a:ext uri="{FF2B5EF4-FFF2-40B4-BE49-F238E27FC236}">
                <a16:creationId xmlns:a16="http://schemas.microsoft.com/office/drawing/2014/main" id="{655E47E1-8D5C-4AE8-9770-56C4DD06AE8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3913" y="3484563"/>
            <a:ext cx="1193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7" name="Line 17">
            <a:extLst>
              <a:ext uri="{FF2B5EF4-FFF2-40B4-BE49-F238E27FC236}">
                <a16:creationId xmlns:a16="http://schemas.microsoft.com/office/drawing/2014/main" id="{324FC683-45A0-489C-8BA8-37C69BCAAF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30813" y="2590800"/>
            <a:ext cx="0" cy="889000"/>
          </a:xfrm>
          <a:prstGeom prst="line">
            <a:avLst/>
          </a:prstGeom>
          <a:noFill/>
          <a:ln w="127000">
            <a:solidFill>
              <a:srgbClr val="ED037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8" name="Line 18">
            <a:extLst>
              <a:ext uri="{FF2B5EF4-FFF2-40B4-BE49-F238E27FC236}">
                <a16:creationId xmlns:a16="http://schemas.microsoft.com/office/drawing/2014/main" id="{098BF2BD-9166-44AB-A2D6-CB6CE749241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7200" y="3962400"/>
            <a:ext cx="660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9" name="Line 19">
            <a:extLst>
              <a:ext uri="{FF2B5EF4-FFF2-40B4-BE49-F238E27FC236}">
                <a16:creationId xmlns:a16="http://schemas.microsoft.com/office/drawing/2014/main" id="{E67F2DD5-38D7-484C-B83F-277C3B2D57E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0588" y="3581400"/>
            <a:ext cx="660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0" name="Line 20">
            <a:extLst>
              <a:ext uri="{FF2B5EF4-FFF2-40B4-BE49-F238E27FC236}">
                <a16:creationId xmlns:a16="http://schemas.microsoft.com/office/drawing/2014/main" id="{F85D2EFC-570D-4DAF-83A0-A5EAB1D22BA3}"/>
              </a:ext>
            </a:extLst>
          </p:cNvPr>
          <p:cNvSpPr>
            <a:spLocks noChangeShapeType="1"/>
          </p:cNvSpPr>
          <p:nvPr/>
        </p:nvSpPr>
        <p:spPr bwMode="auto">
          <a:xfrm>
            <a:off x="8166100" y="3581400"/>
            <a:ext cx="203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5" name="Rectangle 21">
            <a:extLst>
              <a:ext uri="{FF2B5EF4-FFF2-40B4-BE49-F238E27FC236}">
                <a16:creationId xmlns:a16="http://schemas.microsoft.com/office/drawing/2014/main" id="{777C61FE-0F2D-4175-B36D-885F4671D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9489" y="3187700"/>
            <a:ext cx="1444625" cy="458788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CA" altLang="en-US" sz="2400" dirty="0">
                <a:latin typeface="+mn-lt"/>
              </a:rPr>
              <a:t>Standard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DDBB9-E619-D8D6-2D7F-F8F11F735A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Standard Costs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F6E6E-4930-91E9-FB11-607A727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978" name="Rectangle 2">
            <a:extLst>
              <a:ext uri="{FF2B5EF4-FFF2-40B4-BE49-F238E27FC236}">
                <a16:creationId xmlns:a16="http://schemas.microsoft.com/office/drawing/2014/main" id="{D9CFAF60-D9C4-4451-979D-6E1B753AD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5488" y="2457450"/>
            <a:ext cx="8607425" cy="175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2400" dirty="0">
                <a:latin typeface="Rockwell" panose="02060603020205020403" pitchFamily="18" charset="0"/>
              </a:rPr>
              <a:t>   </a:t>
            </a:r>
            <a:r>
              <a:rPr lang="en-CA" altLang="en-US" sz="2400" dirty="0">
                <a:cs typeface="Arial" panose="020B0604020202020204" pitchFamily="34" charset="0"/>
              </a:rPr>
              <a:t>1,250 hours                 1,250 hours                  1,200 hours</a:t>
            </a:r>
            <a:br>
              <a:rPr lang="en-CA" altLang="en-US" sz="2400" dirty="0">
                <a:cs typeface="Arial" panose="020B0604020202020204" pitchFamily="34" charset="0"/>
              </a:rPr>
            </a:br>
            <a:r>
              <a:rPr lang="en-CA" altLang="en-US" sz="2400" dirty="0">
                <a:cs typeface="Arial" panose="020B0604020202020204" pitchFamily="34" charset="0"/>
              </a:rPr>
              <a:t>           ×                                 ×                                   ×</a:t>
            </a:r>
            <a:br>
              <a:rPr lang="en-CA" altLang="en-US" sz="2400" dirty="0">
                <a:cs typeface="Arial" panose="020B0604020202020204" pitchFamily="34" charset="0"/>
              </a:rPr>
            </a:br>
            <a:r>
              <a:rPr lang="en-CA" altLang="en-US" sz="2400" dirty="0">
                <a:cs typeface="Arial" panose="020B0604020202020204" pitchFamily="34" charset="0"/>
              </a:rPr>
              <a:t> $8.40 per hour            $8.00 per hour              $8.00 per hour</a:t>
            </a:r>
          </a:p>
          <a:p>
            <a:pPr eaLnBrk="1" hangingPunct="1">
              <a:spcBef>
                <a:spcPct val="50000"/>
              </a:spcBef>
            </a:pPr>
            <a:r>
              <a:rPr lang="en-CA" altLang="en-US" sz="2400" dirty="0">
                <a:solidFill>
                  <a:schemeClr val="tx2"/>
                </a:solidFill>
                <a:cs typeface="Arial" panose="020B0604020202020204" pitchFamily="34" charset="0"/>
              </a:rPr>
              <a:t>    </a:t>
            </a:r>
            <a:r>
              <a:rPr lang="en-CA" altLang="en-US" sz="2400" dirty="0">
                <a:solidFill>
                  <a:srgbClr val="0070C0"/>
                </a:solidFill>
                <a:cs typeface="Arial" panose="020B0604020202020204" pitchFamily="34" charset="0"/>
              </a:rPr>
              <a:t>= $10,500                   = $10,000                       = $9,600   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149CA6CC-0A30-4751-A187-04D1F7040483}"/>
              </a:ext>
            </a:extLst>
          </p:cNvPr>
          <p:cNvGrpSpPr>
            <a:grpSpLocks/>
          </p:cNvGrpSpPr>
          <p:nvPr/>
        </p:nvGrpSpPr>
        <p:grpSpPr bwMode="auto">
          <a:xfrm>
            <a:off x="2416176" y="4244976"/>
            <a:ext cx="3883025" cy="1516063"/>
            <a:chOff x="552" y="2735"/>
            <a:chExt cx="2446" cy="955"/>
          </a:xfrm>
        </p:grpSpPr>
        <p:sp>
          <p:nvSpPr>
            <p:cNvPr id="122896" name="Freeform 4">
              <a:extLst>
                <a:ext uri="{FF2B5EF4-FFF2-40B4-BE49-F238E27FC236}">
                  <a16:creationId xmlns:a16="http://schemas.microsoft.com/office/drawing/2014/main" id="{B7B3C366-46D4-4AEF-AD58-B06BF86B0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" y="2735"/>
              <a:ext cx="1980" cy="390"/>
            </a:xfrm>
            <a:custGeom>
              <a:avLst/>
              <a:gdLst>
                <a:gd name="T0" fmla="*/ 1645 w 1980"/>
                <a:gd name="T1" fmla="*/ 255 h 390"/>
                <a:gd name="T2" fmla="*/ 1718 w 1980"/>
                <a:gd name="T3" fmla="*/ 244 h 390"/>
                <a:gd name="T4" fmla="*/ 1787 w 1980"/>
                <a:gd name="T5" fmla="*/ 224 h 390"/>
                <a:gd name="T6" fmla="*/ 1849 w 1980"/>
                <a:gd name="T7" fmla="*/ 194 h 390"/>
                <a:gd name="T8" fmla="*/ 1900 w 1980"/>
                <a:gd name="T9" fmla="*/ 156 h 390"/>
                <a:gd name="T10" fmla="*/ 1940 w 1980"/>
                <a:gd name="T11" fmla="*/ 112 h 390"/>
                <a:gd name="T12" fmla="*/ 1966 w 1980"/>
                <a:gd name="T13" fmla="*/ 64 h 390"/>
                <a:gd name="T14" fmla="*/ 1978 w 1980"/>
                <a:gd name="T15" fmla="*/ 13 h 390"/>
                <a:gd name="T16" fmla="*/ 1978 w 1980"/>
                <a:gd name="T17" fmla="*/ 21 h 390"/>
                <a:gd name="T18" fmla="*/ 1961 w 1980"/>
                <a:gd name="T19" fmla="*/ 64 h 390"/>
                <a:gd name="T20" fmla="*/ 1933 w 1980"/>
                <a:gd name="T21" fmla="*/ 102 h 390"/>
                <a:gd name="T22" fmla="*/ 1891 w 1980"/>
                <a:gd name="T23" fmla="*/ 134 h 390"/>
                <a:gd name="T24" fmla="*/ 1839 w 1980"/>
                <a:gd name="T25" fmla="*/ 159 h 390"/>
                <a:gd name="T26" fmla="*/ 1781 w 1980"/>
                <a:gd name="T27" fmla="*/ 174 h 390"/>
                <a:gd name="T28" fmla="*/ 1719 w 1980"/>
                <a:gd name="T29" fmla="*/ 180 h 390"/>
                <a:gd name="T30" fmla="*/ 1185 w 1980"/>
                <a:gd name="T31" fmla="*/ 182 h 390"/>
                <a:gd name="T32" fmla="*/ 1129 w 1980"/>
                <a:gd name="T33" fmla="*/ 193 h 390"/>
                <a:gd name="T34" fmla="*/ 1080 w 1980"/>
                <a:gd name="T35" fmla="*/ 213 h 390"/>
                <a:gd name="T36" fmla="*/ 1038 w 1980"/>
                <a:gd name="T37" fmla="*/ 242 h 390"/>
                <a:gd name="T38" fmla="*/ 1010 w 1980"/>
                <a:gd name="T39" fmla="*/ 276 h 390"/>
                <a:gd name="T40" fmla="*/ 994 w 1980"/>
                <a:gd name="T41" fmla="*/ 316 h 390"/>
                <a:gd name="T42" fmla="*/ 990 w 1980"/>
                <a:gd name="T43" fmla="*/ 338 h 390"/>
                <a:gd name="T44" fmla="*/ 986 w 1980"/>
                <a:gd name="T45" fmla="*/ 316 h 390"/>
                <a:gd name="T46" fmla="*/ 971 w 1980"/>
                <a:gd name="T47" fmla="*/ 276 h 390"/>
                <a:gd name="T48" fmla="*/ 941 w 1980"/>
                <a:gd name="T49" fmla="*/ 242 h 390"/>
                <a:gd name="T50" fmla="*/ 900 w 1980"/>
                <a:gd name="T51" fmla="*/ 213 h 390"/>
                <a:gd name="T52" fmla="*/ 851 w 1980"/>
                <a:gd name="T53" fmla="*/ 193 h 390"/>
                <a:gd name="T54" fmla="*/ 795 w 1980"/>
                <a:gd name="T55" fmla="*/ 182 h 390"/>
                <a:gd name="T56" fmla="*/ 261 w 1980"/>
                <a:gd name="T57" fmla="*/ 180 h 390"/>
                <a:gd name="T58" fmla="*/ 199 w 1980"/>
                <a:gd name="T59" fmla="*/ 174 h 390"/>
                <a:gd name="T60" fmla="*/ 141 w 1980"/>
                <a:gd name="T61" fmla="*/ 159 h 390"/>
                <a:gd name="T62" fmla="*/ 90 w 1980"/>
                <a:gd name="T63" fmla="*/ 134 h 390"/>
                <a:gd name="T64" fmla="*/ 48 w 1980"/>
                <a:gd name="T65" fmla="*/ 102 h 390"/>
                <a:gd name="T66" fmla="*/ 19 w 1980"/>
                <a:gd name="T67" fmla="*/ 64 h 390"/>
                <a:gd name="T68" fmla="*/ 3 w 1980"/>
                <a:gd name="T69" fmla="*/ 21 h 390"/>
                <a:gd name="T70" fmla="*/ 2 w 1980"/>
                <a:gd name="T71" fmla="*/ 13 h 390"/>
                <a:gd name="T72" fmla="*/ 13 w 1980"/>
                <a:gd name="T73" fmla="*/ 64 h 390"/>
                <a:gd name="T74" fmla="*/ 40 w 1980"/>
                <a:gd name="T75" fmla="*/ 112 h 390"/>
                <a:gd name="T76" fmla="*/ 81 w 1980"/>
                <a:gd name="T77" fmla="*/ 156 h 390"/>
                <a:gd name="T78" fmla="*/ 132 w 1980"/>
                <a:gd name="T79" fmla="*/ 194 h 390"/>
                <a:gd name="T80" fmla="*/ 193 w 1980"/>
                <a:gd name="T81" fmla="*/ 224 h 390"/>
                <a:gd name="T82" fmla="*/ 262 w 1980"/>
                <a:gd name="T83" fmla="*/ 244 h 390"/>
                <a:gd name="T84" fmla="*/ 334 w 1980"/>
                <a:gd name="T85" fmla="*/ 255 h 390"/>
                <a:gd name="T86" fmla="*/ 803 w 1980"/>
                <a:gd name="T87" fmla="*/ 257 h 390"/>
                <a:gd name="T88" fmla="*/ 856 w 1980"/>
                <a:gd name="T89" fmla="*/ 262 h 390"/>
                <a:gd name="T90" fmla="*/ 903 w 1980"/>
                <a:gd name="T91" fmla="*/ 277 h 390"/>
                <a:gd name="T92" fmla="*/ 943 w 1980"/>
                <a:gd name="T93" fmla="*/ 302 h 390"/>
                <a:gd name="T94" fmla="*/ 971 w 1980"/>
                <a:gd name="T95" fmla="*/ 333 h 390"/>
                <a:gd name="T96" fmla="*/ 986 w 1980"/>
                <a:gd name="T97" fmla="*/ 369 h 390"/>
                <a:gd name="T98" fmla="*/ 990 w 1980"/>
                <a:gd name="T99" fmla="*/ 389 h 390"/>
                <a:gd name="T100" fmla="*/ 997 w 1980"/>
                <a:gd name="T101" fmla="*/ 352 h 390"/>
                <a:gd name="T102" fmla="*/ 1019 w 1980"/>
                <a:gd name="T103" fmla="*/ 318 h 390"/>
                <a:gd name="T104" fmla="*/ 1053 w 1980"/>
                <a:gd name="T105" fmla="*/ 290 h 390"/>
                <a:gd name="T106" fmla="*/ 1097 w 1980"/>
                <a:gd name="T107" fmla="*/ 270 h 390"/>
                <a:gd name="T108" fmla="*/ 1146 w 1980"/>
                <a:gd name="T109" fmla="*/ 259 h 390"/>
                <a:gd name="T110" fmla="*/ 1175 w 1980"/>
                <a:gd name="T111" fmla="*/ 257 h 3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980"/>
                <a:gd name="T169" fmla="*/ 0 h 390"/>
                <a:gd name="T170" fmla="*/ 1980 w 1980"/>
                <a:gd name="T171" fmla="*/ 390 h 39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980" h="390">
                  <a:moveTo>
                    <a:pt x="1608" y="257"/>
                  </a:moveTo>
                  <a:lnTo>
                    <a:pt x="1645" y="255"/>
                  </a:lnTo>
                  <a:lnTo>
                    <a:pt x="1681" y="251"/>
                  </a:lnTo>
                  <a:lnTo>
                    <a:pt x="1718" y="244"/>
                  </a:lnTo>
                  <a:lnTo>
                    <a:pt x="1753" y="235"/>
                  </a:lnTo>
                  <a:lnTo>
                    <a:pt x="1787" y="224"/>
                  </a:lnTo>
                  <a:lnTo>
                    <a:pt x="1819" y="209"/>
                  </a:lnTo>
                  <a:lnTo>
                    <a:pt x="1849" y="194"/>
                  </a:lnTo>
                  <a:lnTo>
                    <a:pt x="1876" y="176"/>
                  </a:lnTo>
                  <a:lnTo>
                    <a:pt x="1900" y="156"/>
                  </a:lnTo>
                  <a:lnTo>
                    <a:pt x="1922" y="135"/>
                  </a:lnTo>
                  <a:lnTo>
                    <a:pt x="1940" y="112"/>
                  </a:lnTo>
                  <a:lnTo>
                    <a:pt x="1955" y="89"/>
                  </a:lnTo>
                  <a:lnTo>
                    <a:pt x="1966" y="64"/>
                  </a:lnTo>
                  <a:lnTo>
                    <a:pt x="1975" y="39"/>
                  </a:lnTo>
                  <a:lnTo>
                    <a:pt x="1978" y="13"/>
                  </a:lnTo>
                  <a:lnTo>
                    <a:pt x="1979" y="0"/>
                  </a:lnTo>
                  <a:lnTo>
                    <a:pt x="1978" y="21"/>
                  </a:lnTo>
                  <a:lnTo>
                    <a:pt x="1972" y="43"/>
                  </a:lnTo>
                  <a:lnTo>
                    <a:pt x="1961" y="64"/>
                  </a:lnTo>
                  <a:lnTo>
                    <a:pt x="1949" y="83"/>
                  </a:lnTo>
                  <a:lnTo>
                    <a:pt x="1933" y="102"/>
                  </a:lnTo>
                  <a:lnTo>
                    <a:pt x="1913" y="119"/>
                  </a:lnTo>
                  <a:lnTo>
                    <a:pt x="1891" y="134"/>
                  </a:lnTo>
                  <a:lnTo>
                    <a:pt x="1866" y="148"/>
                  </a:lnTo>
                  <a:lnTo>
                    <a:pt x="1839" y="159"/>
                  </a:lnTo>
                  <a:lnTo>
                    <a:pt x="1810" y="168"/>
                  </a:lnTo>
                  <a:lnTo>
                    <a:pt x="1781" y="174"/>
                  </a:lnTo>
                  <a:lnTo>
                    <a:pt x="1751" y="179"/>
                  </a:lnTo>
                  <a:lnTo>
                    <a:pt x="1719" y="180"/>
                  </a:lnTo>
                  <a:lnTo>
                    <a:pt x="1214" y="180"/>
                  </a:lnTo>
                  <a:lnTo>
                    <a:pt x="1185" y="182"/>
                  </a:lnTo>
                  <a:lnTo>
                    <a:pt x="1157" y="186"/>
                  </a:lnTo>
                  <a:lnTo>
                    <a:pt x="1129" y="193"/>
                  </a:lnTo>
                  <a:lnTo>
                    <a:pt x="1103" y="202"/>
                  </a:lnTo>
                  <a:lnTo>
                    <a:pt x="1080" y="213"/>
                  </a:lnTo>
                  <a:lnTo>
                    <a:pt x="1058" y="227"/>
                  </a:lnTo>
                  <a:lnTo>
                    <a:pt x="1038" y="242"/>
                  </a:lnTo>
                  <a:lnTo>
                    <a:pt x="1022" y="258"/>
                  </a:lnTo>
                  <a:lnTo>
                    <a:pt x="1010" y="276"/>
                  </a:lnTo>
                  <a:lnTo>
                    <a:pt x="1000" y="295"/>
                  </a:lnTo>
                  <a:lnTo>
                    <a:pt x="994" y="316"/>
                  </a:lnTo>
                  <a:lnTo>
                    <a:pt x="991" y="335"/>
                  </a:lnTo>
                  <a:lnTo>
                    <a:pt x="990" y="338"/>
                  </a:lnTo>
                  <a:lnTo>
                    <a:pt x="990" y="335"/>
                  </a:lnTo>
                  <a:lnTo>
                    <a:pt x="986" y="316"/>
                  </a:lnTo>
                  <a:lnTo>
                    <a:pt x="980" y="295"/>
                  </a:lnTo>
                  <a:lnTo>
                    <a:pt x="971" y="276"/>
                  </a:lnTo>
                  <a:lnTo>
                    <a:pt x="958" y="258"/>
                  </a:lnTo>
                  <a:lnTo>
                    <a:pt x="941" y="242"/>
                  </a:lnTo>
                  <a:lnTo>
                    <a:pt x="922" y="227"/>
                  </a:lnTo>
                  <a:lnTo>
                    <a:pt x="900" y="213"/>
                  </a:lnTo>
                  <a:lnTo>
                    <a:pt x="876" y="202"/>
                  </a:lnTo>
                  <a:lnTo>
                    <a:pt x="851" y="193"/>
                  </a:lnTo>
                  <a:lnTo>
                    <a:pt x="824" y="186"/>
                  </a:lnTo>
                  <a:lnTo>
                    <a:pt x="795" y="182"/>
                  </a:lnTo>
                  <a:lnTo>
                    <a:pt x="766" y="180"/>
                  </a:lnTo>
                  <a:lnTo>
                    <a:pt x="261" y="180"/>
                  </a:lnTo>
                  <a:lnTo>
                    <a:pt x="231" y="179"/>
                  </a:lnTo>
                  <a:lnTo>
                    <a:pt x="199" y="174"/>
                  </a:lnTo>
                  <a:lnTo>
                    <a:pt x="169" y="168"/>
                  </a:lnTo>
                  <a:lnTo>
                    <a:pt x="141" y="159"/>
                  </a:lnTo>
                  <a:lnTo>
                    <a:pt x="115" y="148"/>
                  </a:lnTo>
                  <a:lnTo>
                    <a:pt x="90" y="134"/>
                  </a:lnTo>
                  <a:lnTo>
                    <a:pt x="67" y="119"/>
                  </a:lnTo>
                  <a:lnTo>
                    <a:pt x="48" y="102"/>
                  </a:lnTo>
                  <a:lnTo>
                    <a:pt x="32" y="83"/>
                  </a:lnTo>
                  <a:lnTo>
                    <a:pt x="19" y="64"/>
                  </a:lnTo>
                  <a:lnTo>
                    <a:pt x="9" y="43"/>
                  </a:lnTo>
                  <a:lnTo>
                    <a:pt x="3" y="21"/>
                  </a:lnTo>
                  <a:lnTo>
                    <a:pt x="0" y="0"/>
                  </a:lnTo>
                  <a:lnTo>
                    <a:pt x="2" y="13"/>
                  </a:lnTo>
                  <a:lnTo>
                    <a:pt x="6" y="39"/>
                  </a:lnTo>
                  <a:lnTo>
                    <a:pt x="13" y="64"/>
                  </a:lnTo>
                  <a:lnTo>
                    <a:pt x="25" y="89"/>
                  </a:lnTo>
                  <a:lnTo>
                    <a:pt x="40" y="112"/>
                  </a:lnTo>
                  <a:lnTo>
                    <a:pt x="59" y="135"/>
                  </a:lnTo>
                  <a:lnTo>
                    <a:pt x="81" y="156"/>
                  </a:lnTo>
                  <a:lnTo>
                    <a:pt x="105" y="176"/>
                  </a:lnTo>
                  <a:lnTo>
                    <a:pt x="132" y="194"/>
                  </a:lnTo>
                  <a:lnTo>
                    <a:pt x="161" y="209"/>
                  </a:lnTo>
                  <a:lnTo>
                    <a:pt x="193" y="224"/>
                  </a:lnTo>
                  <a:lnTo>
                    <a:pt x="227" y="235"/>
                  </a:lnTo>
                  <a:lnTo>
                    <a:pt x="262" y="244"/>
                  </a:lnTo>
                  <a:lnTo>
                    <a:pt x="299" y="251"/>
                  </a:lnTo>
                  <a:lnTo>
                    <a:pt x="334" y="255"/>
                  </a:lnTo>
                  <a:lnTo>
                    <a:pt x="372" y="257"/>
                  </a:lnTo>
                  <a:lnTo>
                    <a:pt x="803" y="257"/>
                  </a:lnTo>
                  <a:lnTo>
                    <a:pt x="830" y="259"/>
                  </a:lnTo>
                  <a:lnTo>
                    <a:pt x="856" y="262"/>
                  </a:lnTo>
                  <a:lnTo>
                    <a:pt x="879" y="269"/>
                  </a:lnTo>
                  <a:lnTo>
                    <a:pt x="903" y="277"/>
                  </a:lnTo>
                  <a:lnTo>
                    <a:pt x="923" y="289"/>
                  </a:lnTo>
                  <a:lnTo>
                    <a:pt x="943" y="302"/>
                  </a:lnTo>
                  <a:lnTo>
                    <a:pt x="958" y="317"/>
                  </a:lnTo>
                  <a:lnTo>
                    <a:pt x="971" y="333"/>
                  </a:lnTo>
                  <a:lnTo>
                    <a:pt x="980" y="350"/>
                  </a:lnTo>
                  <a:lnTo>
                    <a:pt x="986" y="369"/>
                  </a:lnTo>
                  <a:lnTo>
                    <a:pt x="990" y="387"/>
                  </a:lnTo>
                  <a:lnTo>
                    <a:pt x="990" y="389"/>
                  </a:lnTo>
                  <a:lnTo>
                    <a:pt x="992" y="370"/>
                  </a:lnTo>
                  <a:lnTo>
                    <a:pt x="997" y="352"/>
                  </a:lnTo>
                  <a:lnTo>
                    <a:pt x="1007" y="335"/>
                  </a:lnTo>
                  <a:lnTo>
                    <a:pt x="1019" y="318"/>
                  </a:lnTo>
                  <a:lnTo>
                    <a:pt x="1035" y="304"/>
                  </a:lnTo>
                  <a:lnTo>
                    <a:pt x="1053" y="290"/>
                  </a:lnTo>
                  <a:lnTo>
                    <a:pt x="1073" y="279"/>
                  </a:lnTo>
                  <a:lnTo>
                    <a:pt x="1097" y="270"/>
                  </a:lnTo>
                  <a:lnTo>
                    <a:pt x="1120" y="263"/>
                  </a:lnTo>
                  <a:lnTo>
                    <a:pt x="1146" y="259"/>
                  </a:lnTo>
                  <a:lnTo>
                    <a:pt x="1172" y="257"/>
                  </a:lnTo>
                  <a:lnTo>
                    <a:pt x="1175" y="257"/>
                  </a:lnTo>
                  <a:lnTo>
                    <a:pt x="1608" y="257"/>
                  </a:lnTo>
                </a:path>
              </a:pathLst>
            </a:custGeom>
            <a:solidFill>
              <a:srgbClr val="0070C0"/>
            </a:solidFill>
            <a:ln w="12700" cap="rnd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6753" name="Rectangle 5">
              <a:extLst>
                <a:ext uri="{FF2B5EF4-FFF2-40B4-BE49-F238E27FC236}">
                  <a16:creationId xmlns:a16="http://schemas.microsoft.com/office/drawing/2014/main" id="{8D78731D-477E-4C29-9B41-5B3699A59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" y="3168"/>
              <a:ext cx="2446" cy="522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Spending variance</a:t>
              </a:r>
              <a:b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$500 unfavourable</a:t>
              </a:r>
            </a:p>
          </p:txBody>
        </p:sp>
      </p:grpSp>
      <p:grpSp>
        <p:nvGrpSpPr>
          <p:cNvPr id="3" name="Group 6">
            <a:extLst>
              <a:ext uri="{FF2B5EF4-FFF2-40B4-BE49-F238E27FC236}">
                <a16:creationId xmlns:a16="http://schemas.microsoft.com/office/drawing/2014/main" id="{ACABF2B5-91DE-4149-BA70-F47D320922E4}"/>
              </a:ext>
            </a:extLst>
          </p:cNvPr>
          <p:cNvGrpSpPr>
            <a:grpSpLocks/>
          </p:cNvGrpSpPr>
          <p:nvPr/>
        </p:nvGrpSpPr>
        <p:grpSpPr bwMode="auto">
          <a:xfrm>
            <a:off x="5788026" y="4229101"/>
            <a:ext cx="3883025" cy="1516063"/>
            <a:chOff x="2676" y="2735"/>
            <a:chExt cx="2446" cy="955"/>
          </a:xfrm>
        </p:grpSpPr>
        <p:sp>
          <p:nvSpPr>
            <p:cNvPr id="116750" name="Rectangle 7">
              <a:extLst>
                <a:ext uri="{FF2B5EF4-FFF2-40B4-BE49-F238E27FC236}">
                  <a16:creationId xmlns:a16="http://schemas.microsoft.com/office/drawing/2014/main" id="{E106C176-E9D9-47F2-A210-9DB244C10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6" y="3168"/>
              <a:ext cx="2446" cy="522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Efficiency variance</a:t>
              </a:r>
              <a:b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$400 unfavourable</a:t>
              </a:r>
            </a:p>
          </p:txBody>
        </p:sp>
        <p:sp>
          <p:nvSpPr>
            <p:cNvPr id="122895" name="Freeform 8">
              <a:extLst>
                <a:ext uri="{FF2B5EF4-FFF2-40B4-BE49-F238E27FC236}">
                  <a16:creationId xmlns:a16="http://schemas.microsoft.com/office/drawing/2014/main" id="{6BBCDC54-5F09-4D9E-8DA4-60E43589E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735"/>
              <a:ext cx="1980" cy="390"/>
            </a:xfrm>
            <a:custGeom>
              <a:avLst/>
              <a:gdLst>
                <a:gd name="T0" fmla="*/ 1645 w 1980"/>
                <a:gd name="T1" fmla="*/ 255 h 390"/>
                <a:gd name="T2" fmla="*/ 1718 w 1980"/>
                <a:gd name="T3" fmla="*/ 244 h 390"/>
                <a:gd name="T4" fmla="*/ 1787 w 1980"/>
                <a:gd name="T5" fmla="*/ 224 h 390"/>
                <a:gd name="T6" fmla="*/ 1849 w 1980"/>
                <a:gd name="T7" fmla="*/ 194 h 390"/>
                <a:gd name="T8" fmla="*/ 1900 w 1980"/>
                <a:gd name="T9" fmla="*/ 156 h 390"/>
                <a:gd name="T10" fmla="*/ 1940 w 1980"/>
                <a:gd name="T11" fmla="*/ 112 h 390"/>
                <a:gd name="T12" fmla="*/ 1966 w 1980"/>
                <a:gd name="T13" fmla="*/ 64 h 390"/>
                <a:gd name="T14" fmla="*/ 1978 w 1980"/>
                <a:gd name="T15" fmla="*/ 13 h 390"/>
                <a:gd name="T16" fmla="*/ 1978 w 1980"/>
                <a:gd name="T17" fmla="*/ 21 h 390"/>
                <a:gd name="T18" fmla="*/ 1961 w 1980"/>
                <a:gd name="T19" fmla="*/ 64 h 390"/>
                <a:gd name="T20" fmla="*/ 1933 w 1980"/>
                <a:gd name="T21" fmla="*/ 102 h 390"/>
                <a:gd name="T22" fmla="*/ 1891 w 1980"/>
                <a:gd name="T23" fmla="*/ 134 h 390"/>
                <a:gd name="T24" fmla="*/ 1839 w 1980"/>
                <a:gd name="T25" fmla="*/ 159 h 390"/>
                <a:gd name="T26" fmla="*/ 1781 w 1980"/>
                <a:gd name="T27" fmla="*/ 174 h 390"/>
                <a:gd name="T28" fmla="*/ 1719 w 1980"/>
                <a:gd name="T29" fmla="*/ 180 h 390"/>
                <a:gd name="T30" fmla="*/ 1185 w 1980"/>
                <a:gd name="T31" fmla="*/ 182 h 390"/>
                <a:gd name="T32" fmla="*/ 1129 w 1980"/>
                <a:gd name="T33" fmla="*/ 193 h 390"/>
                <a:gd name="T34" fmla="*/ 1080 w 1980"/>
                <a:gd name="T35" fmla="*/ 213 h 390"/>
                <a:gd name="T36" fmla="*/ 1038 w 1980"/>
                <a:gd name="T37" fmla="*/ 242 h 390"/>
                <a:gd name="T38" fmla="*/ 1010 w 1980"/>
                <a:gd name="T39" fmla="*/ 276 h 390"/>
                <a:gd name="T40" fmla="*/ 994 w 1980"/>
                <a:gd name="T41" fmla="*/ 316 h 390"/>
                <a:gd name="T42" fmla="*/ 990 w 1980"/>
                <a:gd name="T43" fmla="*/ 338 h 390"/>
                <a:gd name="T44" fmla="*/ 986 w 1980"/>
                <a:gd name="T45" fmla="*/ 316 h 390"/>
                <a:gd name="T46" fmla="*/ 971 w 1980"/>
                <a:gd name="T47" fmla="*/ 276 h 390"/>
                <a:gd name="T48" fmla="*/ 941 w 1980"/>
                <a:gd name="T49" fmla="*/ 242 h 390"/>
                <a:gd name="T50" fmla="*/ 900 w 1980"/>
                <a:gd name="T51" fmla="*/ 213 h 390"/>
                <a:gd name="T52" fmla="*/ 851 w 1980"/>
                <a:gd name="T53" fmla="*/ 193 h 390"/>
                <a:gd name="T54" fmla="*/ 795 w 1980"/>
                <a:gd name="T55" fmla="*/ 182 h 390"/>
                <a:gd name="T56" fmla="*/ 261 w 1980"/>
                <a:gd name="T57" fmla="*/ 180 h 390"/>
                <a:gd name="T58" fmla="*/ 199 w 1980"/>
                <a:gd name="T59" fmla="*/ 174 h 390"/>
                <a:gd name="T60" fmla="*/ 141 w 1980"/>
                <a:gd name="T61" fmla="*/ 159 h 390"/>
                <a:gd name="T62" fmla="*/ 90 w 1980"/>
                <a:gd name="T63" fmla="*/ 134 h 390"/>
                <a:gd name="T64" fmla="*/ 48 w 1980"/>
                <a:gd name="T65" fmla="*/ 102 h 390"/>
                <a:gd name="T66" fmla="*/ 19 w 1980"/>
                <a:gd name="T67" fmla="*/ 64 h 390"/>
                <a:gd name="T68" fmla="*/ 3 w 1980"/>
                <a:gd name="T69" fmla="*/ 21 h 390"/>
                <a:gd name="T70" fmla="*/ 2 w 1980"/>
                <a:gd name="T71" fmla="*/ 13 h 390"/>
                <a:gd name="T72" fmla="*/ 13 w 1980"/>
                <a:gd name="T73" fmla="*/ 64 h 390"/>
                <a:gd name="T74" fmla="*/ 40 w 1980"/>
                <a:gd name="T75" fmla="*/ 112 h 390"/>
                <a:gd name="T76" fmla="*/ 81 w 1980"/>
                <a:gd name="T77" fmla="*/ 156 h 390"/>
                <a:gd name="T78" fmla="*/ 132 w 1980"/>
                <a:gd name="T79" fmla="*/ 194 h 390"/>
                <a:gd name="T80" fmla="*/ 193 w 1980"/>
                <a:gd name="T81" fmla="*/ 224 h 390"/>
                <a:gd name="T82" fmla="*/ 262 w 1980"/>
                <a:gd name="T83" fmla="*/ 244 h 390"/>
                <a:gd name="T84" fmla="*/ 334 w 1980"/>
                <a:gd name="T85" fmla="*/ 255 h 390"/>
                <a:gd name="T86" fmla="*/ 803 w 1980"/>
                <a:gd name="T87" fmla="*/ 257 h 390"/>
                <a:gd name="T88" fmla="*/ 856 w 1980"/>
                <a:gd name="T89" fmla="*/ 262 h 390"/>
                <a:gd name="T90" fmla="*/ 903 w 1980"/>
                <a:gd name="T91" fmla="*/ 277 h 390"/>
                <a:gd name="T92" fmla="*/ 943 w 1980"/>
                <a:gd name="T93" fmla="*/ 302 h 390"/>
                <a:gd name="T94" fmla="*/ 971 w 1980"/>
                <a:gd name="T95" fmla="*/ 333 h 390"/>
                <a:gd name="T96" fmla="*/ 986 w 1980"/>
                <a:gd name="T97" fmla="*/ 369 h 390"/>
                <a:gd name="T98" fmla="*/ 990 w 1980"/>
                <a:gd name="T99" fmla="*/ 389 h 390"/>
                <a:gd name="T100" fmla="*/ 997 w 1980"/>
                <a:gd name="T101" fmla="*/ 352 h 390"/>
                <a:gd name="T102" fmla="*/ 1019 w 1980"/>
                <a:gd name="T103" fmla="*/ 318 h 390"/>
                <a:gd name="T104" fmla="*/ 1053 w 1980"/>
                <a:gd name="T105" fmla="*/ 290 h 390"/>
                <a:gd name="T106" fmla="*/ 1097 w 1980"/>
                <a:gd name="T107" fmla="*/ 270 h 390"/>
                <a:gd name="T108" fmla="*/ 1146 w 1980"/>
                <a:gd name="T109" fmla="*/ 259 h 390"/>
                <a:gd name="T110" fmla="*/ 1175 w 1980"/>
                <a:gd name="T111" fmla="*/ 257 h 3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980"/>
                <a:gd name="T169" fmla="*/ 0 h 390"/>
                <a:gd name="T170" fmla="*/ 1980 w 1980"/>
                <a:gd name="T171" fmla="*/ 390 h 39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980" h="390">
                  <a:moveTo>
                    <a:pt x="1608" y="257"/>
                  </a:moveTo>
                  <a:lnTo>
                    <a:pt x="1645" y="255"/>
                  </a:lnTo>
                  <a:lnTo>
                    <a:pt x="1681" y="251"/>
                  </a:lnTo>
                  <a:lnTo>
                    <a:pt x="1718" y="244"/>
                  </a:lnTo>
                  <a:lnTo>
                    <a:pt x="1753" y="235"/>
                  </a:lnTo>
                  <a:lnTo>
                    <a:pt x="1787" y="224"/>
                  </a:lnTo>
                  <a:lnTo>
                    <a:pt x="1819" y="209"/>
                  </a:lnTo>
                  <a:lnTo>
                    <a:pt x="1849" y="194"/>
                  </a:lnTo>
                  <a:lnTo>
                    <a:pt x="1876" y="176"/>
                  </a:lnTo>
                  <a:lnTo>
                    <a:pt x="1900" y="156"/>
                  </a:lnTo>
                  <a:lnTo>
                    <a:pt x="1922" y="135"/>
                  </a:lnTo>
                  <a:lnTo>
                    <a:pt x="1940" y="112"/>
                  </a:lnTo>
                  <a:lnTo>
                    <a:pt x="1955" y="89"/>
                  </a:lnTo>
                  <a:lnTo>
                    <a:pt x="1966" y="64"/>
                  </a:lnTo>
                  <a:lnTo>
                    <a:pt x="1975" y="39"/>
                  </a:lnTo>
                  <a:lnTo>
                    <a:pt x="1978" y="13"/>
                  </a:lnTo>
                  <a:lnTo>
                    <a:pt x="1979" y="0"/>
                  </a:lnTo>
                  <a:lnTo>
                    <a:pt x="1978" y="21"/>
                  </a:lnTo>
                  <a:lnTo>
                    <a:pt x="1972" y="43"/>
                  </a:lnTo>
                  <a:lnTo>
                    <a:pt x="1961" y="64"/>
                  </a:lnTo>
                  <a:lnTo>
                    <a:pt x="1949" y="83"/>
                  </a:lnTo>
                  <a:lnTo>
                    <a:pt x="1933" y="102"/>
                  </a:lnTo>
                  <a:lnTo>
                    <a:pt x="1913" y="119"/>
                  </a:lnTo>
                  <a:lnTo>
                    <a:pt x="1891" y="134"/>
                  </a:lnTo>
                  <a:lnTo>
                    <a:pt x="1866" y="148"/>
                  </a:lnTo>
                  <a:lnTo>
                    <a:pt x="1839" y="159"/>
                  </a:lnTo>
                  <a:lnTo>
                    <a:pt x="1810" y="168"/>
                  </a:lnTo>
                  <a:lnTo>
                    <a:pt x="1781" y="174"/>
                  </a:lnTo>
                  <a:lnTo>
                    <a:pt x="1751" y="179"/>
                  </a:lnTo>
                  <a:lnTo>
                    <a:pt x="1719" y="180"/>
                  </a:lnTo>
                  <a:lnTo>
                    <a:pt x="1214" y="180"/>
                  </a:lnTo>
                  <a:lnTo>
                    <a:pt x="1185" y="182"/>
                  </a:lnTo>
                  <a:lnTo>
                    <a:pt x="1157" y="186"/>
                  </a:lnTo>
                  <a:lnTo>
                    <a:pt x="1129" y="193"/>
                  </a:lnTo>
                  <a:lnTo>
                    <a:pt x="1103" y="202"/>
                  </a:lnTo>
                  <a:lnTo>
                    <a:pt x="1080" y="213"/>
                  </a:lnTo>
                  <a:lnTo>
                    <a:pt x="1058" y="227"/>
                  </a:lnTo>
                  <a:lnTo>
                    <a:pt x="1038" y="242"/>
                  </a:lnTo>
                  <a:lnTo>
                    <a:pt x="1022" y="258"/>
                  </a:lnTo>
                  <a:lnTo>
                    <a:pt x="1010" y="276"/>
                  </a:lnTo>
                  <a:lnTo>
                    <a:pt x="1000" y="295"/>
                  </a:lnTo>
                  <a:lnTo>
                    <a:pt x="994" y="316"/>
                  </a:lnTo>
                  <a:lnTo>
                    <a:pt x="991" y="335"/>
                  </a:lnTo>
                  <a:lnTo>
                    <a:pt x="990" y="338"/>
                  </a:lnTo>
                  <a:lnTo>
                    <a:pt x="990" y="335"/>
                  </a:lnTo>
                  <a:lnTo>
                    <a:pt x="986" y="316"/>
                  </a:lnTo>
                  <a:lnTo>
                    <a:pt x="980" y="295"/>
                  </a:lnTo>
                  <a:lnTo>
                    <a:pt x="971" y="276"/>
                  </a:lnTo>
                  <a:lnTo>
                    <a:pt x="958" y="258"/>
                  </a:lnTo>
                  <a:lnTo>
                    <a:pt x="941" y="242"/>
                  </a:lnTo>
                  <a:lnTo>
                    <a:pt x="922" y="227"/>
                  </a:lnTo>
                  <a:lnTo>
                    <a:pt x="900" y="213"/>
                  </a:lnTo>
                  <a:lnTo>
                    <a:pt x="876" y="202"/>
                  </a:lnTo>
                  <a:lnTo>
                    <a:pt x="851" y="193"/>
                  </a:lnTo>
                  <a:lnTo>
                    <a:pt x="824" y="186"/>
                  </a:lnTo>
                  <a:lnTo>
                    <a:pt x="795" y="182"/>
                  </a:lnTo>
                  <a:lnTo>
                    <a:pt x="766" y="180"/>
                  </a:lnTo>
                  <a:lnTo>
                    <a:pt x="261" y="180"/>
                  </a:lnTo>
                  <a:lnTo>
                    <a:pt x="231" y="179"/>
                  </a:lnTo>
                  <a:lnTo>
                    <a:pt x="199" y="174"/>
                  </a:lnTo>
                  <a:lnTo>
                    <a:pt x="169" y="168"/>
                  </a:lnTo>
                  <a:lnTo>
                    <a:pt x="141" y="159"/>
                  </a:lnTo>
                  <a:lnTo>
                    <a:pt x="115" y="148"/>
                  </a:lnTo>
                  <a:lnTo>
                    <a:pt x="90" y="134"/>
                  </a:lnTo>
                  <a:lnTo>
                    <a:pt x="67" y="119"/>
                  </a:lnTo>
                  <a:lnTo>
                    <a:pt x="48" y="102"/>
                  </a:lnTo>
                  <a:lnTo>
                    <a:pt x="32" y="83"/>
                  </a:lnTo>
                  <a:lnTo>
                    <a:pt x="19" y="64"/>
                  </a:lnTo>
                  <a:lnTo>
                    <a:pt x="9" y="43"/>
                  </a:lnTo>
                  <a:lnTo>
                    <a:pt x="3" y="21"/>
                  </a:lnTo>
                  <a:lnTo>
                    <a:pt x="0" y="0"/>
                  </a:lnTo>
                  <a:lnTo>
                    <a:pt x="2" y="13"/>
                  </a:lnTo>
                  <a:lnTo>
                    <a:pt x="6" y="39"/>
                  </a:lnTo>
                  <a:lnTo>
                    <a:pt x="13" y="64"/>
                  </a:lnTo>
                  <a:lnTo>
                    <a:pt x="25" y="89"/>
                  </a:lnTo>
                  <a:lnTo>
                    <a:pt x="40" y="112"/>
                  </a:lnTo>
                  <a:lnTo>
                    <a:pt x="59" y="135"/>
                  </a:lnTo>
                  <a:lnTo>
                    <a:pt x="81" y="156"/>
                  </a:lnTo>
                  <a:lnTo>
                    <a:pt x="105" y="176"/>
                  </a:lnTo>
                  <a:lnTo>
                    <a:pt x="132" y="194"/>
                  </a:lnTo>
                  <a:lnTo>
                    <a:pt x="161" y="209"/>
                  </a:lnTo>
                  <a:lnTo>
                    <a:pt x="193" y="224"/>
                  </a:lnTo>
                  <a:lnTo>
                    <a:pt x="227" y="235"/>
                  </a:lnTo>
                  <a:lnTo>
                    <a:pt x="262" y="244"/>
                  </a:lnTo>
                  <a:lnTo>
                    <a:pt x="299" y="251"/>
                  </a:lnTo>
                  <a:lnTo>
                    <a:pt x="334" y="255"/>
                  </a:lnTo>
                  <a:lnTo>
                    <a:pt x="372" y="257"/>
                  </a:lnTo>
                  <a:lnTo>
                    <a:pt x="803" y="257"/>
                  </a:lnTo>
                  <a:lnTo>
                    <a:pt x="830" y="259"/>
                  </a:lnTo>
                  <a:lnTo>
                    <a:pt x="856" y="262"/>
                  </a:lnTo>
                  <a:lnTo>
                    <a:pt x="879" y="269"/>
                  </a:lnTo>
                  <a:lnTo>
                    <a:pt x="903" y="277"/>
                  </a:lnTo>
                  <a:lnTo>
                    <a:pt x="923" y="289"/>
                  </a:lnTo>
                  <a:lnTo>
                    <a:pt x="943" y="302"/>
                  </a:lnTo>
                  <a:lnTo>
                    <a:pt x="958" y="317"/>
                  </a:lnTo>
                  <a:lnTo>
                    <a:pt x="971" y="333"/>
                  </a:lnTo>
                  <a:lnTo>
                    <a:pt x="980" y="350"/>
                  </a:lnTo>
                  <a:lnTo>
                    <a:pt x="986" y="369"/>
                  </a:lnTo>
                  <a:lnTo>
                    <a:pt x="990" y="387"/>
                  </a:lnTo>
                  <a:lnTo>
                    <a:pt x="990" y="389"/>
                  </a:lnTo>
                  <a:lnTo>
                    <a:pt x="992" y="370"/>
                  </a:lnTo>
                  <a:lnTo>
                    <a:pt x="997" y="352"/>
                  </a:lnTo>
                  <a:lnTo>
                    <a:pt x="1007" y="335"/>
                  </a:lnTo>
                  <a:lnTo>
                    <a:pt x="1019" y="318"/>
                  </a:lnTo>
                  <a:lnTo>
                    <a:pt x="1035" y="304"/>
                  </a:lnTo>
                  <a:lnTo>
                    <a:pt x="1053" y="290"/>
                  </a:lnTo>
                  <a:lnTo>
                    <a:pt x="1073" y="279"/>
                  </a:lnTo>
                  <a:lnTo>
                    <a:pt x="1097" y="270"/>
                  </a:lnTo>
                  <a:lnTo>
                    <a:pt x="1120" y="263"/>
                  </a:lnTo>
                  <a:lnTo>
                    <a:pt x="1146" y="259"/>
                  </a:lnTo>
                  <a:lnTo>
                    <a:pt x="1172" y="257"/>
                  </a:lnTo>
                  <a:lnTo>
                    <a:pt x="1175" y="257"/>
                  </a:lnTo>
                  <a:lnTo>
                    <a:pt x="1608" y="257"/>
                  </a:lnTo>
                </a:path>
              </a:pathLst>
            </a:custGeom>
            <a:solidFill>
              <a:srgbClr val="0070C0"/>
            </a:solidFill>
            <a:ln w="12700" cap="rnd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2884" name="Rectangle 9">
            <a:extLst>
              <a:ext uri="{FF2B5EF4-FFF2-40B4-BE49-F238E27FC236}">
                <a16:creationId xmlns:a16="http://schemas.microsoft.com/office/drawing/2014/main" id="{F0A1B9DB-029B-4561-92F3-497D32E95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6087" y="1046982"/>
            <a:ext cx="8759825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CA" altLang="en-US" sz="2400" b="1" dirty="0">
                <a:latin typeface="Rockwell" panose="02060603020205020403" pitchFamily="18" charset="0"/>
              </a:rPr>
              <a:t>   </a:t>
            </a:r>
            <a:r>
              <a:rPr lang="en-CA" altLang="en-US" sz="2400" b="1" dirty="0">
                <a:cs typeface="Arial" panose="020B0604020202020204" pitchFamily="34" charset="0"/>
              </a:rPr>
              <a:t>Actual Hours            Actual Hours	       Standard Hours</a:t>
            </a:r>
            <a:br>
              <a:rPr lang="en-CA" altLang="en-US" sz="2400" b="1" dirty="0">
                <a:cs typeface="Arial" panose="020B0604020202020204" pitchFamily="34" charset="0"/>
              </a:rPr>
            </a:br>
            <a:r>
              <a:rPr lang="en-CA" altLang="en-US" sz="2400" b="1" dirty="0">
                <a:cs typeface="Arial" panose="020B0604020202020204" pitchFamily="34" charset="0"/>
              </a:rPr>
              <a:t>            ×                                 ×                                   × </a:t>
            </a:r>
            <a:br>
              <a:rPr lang="en-CA" altLang="en-US" sz="2400" b="1" dirty="0">
                <a:cs typeface="Arial" panose="020B0604020202020204" pitchFamily="34" charset="0"/>
              </a:rPr>
            </a:br>
            <a:r>
              <a:rPr lang="en-CA" altLang="en-US" sz="2400" b="1" dirty="0">
                <a:cs typeface="Arial" panose="020B0604020202020204" pitchFamily="34" charset="0"/>
              </a:rPr>
              <a:t>    Actual Rate             Standard Rate            Standard Rate</a:t>
            </a:r>
          </a:p>
        </p:txBody>
      </p:sp>
      <p:sp>
        <p:nvSpPr>
          <p:cNvPr id="122885" name="Line 10">
            <a:extLst>
              <a:ext uri="{FF2B5EF4-FFF2-40B4-BE49-F238E27FC236}">
                <a16:creationId xmlns:a16="http://schemas.microsoft.com/office/drawing/2014/main" id="{32103BF6-6327-418A-B29E-1AE0AE393E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9536" y="2204864"/>
            <a:ext cx="218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886" name="Line 11">
            <a:extLst>
              <a:ext uri="{FF2B5EF4-FFF2-40B4-BE49-F238E27FC236}">
                <a16:creationId xmlns:a16="http://schemas.microsoft.com/office/drawing/2014/main" id="{4D831BDD-513D-4DE7-A46E-B64FD2BE3D54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5839" y="2241377"/>
            <a:ext cx="218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887" name="Line 12">
            <a:extLst>
              <a:ext uri="{FF2B5EF4-FFF2-40B4-BE49-F238E27FC236}">
                <a16:creationId xmlns:a16="http://schemas.microsoft.com/office/drawing/2014/main" id="{2B837DC0-2C12-46EE-B9B7-E5FF2082AA2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4192" y="2276872"/>
            <a:ext cx="2413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20A98B-4D52-878A-2B15-40A0BF7A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77ED-11BC-45B7-B889-ADCB3AC0B1C0}" type="slidenum">
              <a:rPr lang="en-US" altLang="en-US" smtClean="0"/>
              <a:pPr/>
              <a:t>40</a:t>
            </a:fld>
            <a:endParaRPr lang="en-US" alt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BAA5995-C255-A00C-040B-85C2D6CD26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Variable Manufacturing Overhead Variance Summary 1</a:t>
            </a:r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460D9E2B-B13F-45B9-8C52-1AC2B33FF9E3}"/>
              </a:ext>
            </a:extLst>
          </p:cNvPr>
          <p:cNvGrpSpPr>
            <a:grpSpLocks/>
          </p:cNvGrpSpPr>
          <p:nvPr/>
        </p:nvGrpSpPr>
        <p:grpSpPr bwMode="auto">
          <a:xfrm>
            <a:off x="4143376" y="5700713"/>
            <a:ext cx="3883025" cy="849312"/>
            <a:chOff x="1488" y="3642"/>
            <a:chExt cx="2446" cy="535"/>
          </a:xfrm>
        </p:grpSpPr>
        <p:sp>
          <p:nvSpPr>
            <p:cNvPr id="122892" name="Freeform 17">
              <a:extLst>
                <a:ext uri="{FF2B5EF4-FFF2-40B4-BE49-F238E27FC236}">
                  <a16:creationId xmlns:a16="http://schemas.microsoft.com/office/drawing/2014/main" id="{2CEA167D-0BAE-4E3C-9486-C8BF17919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6" y="3642"/>
              <a:ext cx="1980" cy="294"/>
            </a:xfrm>
            <a:custGeom>
              <a:avLst/>
              <a:gdLst>
                <a:gd name="T0" fmla="*/ 1645 w 1980"/>
                <a:gd name="T1" fmla="*/ 2 h 390"/>
                <a:gd name="T2" fmla="*/ 1718 w 1980"/>
                <a:gd name="T3" fmla="*/ 2 h 390"/>
                <a:gd name="T4" fmla="*/ 1787 w 1980"/>
                <a:gd name="T5" fmla="*/ 2 h 390"/>
                <a:gd name="T6" fmla="*/ 1849 w 1980"/>
                <a:gd name="T7" fmla="*/ 2 h 390"/>
                <a:gd name="T8" fmla="*/ 1900 w 1980"/>
                <a:gd name="T9" fmla="*/ 2 h 390"/>
                <a:gd name="T10" fmla="*/ 1940 w 1980"/>
                <a:gd name="T11" fmla="*/ 2 h 390"/>
                <a:gd name="T12" fmla="*/ 1966 w 1980"/>
                <a:gd name="T13" fmla="*/ 2 h 390"/>
                <a:gd name="T14" fmla="*/ 1978 w 1980"/>
                <a:gd name="T15" fmla="*/ 2 h 390"/>
                <a:gd name="T16" fmla="*/ 1978 w 1980"/>
                <a:gd name="T17" fmla="*/ 2 h 390"/>
                <a:gd name="T18" fmla="*/ 1961 w 1980"/>
                <a:gd name="T19" fmla="*/ 2 h 390"/>
                <a:gd name="T20" fmla="*/ 1933 w 1980"/>
                <a:gd name="T21" fmla="*/ 2 h 390"/>
                <a:gd name="T22" fmla="*/ 1891 w 1980"/>
                <a:gd name="T23" fmla="*/ 2 h 390"/>
                <a:gd name="T24" fmla="*/ 1839 w 1980"/>
                <a:gd name="T25" fmla="*/ 2 h 390"/>
                <a:gd name="T26" fmla="*/ 1781 w 1980"/>
                <a:gd name="T27" fmla="*/ 2 h 390"/>
                <a:gd name="T28" fmla="*/ 1719 w 1980"/>
                <a:gd name="T29" fmla="*/ 2 h 390"/>
                <a:gd name="T30" fmla="*/ 1185 w 1980"/>
                <a:gd name="T31" fmla="*/ 2 h 390"/>
                <a:gd name="T32" fmla="*/ 1129 w 1980"/>
                <a:gd name="T33" fmla="*/ 2 h 390"/>
                <a:gd name="T34" fmla="*/ 1080 w 1980"/>
                <a:gd name="T35" fmla="*/ 2 h 390"/>
                <a:gd name="T36" fmla="*/ 1038 w 1980"/>
                <a:gd name="T37" fmla="*/ 2 h 390"/>
                <a:gd name="T38" fmla="*/ 1010 w 1980"/>
                <a:gd name="T39" fmla="*/ 2 h 390"/>
                <a:gd name="T40" fmla="*/ 994 w 1980"/>
                <a:gd name="T41" fmla="*/ 2 h 390"/>
                <a:gd name="T42" fmla="*/ 990 w 1980"/>
                <a:gd name="T43" fmla="*/ 2 h 390"/>
                <a:gd name="T44" fmla="*/ 986 w 1980"/>
                <a:gd name="T45" fmla="*/ 2 h 390"/>
                <a:gd name="T46" fmla="*/ 971 w 1980"/>
                <a:gd name="T47" fmla="*/ 2 h 390"/>
                <a:gd name="T48" fmla="*/ 941 w 1980"/>
                <a:gd name="T49" fmla="*/ 2 h 390"/>
                <a:gd name="T50" fmla="*/ 900 w 1980"/>
                <a:gd name="T51" fmla="*/ 2 h 390"/>
                <a:gd name="T52" fmla="*/ 851 w 1980"/>
                <a:gd name="T53" fmla="*/ 2 h 390"/>
                <a:gd name="T54" fmla="*/ 795 w 1980"/>
                <a:gd name="T55" fmla="*/ 2 h 390"/>
                <a:gd name="T56" fmla="*/ 261 w 1980"/>
                <a:gd name="T57" fmla="*/ 2 h 390"/>
                <a:gd name="T58" fmla="*/ 199 w 1980"/>
                <a:gd name="T59" fmla="*/ 2 h 390"/>
                <a:gd name="T60" fmla="*/ 141 w 1980"/>
                <a:gd name="T61" fmla="*/ 2 h 390"/>
                <a:gd name="T62" fmla="*/ 90 w 1980"/>
                <a:gd name="T63" fmla="*/ 2 h 390"/>
                <a:gd name="T64" fmla="*/ 48 w 1980"/>
                <a:gd name="T65" fmla="*/ 2 h 390"/>
                <a:gd name="T66" fmla="*/ 19 w 1980"/>
                <a:gd name="T67" fmla="*/ 2 h 390"/>
                <a:gd name="T68" fmla="*/ 3 w 1980"/>
                <a:gd name="T69" fmla="*/ 2 h 390"/>
                <a:gd name="T70" fmla="*/ 2 w 1980"/>
                <a:gd name="T71" fmla="*/ 2 h 390"/>
                <a:gd name="T72" fmla="*/ 13 w 1980"/>
                <a:gd name="T73" fmla="*/ 2 h 390"/>
                <a:gd name="T74" fmla="*/ 40 w 1980"/>
                <a:gd name="T75" fmla="*/ 2 h 390"/>
                <a:gd name="T76" fmla="*/ 81 w 1980"/>
                <a:gd name="T77" fmla="*/ 2 h 390"/>
                <a:gd name="T78" fmla="*/ 132 w 1980"/>
                <a:gd name="T79" fmla="*/ 2 h 390"/>
                <a:gd name="T80" fmla="*/ 193 w 1980"/>
                <a:gd name="T81" fmla="*/ 2 h 390"/>
                <a:gd name="T82" fmla="*/ 262 w 1980"/>
                <a:gd name="T83" fmla="*/ 2 h 390"/>
                <a:gd name="T84" fmla="*/ 334 w 1980"/>
                <a:gd name="T85" fmla="*/ 2 h 390"/>
                <a:gd name="T86" fmla="*/ 803 w 1980"/>
                <a:gd name="T87" fmla="*/ 2 h 390"/>
                <a:gd name="T88" fmla="*/ 856 w 1980"/>
                <a:gd name="T89" fmla="*/ 2 h 390"/>
                <a:gd name="T90" fmla="*/ 903 w 1980"/>
                <a:gd name="T91" fmla="*/ 2 h 390"/>
                <a:gd name="T92" fmla="*/ 943 w 1980"/>
                <a:gd name="T93" fmla="*/ 2 h 390"/>
                <a:gd name="T94" fmla="*/ 971 w 1980"/>
                <a:gd name="T95" fmla="*/ 2 h 390"/>
                <a:gd name="T96" fmla="*/ 986 w 1980"/>
                <a:gd name="T97" fmla="*/ 2 h 390"/>
                <a:gd name="T98" fmla="*/ 990 w 1980"/>
                <a:gd name="T99" fmla="*/ 2 h 390"/>
                <a:gd name="T100" fmla="*/ 997 w 1980"/>
                <a:gd name="T101" fmla="*/ 2 h 390"/>
                <a:gd name="T102" fmla="*/ 1019 w 1980"/>
                <a:gd name="T103" fmla="*/ 2 h 390"/>
                <a:gd name="T104" fmla="*/ 1053 w 1980"/>
                <a:gd name="T105" fmla="*/ 2 h 390"/>
                <a:gd name="T106" fmla="*/ 1097 w 1980"/>
                <a:gd name="T107" fmla="*/ 2 h 390"/>
                <a:gd name="T108" fmla="*/ 1146 w 1980"/>
                <a:gd name="T109" fmla="*/ 2 h 390"/>
                <a:gd name="T110" fmla="*/ 1175 w 1980"/>
                <a:gd name="T111" fmla="*/ 2 h 3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980"/>
                <a:gd name="T169" fmla="*/ 0 h 390"/>
                <a:gd name="T170" fmla="*/ 1980 w 1980"/>
                <a:gd name="T171" fmla="*/ 390 h 39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980" h="390">
                  <a:moveTo>
                    <a:pt x="1608" y="257"/>
                  </a:moveTo>
                  <a:lnTo>
                    <a:pt x="1645" y="255"/>
                  </a:lnTo>
                  <a:lnTo>
                    <a:pt x="1681" y="251"/>
                  </a:lnTo>
                  <a:lnTo>
                    <a:pt x="1718" y="244"/>
                  </a:lnTo>
                  <a:lnTo>
                    <a:pt x="1753" y="235"/>
                  </a:lnTo>
                  <a:lnTo>
                    <a:pt x="1787" y="224"/>
                  </a:lnTo>
                  <a:lnTo>
                    <a:pt x="1819" y="209"/>
                  </a:lnTo>
                  <a:lnTo>
                    <a:pt x="1849" y="194"/>
                  </a:lnTo>
                  <a:lnTo>
                    <a:pt x="1876" y="176"/>
                  </a:lnTo>
                  <a:lnTo>
                    <a:pt x="1900" y="156"/>
                  </a:lnTo>
                  <a:lnTo>
                    <a:pt x="1922" y="135"/>
                  </a:lnTo>
                  <a:lnTo>
                    <a:pt x="1940" y="112"/>
                  </a:lnTo>
                  <a:lnTo>
                    <a:pt x="1955" y="89"/>
                  </a:lnTo>
                  <a:lnTo>
                    <a:pt x="1966" y="64"/>
                  </a:lnTo>
                  <a:lnTo>
                    <a:pt x="1975" y="39"/>
                  </a:lnTo>
                  <a:lnTo>
                    <a:pt x="1978" y="13"/>
                  </a:lnTo>
                  <a:lnTo>
                    <a:pt x="1979" y="0"/>
                  </a:lnTo>
                  <a:lnTo>
                    <a:pt x="1978" y="21"/>
                  </a:lnTo>
                  <a:lnTo>
                    <a:pt x="1972" y="43"/>
                  </a:lnTo>
                  <a:lnTo>
                    <a:pt x="1961" y="64"/>
                  </a:lnTo>
                  <a:lnTo>
                    <a:pt x="1949" y="83"/>
                  </a:lnTo>
                  <a:lnTo>
                    <a:pt x="1933" y="102"/>
                  </a:lnTo>
                  <a:lnTo>
                    <a:pt x="1913" y="119"/>
                  </a:lnTo>
                  <a:lnTo>
                    <a:pt x="1891" y="134"/>
                  </a:lnTo>
                  <a:lnTo>
                    <a:pt x="1866" y="148"/>
                  </a:lnTo>
                  <a:lnTo>
                    <a:pt x="1839" y="159"/>
                  </a:lnTo>
                  <a:lnTo>
                    <a:pt x="1810" y="168"/>
                  </a:lnTo>
                  <a:lnTo>
                    <a:pt x="1781" y="174"/>
                  </a:lnTo>
                  <a:lnTo>
                    <a:pt x="1751" y="179"/>
                  </a:lnTo>
                  <a:lnTo>
                    <a:pt x="1719" y="180"/>
                  </a:lnTo>
                  <a:lnTo>
                    <a:pt x="1214" y="180"/>
                  </a:lnTo>
                  <a:lnTo>
                    <a:pt x="1185" y="182"/>
                  </a:lnTo>
                  <a:lnTo>
                    <a:pt x="1157" y="186"/>
                  </a:lnTo>
                  <a:lnTo>
                    <a:pt x="1129" y="193"/>
                  </a:lnTo>
                  <a:lnTo>
                    <a:pt x="1103" y="202"/>
                  </a:lnTo>
                  <a:lnTo>
                    <a:pt x="1080" y="213"/>
                  </a:lnTo>
                  <a:lnTo>
                    <a:pt x="1058" y="227"/>
                  </a:lnTo>
                  <a:lnTo>
                    <a:pt x="1038" y="242"/>
                  </a:lnTo>
                  <a:lnTo>
                    <a:pt x="1022" y="258"/>
                  </a:lnTo>
                  <a:lnTo>
                    <a:pt x="1010" y="276"/>
                  </a:lnTo>
                  <a:lnTo>
                    <a:pt x="1000" y="295"/>
                  </a:lnTo>
                  <a:lnTo>
                    <a:pt x="994" y="316"/>
                  </a:lnTo>
                  <a:lnTo>
                    <a:pt x="991" y="335"/>
                  </a:lnTo>
                  <a:lnTo>
                    <a:pt x="990" y="338"/>
                  </a:lnTo>
                  <a:lnTo>
                    <a:pt x="990" y="335"/>
                  </a:lnTo>
                  <a:lnTo>
                    <a:pt x="986" y="316"/>
                  </a:lnTo>
                  <a:lnTo>
                    <a:pt x="980" y="295"/>
                  </a:lnTo>
                  <a:lnTo>
                    <a:pt x="971" y="276"/>
                  </a:lnTo>
                  <a:lnTo>
                    <a:pt x="958" y="258"/>
                  </a:lnTo>
                  <a:lnTo>
                    <a:pt x="941" y="242"/>
                  </a:lnTo>
                  <a:lnTo>
                    <a:pt x="922" y="227"/>
                  </a:lnTo>
                  <a:lnTo>
                    <a:pt x="900" y="213"/>
                  </a:lnTo>
                  <a:lnTo>
                    <a:pt x="876" y="202"/>
                  </a:lnTo>
                  <a:lnTo>
                    <a:pt x="851" y="193"/>
                  </a:lnTo>
                  <a:lnTo>
                    <a:pt x="824" y="186"/>
                  </a:lnTo>
                  <a:lnTo>
                    <a:pt x="795" y="182"/>
                  </a:lnTo>
                  <a:lnTo>
                    <a:pt x="766" y="180"/>
                  </a:lnTo>
                  <a:lnTo>
                    <a:pt x="261" y="180"/>
                  </a:lnTo>
                  <a:lnTo>
                    <a:pt x="231" y="179"/>
                  </a:lnTo>
                  <a:lnTo>
                    <a:pt x="199" y="174"/>
                  </a:lnTo>
                  <a:lnTo>
                    <a:pt x="169" y="168"/>
                  </a:lnTo>
                  <a:lnTo>
                    <a:pt x="141" y="159"/>
                  </a:lnTo>
                  <a:lnTo>
                    <a:pt x="115" y="148"/>
                  </a:lnTo>
                  <a:lnTo>
                    <a:pt x="90" y="134"/>
                  </a:lnTo>
                  <a:lnTo>
                    <a:pt x="67" y="119"/>
                  </a:lnTo>
                  <a:lnTo>
                    <a:pt x="48" y="102"/>
                  </a:lnTo>
                  <a:lnTo>
                    <a:pt x="32" y="83"/>
                  </a:lnTo>
                  <a:lnTo>
                    <a:pt x="19" y="64"/>
                  </a:lnTo>
                  <a:lnTo>
                    <a:pt x="9" y="43"/>
                  </a:lnTo>
                  <a:lnTo>
                    <a:pt x="3" y="21"/>
                  </a:lnTo>
                  <a:lnTo>
                    <a:pt x="0" y="0"/>
                  </a:lnTo>
                  <a:lnTo>
                    <a:pt x="2" y="13"/>
                  </a:lnTo>
                  <a:lnTo>
                    <a:pt x="6" y="39"/>
                  </a:lnTo>
                  <a:lnTo>
                    <a:pt x="13" y="64"/>
                  </a:lnTo>
                  <a:lnTo>
                    <a:pt x="25" y="89"/>
                  </a:lnTo>
                  <a:lnTo>
                    <a:pt x="40" y="112"/>
                  </a:lnTo>
                  <a:lnTo>
                    <a:pt x="59" y="135"/>
                  </a:lnTo>
                  <a:lnTo>
                    <a:pt x="81" y="156"/>
                  </a:lnTo>
                  <a:lnTo>
                    <a:pt x="105" y="176"/>
                  </a:lnTo>
                  <a:lnTo>
                    <a:pt x="132" y="194"/>
                  </a:lnTo>
                  <a:lnTo>
                    <a:pt x="161" y="209"/>
                  </a:lnTo>
                  <a:lnTo>
                    <a:pt x="193" y="224"/>
                  </a:lnTo>
                  <a:lnTo>
                    <a:pt x="227" y="235"/>
                  </a:lnTo>
                  <a:lnTo>
                    <a:pt x="262" y="244"/>
                  </a:lnTo>
                  <a:lnTo>
                    <a:pt x="299" y="251"/>
                  </a:lnTo>
                  <a:lnTo>
                    <a:pt x="334" y="255"/>
                  </a:lnTo>
                  <a:lnTo>
                    <a:pt x="372" y="257"/>
                  </a:lnTo>
                  <a:lnTo>
                    <a:pt x="803" y="257"/>
                  </a:lnTo>
                  <a:lnTo>
                    <a:pt x="830" y="259"/>
                  </a:lnTo>
                  <a:lnTo>
                    <a:pt x="856" y="262"/>
                  </a:lnTo>
                  <a:lnTo>
                    <a:pt x="879" y="269"/>
                  </a:lnTo>
                  <a:lnTo>
                    <a:pt x="903" y="277"/>
                  </a:lnTo>
                  <a:lnTo>
                    <a:pt x="923" y="289"/>
                  </a:lnTo>
                  <a:lnTo>
                    <a:pt x="943" y="302"/>
                  </a:lnTo>
                  <a:lnTo>
                    <a:pt x="958" y="317"/>
                  </a:lnTo>
                  <a:lnTo>
                    <a:pt x="971" y="333"/>
                  </a:lnTo>
                  <a:lnTo>
                    <a:pt x="980" y="350"/>
                  </a:lnTo>
                  <a:lnTo>
                    <a:pt x="986" y="369"/>
                  </a:lnTo>
                  <a:lnTo>
                    <a:pt x="990" y="387"/>
                  </a:lnTo>
                  <a:lnTo>
                    <a:pt x="990" y="389"/>
                  </a:lnTo>
                  <a:lnTo>
                    <a:pt x="992" y="370"/>
                  </a:lnTo>
                  <a:lnTo>
                    <a:pt x="997" y="352"/>
                  </a:lnTo>
                  <a:lnTo>
                    <a:pt x="1007" y="335"/>
                  </a:lnTo>
                  <a:lnTo>
                    <a:pt x="1019" y="318"/>
                  </a:lnTo>
                  <a:lnTo>
                    <a:pt x="1035" y="304"/>
                  </a:lnTo>
                  <a:lnTo>
                    <a:pt x="1053" y="290"/>
                  </a:lnTo>
                  <a:lnTo>
                    <a:pt x="1073" y="279"/>
                  </a:lnTo>
                  <a:lnTo>
                    <a:pt x="1097" y="270"/>
                  </a:lnTo>
                  <a:lnTo>
                    <a:pt x="1120" y="263"/>
                  </a:lnTo>
                  <a:lnTo>
                    <a:pt x="1146" y="259"/>
                  </a:lnTo>
                  <a:lnTo>
                    <a:pt x="1172" y="257"/>
                  </a:lnTo>
                  <a:lnTo>
                    <a:pt x="1175" y="257"/>
                  </a:lnTo>
                  <a:lnTo>
                    <a:pt x="1608" y="257"/>
                  </a:lnTo>
                </a:path>
              </a:pathLst>
            </a:custGeom>
            <a:solidFill>
              <a:srgbClr val="0070C0"/>
            </a:solidFill>
            <a:ln w="12700" cap="rnd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749" name="Rectangle 18">
              <a:extLst>
                <a:ext uri="{FF2B5EF4-FFF2-40B4-BE49-F238E27FC236}">
                  <a16:creationId xmlns:a16="http://schemas.microsoft.com/office/drawing/2014/main" id="{162795D7-E6F2-4181-8576-8632EA0BD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888"/>
              <a:ext cx="2446" cy="289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$900 unfavourable</a:t>
              </a: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66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6978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978" name="Rectangle 2">
            <a:extLst>
              <a:ext uri="{FF2B5EF4-FFF2-40B4-BE49-F238E27FC236}">
                <a16:creationId xmlns:a16="http://schemas.microsoft.com/office/drawing/2014/main" id="{B57BE945-E91A-4997-A604-C1E2CF22F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686" y="2369173"/>
            <a:ext cx="8607425" cy="175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2400" dirty="0">
                <a:latin typeface="Rockwell" panose="02060603020205020403" pitchFamily="18" charset="0"/>
              </a:rPr>
              <a:t>   </a:t>
            </a:r>
            <a:r>
              <a:rPr lang="en-CA" altLang="en-US" sz="2400" dirty="0">
                <a:cs typeface="Arial" panose="020B0604020202020204" pitchFamily="34" charset="0"/>
              </a:rPr>
              <a:t>1,250 hours                 1,200 hours                  1,200 hours</a:t>
            </a:r>
            <a:br>
              <a:rPr lang="en-CA" altLang="en-US" sz="2400" dirty="0">
                <a:cs typeface="Arial" panose="020B0604020202020204" pitchFamily="34" charset="0"/>
              </a:rPr>
            </a:br>
            <a:r>
              <a:rPr lang="en-CA" altLang="en-US" sz="2400" dirty="0">
                <a:cs typeface="Arial" panose="020B0604020202020204" pitchFamily="34" charset="0"/>
              </a:rPr>
              <a:t>           ×                                 ×                                   ×</a:t>
            </a:r>
            <a:br>
              <a:rPr lang="en-CA" altLang="en-US" sz="2400" dirty="0">
                <a:cs typeface="Arial" panose="020B0604020202020204" pitchFamily="34" charset="0"/>
              </a:rPr>
            </a:br>
            <a:r>
              <a:rPr lang="en-CA" altLang="en-US" sz="2400" dirty="0">
                <a:cs typeface="Arial" panose="020B0604020202020204" pitchFamily="34" charset="0"/>
              </a:rPr>
              <a:t> $8.40 per hour            $8.00 per hour              $8.00 per hour</a:t>
            </a:r>
          </a:p>
          <a:p>
            <a:pPr eaLnBrk="1" hangingPunct="1">
              <a:spcBef>
                <a:spcPct val="50000"/>
              </a:spcBef>
            </a:pPr>
            <a:r>
              <a:rPr lang="en-CA" altLang="en-US" sz="2400" dirty="0">
                <a:solidFill>
                  <a:schemeClr val="tx2"/>
                </a:solidFill>
                <a:latin typeface="Rockwell" panose="02060603020205020403" pitchFamily="18" charset="0"/>
              </a:rPr>
              <a:t>    </a:t>
            </a:r>
            <a:r>
              <a:rPr lang="en-CA" altLang="en-US" sz="2400" dirty="0">
                <a:solidFill>
                  <a:srgbClr val="ED037C"/>
                </a:solidFill>
                <a:cs typeface="Arial" panose="020B0604020202020204" pitchFamily="34" charset="0"/>
              </a:rPr>
              <a:t>= $10,500                   = $10,000                       = $9,600   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4DD45ACC-ED1F-4693-B686-B816E4F98981}"/>
              </a:ext>
            </a:extLst>
          </p:cNvPr>
          <p:cNvGrpSpPr>
            <a:grpSpLocks/>
          </p:cNvGrpSpPr>
          <p:nvPr/>
        </p:nvGrpSpPr>
        <p:grpSpPr bwMode="auto">
          <a:xfrm>
            <a:off x="2416176" y="4244976"/>
            <a:ext cx="3883025" cy="1516063"/>
            <a:chOff x="552" y="2735"/>
            <a:chExt cx="2446" cy="955"/>
          </a:xfrm>
        </p:grpSpPr>
        <p:sp>
          <p:nvSpPr>
            <p:cNvPr id="124945" name="Freeform 4">
              <a:extLst>
                <a:ext uri="{FF2B5EF4-FFF2-40B4-BE49-F238E27FC236}">
                  <a16:creationId xmlns:a16="http://schemas.microsoft.com/office/drawing/2014/main" id="{FC14634F-4B2F-46CE-9674-DDDCCF81C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" y="2735"/>
              <a:ext cx="1980" cy="390"/>
            </a:xfrm>
            <a:custGeom>
              <a:avLst/>
              <a:gdLst>
                <a:gd name="T0" fmla="*/ 1645 w 1980"/>
                <a:gd name="T1" fmla="*/ 255 h 390"/>
                <a:gd name="T2" fmla="*/ 1718 w 1980"/>
                <a:gd name="T3" fmla="*/ 244 h 390"/>
                <a:gd name="T4" fmla="*/ 1787 w 1980"/>
                <a:gd name="T5" fmla="*/ 224 h 390"/>
                <a:gd name="T6" fmla="*/ 1849 w 1980"/>
                <a:gd name="T7" fmla="*/ 194 h 390"/>
                <a:gd name="T8" fmla="*/ 1900 w 1980"/>
                <a:gd name="T9" fmla="*/ 156 h 390"/>
                <a:gd name="T10" fmla="*/ 1940 w 1980"/>
                <a:gd name="T11" fmla="*/ 112 h 390"/>
                <a:gd name="T12" fmla="*/ 1966 w 1980"/>
                <a:gd name="T13" fmla="*/ 64 h 390"/>
                <a:gd name="T14" fmla="*/ 1978 w 1980"/>
                <a:gd name="T15" fmla="*/ 13 h 390"/>
                <a:gd name="T16" fmla="*/ 1978 w 1980"/>
                <a:gd name="T17" fmla="*/ 21 h 390"/>
                <a:gd name="T18" fmla="*/ 1961 w 1980"/>
                <a:gd name="T19" fmla="*/ 64 h 390"/>
                <a:gd name="T20" fmla="*/ 1933 w 1980"/>
                <a:gd name="T21" fmla="*/ 102 h 390"/>
                <a:gd name="T22" fmla="*/ 1891 w 1980"/>
                <a:gd name="T23" fmla="*/ 134 h 390"/>
                <a:gd name="T24" fmla="*/ 1839 w 1980"/>
                <a:gd name="T25" fmla="*/ 159 h 390"/>
                <a:gd name="T26" fmla="*/ 1781 w 1980"/>
                <a:gd name="T27" fmla="*/ 174 h 390"/>
                <a:gd name="T28" fmla="*/ 1719 w 1980"/>
                <a:gd name="T29" fmla="*/ 180 h 390"/>
                <a:gd name="T30" fmla="*/ 1185 w 1980"/>
                <a:gd name="T31" fmla="*/ 182 h 390"/>
                <a:gd name="T32" fmla="*/ 1129 w 1980"/>
                <a:gd name="T33" fmla="*/ 193 h 390"/>
                <a:gd name="T34" fmla="*/ 1080 w 1980"/>
                <a:gd name="T35" fmla="*/ 213 h 390"/>
                <a:gd name="T36" fmla="*/ 1038 w 1980"/>
                <a:gd name="T37" fmla="*/ 242 h 390"/>
                <a:gd name="T38" fmla="*/ 1010 w 1980"/>
                <a:gd name="T39" fmla="*/ 276 h 390"/>
                <a:gd name="T40" fmla="*/ 994 w 1980"/>
                <a:gd name="T41" fmla="*/ 316 h 390"/>
                <a:gd name="T42" fmla="*/ 990 w 1980"/>
                <a:gd name="T43" fmla="*/ 338 h 390"/>
                <a:gd name="T44" fmla="*/ 986 w 1980"/>
                <a:gd name="T45" fmla="*/ 316 h 390"/>
                <a:gd name="T46" fmla="*/ 971 w 1980"/>
                <a:gd name="T47" fmla="*/ 276 h 390"/>
                <a:gd name="T48" fmla="*/ 941 w 1980"/>
                <a:gd name="T49" fmla="*/ 242 h 390"/>
                <a:gd name="T50" fmla="*/ 900 w 1980"/>
                <a:gd name="T51" fmla="*/ 213 h 390"/>
                <a:gd name="T52" fmla="*/ 851 w 1980"/>
                <a:gd name="T53" fmla="*/ 193 h 390"/>
                <a:gd name="T54" fmla="*/ 795 w 1980"/>
                <a:gd name="T55" fmla="*/ 182 h 390"/>
                <a:gd name="T56" fmla="*/ 261 w 1980"/>
                <a:gd name="T57" fmla="*/ 180 h 390"/>
                <a:gd name="T58" fmla="*/ 199 w 1980"/>
                <a:gd name="T59" fmla="*/ 174 h 390"/>
                <a:gd name="T60" fmla="*/ 141 w 1980"/>
                <a:gd name="T61" fmla="*/ 159 h 390"/>
                <a:gd name="T62" fmla="*/ 90 w 1980"/>
                <a:gd name="T63" fmla="*/ 134 h 390"/>
                <a:gd name="T64" fmla="*/ 48 w 1980"/>
                <a:gd name="T65" fmla="*/ 102 h 390"/>
                <a:gd name="T66" fmla="*/ 19 w 1980"/>
                <a:gd name="T67" fmla="*/ 64 h 390"/>
                <a:gd name="T68" fmla="*/ 3 w 1980"/>
                <a:gd name="T69" fmla="*/ 21 h 390"/>
                <a:gd name="T70" fmla="*/ 2 w 1980"/>
                <a:gd name="T71" fmla="*/ 13 h 390"/>
                <a:gd name="T72" fmla="*/ 13 w 1980"/>
                <a:gd name="T73" fmla="*/ 64 h 390"/>
                <a:gd name="T74" fmla="*/ 40 w 1980"/>
                <a:gd name="T75" fmla="*/ 112 h 390"/>
                <a:gd name="T76" fmla="*/ 81 w 1980"/>
                <a:gd name="T77" fmla="*/ 156 h 390"/>
                <a:gd name="T78" fmla="*/ 132 w 1980"/>
                <a:gd name="T79" fmla="*/ 194 h 390"/>
                <a:gd name="T80" fmla="*/ 193 w 1980"/>
                <a:gd name="T81" fmla="*/ 224 h 390"/>
                <a:gd name="T82" fmla="*/ 262 w 1980"/>
                <a:gd name="T83" fmla="*/ 244 h 390"/>
                <a:gd name="T84" fmla="*/ 334 w 1980"/>
                <a:gd name="T85" fmla="*/ 255 h 390"/>
                <a:gd name="T86" fmla="*/ 803 w 1980"/>
                <a:gd name="T87" fmla="*/ 257 h 390"/>
                <a:gd name="T88" fmla="*/ 856 w 1980"/>
                <a:gd name="T89" fmla="*/ 262 h 390"/>
                <a:gd name="T90" fmla="*/ 903 w 1980"/>
                <a:gd name="T91" fmla="*/ 277 h 390"/>
                <a:gd name="T92" fmla="*/ 943 w 1980"/>
                <a:gd name="T93" fmla="*/ 302 h 390"/>
                <a:gd name="T94" fmla="*/ 971 w 1980"/>
                <a:gd name="T95" fmla="*/ 333 h 390"/>
                <a:gd name="T96" fmla="*/ 986 w 1980"/>
                <a:gd name="T97" fmla="*/ 369 h 390"/>
                <a:gd name="T98" fmla="*/ 990 w 1980"/>
                <a:gd name="T99" fmla="*/ 389 h 390"/>
                <a:gd name="T100" fmla="*/ 997 w 1980"/>
                <a:gd name="T101" fmla="*/ 352 h 390"/>
                <a:gd name="T102" fmla="*/ 1019 w 1980"/>
                <a:gd name="T103" fmla="*/ 318 h 390"/>
                <a:gd name="T104" fmla="*/ 1053 w 1980"/>
                <a:gd name="T105" fmla="*/ 290 h 390"/>
                <a:gd name="T106" fmla="*/ 1097 w 1980"/>
                <a:gd name="T107" fmla="*/ 270 h 390"/>
                <a:gd name="T108" fmla="*/ 1146 w 1980"/>
                <a:gd name="T109" fmla="*/ 259 h 390"/>
                <a:gd name="T110" fmla="*/ 1175 w 1980"/>
                <a:gd name="T111" fmla="*/ 257 h 3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980"/>
                <a:gd name="T169" fmla="*/ 0 h 390"/>
                <a:gd name="T170" fmla="*/ 1980 w 1980"/>
                <a:gd name="T171" fmla="*/ 390 h 39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980" h="390">
                  <a:moveTo>
                    <a:pt x="1608" y="257"/>
                  </a:moveTo>
                  <a:lnTo>
                    <a:pt x="1645" y="255"/>
                  </a:lnTo>
                  <a:lnTo>
                    <a:pt x="1681" y="251"/>
                  </a:lnTo>
                  <a:lnTo>
                    <a:pt x="1718" y="244"/>
                  </a:lnTo>
                  <a:lnTo>
                    <a:pt x="1753" y="235"/>
                  </a:lnTo>
                  <a:lnTo>
                    <a:pt x="1787" y="224"/>
                  </a:lnTo>
                  <a:lnTo>
                    <a:pt x="1819" y="209"/>
                  </a:lnTo>
                  <a:lnTo>
                    <a:pt x="1849" y="194"/>
                  </a:lnTo>
                  <a:lnTo>
                    <a:pt x="1876" y="176"/>
                  </a:lnTo>
                  <a:lnTo>
                    <a:pt x="1900" y="156"/>
                  </a:lnTo>
                  <a:lnTo>
                    <a:pt x="1922" y="135"/>
                  </a:lnTo>
                  <a:lnTo>
                    <a:pt x="1940" y="112"/>
                  </a:lnTo>
                  <a:lnTo>
                    <a:pt x="1955" y="89"/>
                  </a:lnTo>
                  <a:lnTo>
                    <a:pt x="1966" y="64"/>
                  </a:lnTo>
                  <a:lnTo>
                    <a:pt x="1975" y="39"/>
                  </a:lnTo>
                  <a:lnTo>
                    <a:pt x="1978" y="13"/>
                  </a:lnTo>
                  <a:lnTo>
                    <a:pt x="1979" y="0"/>
                  </a:lnTo>
                  <a:lnTo>
                    <a:pt x="1978" y="21"/>
                  </a:lnTo>
                  <a:lnTo>
                    <a:pt x="1972" y="43"/>
                  </a:lnTo>
                  <a:lnTo>
                    <a:pt x="1961" y="64"/>
                  </a:lnTo>
                  <a:lnTo>
                    <a:pt x="1949" y="83"/>
                  </a:lnTo>
                  <a:lnTo>
                    <a:pt x="1933" y="102"/>
                  </a:lnTo>
                  <a:lnTo>
                    <a:pt x="1913" y="119"/>
                  </a:lnTo>
                  <a:lnTo>
                    <a:pt x="1891" y="134"/>
                  </a:lnTo>
                  <a:lnTo>
                    <a:pt x="1866" y="148"/>
                  </a:lnTo>
                  <a:lnTo>
                    <a:pt x="1839" y="159"/>
                  </a:lnTo>
                  <a:lnTo>
                    <a:pt x="1810" y="168"/>
                  </a:lnTo>
                  <a:lnTo>
                    <a:pt x="1781" y="174"/>
                  </a:lnTo>
                  <a:lnTo>
                    <a:pt x="1751" y="179"/>
                  </a:lnTo>
                  <a:lnTo>
                    <a:pt x="1719" y="180"/>
                  </a:lnTo>
                  <a:lnTo>
                    <a:pt x="1214" y="180"/>
                  </a:lnTo>
                  <a:lnTo>
                    <a:pt x="1185" y="182"/>
                  </a:lnTo>
                  <a:lnTo>
                    <a:pt x="1157" y="186"/>
                  </a:lnTo>
                  <a:lnTo>
                    <a:pt x="1129" y="193"/>
                  </a:lnTo>
                  <a:lnTo>
                    <a:pt x="1103" y="202"/>
                  </a:lnTo>
                  <a:lnTo>
                    <a:pt x="1080" y="213"/>
                  </a:lnTo>
                  <a:lnTo>
                    <a:pt x="1058" y="227"/>
                  </a:lnTo>
                  <a:lnTo>
                    <a:pt x="1038" y="242"/>
                  </a:lnTo>
                  <a:lnTo>
                    <a:pt x="1022" y="258"/>
                  </a:lnTo>
                  <a:lnTo>
                    <a:pt x="1010" y="276"/>
                  </a:lnTo>
                  <a:lnTo>
                    <a:pt x="1000" y="295"/>
                  </a:lnTo>
                  <a:lnTo>
                    <a:pt x="994" y="316"/>
                  </a:lnTo>
                  <a:lnTo>
                    <a:pt x="991" y="335"/>
                  </a:lnTo>
                  <a:lnTo>
                    <a:pt x="990" y="338"/>
                  </a:lnTo>
                  <a:lnTo>
                    <a:pt x="990" y="335"/>
                  </a:lnTo>
                  <a:lnTo>
                    <a:pt x="986" y="316"/>
                  </a:lnTo>
                  <a:lnTo>
                    <a:pt x="980" y="295"/>
                  </a:lnTo>
                  <a:lnTo>
                    <a:pt x="971" y="276"/>
                  </a:lnTo>
                  <a:lnTo>
                    <a:pt x="958" y="258"/>
                  </a:lnTo>
                  <a:lnTo>
                    <a:pt x="941" y="242"/>
                  </a:lnTo>
                  <a:lnTo>
                    <a:pt x="922" y="227"/>
                  </a:lnTo>
                  <a:lnTo>
                    <a:pt x="900" y="213"/>
                  </a:lnTo>
                  <a:lnTo>
                    <a:pt x="876" y="202"/>
                  </a:lnTo>
                  <a:lnTo>
                    <a:pt x="851" y="193"/>
                  </a:lnTo>
                  <a:lnTo>
                    <a:pt x="824" y="186"/>
                  </a:lnTo>
                  <a:lnTo>
                    <a:pt x="795" y="182"/>
                  </a:lnTo>
                  <a:lnTo>
                    <a:pt x="766" y="180"/>
                  </a:lnTo>
                  <a:lnTo>
                    <a:pt x="261" y="180"/>
                  </a:lnTo>
                  <a:lnTo>
                    <a:pt x="231" y="179"/>
                  </a:lnTo>
                  <a:lnTo>
                    <a:pt x="199" y="174"/>
                  </a:lnTo>
                  <a:lnTo>
                    <a:pt x="169" y="168"/>
                  </a:lnTo>
                  <a:lnTo>
                    <a:pt x="141" y="159"/>
                  </a:lnTo>
                  <a:lnTo>
                    <a:pt x="115" y="148"/>
                  </a:lnTo>
                  <a:lnTo>
                    <a:pt x="90" y="134"/>
                  </a:lnTo>
                  <a:lnTo>
                    <a:pt x="67" y="119"/>
                  </a:lnTo>
                  <a:lnTo>
                    <a:pt x="48" y="102"/>
                  </a:lnTo>
                  <a:lnTo>
                    <a:pt x="32" y="83"/>
                  </a:lnTo>
                  <a:lnTo>
                    <a:pt x="19" y="64"/>
                  </a:lnTo>
                  <a:lnTo>
                    <a:pt x="9" y="43"/>
                  </a:lnTo>
                  <a:lnTo>
                    <a:pt x="3" y="21"/>
                  </a:lnTo>
                  <a:lnTo>
                    <a:pt x="0" y="0"/>
                  </a:lnTo>
                  <a:lnTo>
                    <a:pt x="2" y="13"/>
                  </a:lnTo>
                  <a:lnTo>
                    <a:pt x="6" y="39"/>
                  </a:lnTo>
                  <a:lnTo>
                    <a:pt x="13" y="64"/>
                  </a:lnTo>
                  <a:lnTo>
                    <a:pt x="25" y="89"/>
                  </a:lnTo>
                  <a:lnTo>
                    <a:pt x="40" y="112"/>
                  </a:lnTo>
                  <a:lnTo>
                    <a:pt x="59" y="135"/>
                  </a:lnTo>
                  <a:lnTo>
                    <a:pt x="81" y="156"/>
                  </a:lnTo>
                  <a:lnTo>
                    <a:pt x="105" y="176"/>
                  </a:lnTo>
                  <a:lnTo>
                    <a:pt x="132" y="194"/>
                  </a:lnTo>
                  <a:lnTo>
                    <a:pt x="161" y="209"/>
                  </a:lnTo>
                  <a:lnTo>
                    <a:pt x="193" y="224"/>
                  </a:lnTo>
                  <a:lnTo>
                    <a:pt x="227" y="235"/>
                  </a:lnTo>
                  <a:lnTo>
                    <a:pt x="262" y="244"/>
                  </a:lnTo>
                  <a:lnTo>
                    <a:pt x="299" y="251"/>
                  </a:lnTo>
                  <a:lnTo>
                    <a:pt x="334" y="255"/>
                  </a:lnTo>
                  <a:lnTo>
                    <a:pt x="372" y="257"/>
                  </a:lnTo>
                  <a:lnTo>
                    <a:pt x="803" y="257"/>
                  </a:lnTo>
                  <a:lnTo>
                    <a:pt x="830" y="259"/>
                  </a:lnTo>
                  <a:lnTo>
                    <a:pt x="856" y="262"/>
                  </a:lnTo>
                  <a:lnTo>
                    <a:pt x="879" y="269"/>
                  </a:lnTo>
                  <a:lnTo>
                    <a:pt x="903" y="277"/>
                  </a:lnTo>
                  <a:lnTo>
                    <a:pt x="923" y="289"/>
                  </a:lnTo>
                  <a:lnTo>
                    <a:pt x="943" y="302"/>
                  </a:lnTo>
                  <a:lnTo>
                    <a:pt x="958" y="317"/>
                  </a:lnTo>
                  <a:lnTo>
                    <a:pt x="971" y="333"/>
                  </a:lnTo>
                  <a:lnTo>
                    <a:pt x="980" y="350"/>
                  </a:lnTo>
                  <a:lnTo>
                    <a:pt x="986" y="369"/>
                  </a:lnTo>
                  <a:lnTo>
                    <a:pt x="990" y="387"/>
                  </a:lnTo>
                  <a:lnTo>
                    <a:pt x="990" y="389"/>
                  </a:lnTo>
                  <a:lnTo>
                    <a:pt x="992" y="370"/>
                  </a:lnTo>
                  <a:lnTo>
                    <a:pt x="997" y="352"/>
                  </a:lnTo>
                  <a:lnTo>
                    <a:pt x="1007" y="335"/>
                  </a:lnTo>
                  <a:lnTo>
                    <a:pt x="1019" y="318"/>
                  </a:lnTo>
                  <a:lnTo>
                    <a:pt x="1035" y="304"/>
                  </a:lnTo>
                  <a:lnTo>
                    <a:pt x="1053" y="290"/>
                  </a:lnTo>
                  <a:lnTo>
                    <a:pt x="1073" y="279"/>
                  </a:lnTo>
                  <a:lnTo>
                    <a:pt x="1097" y="270"/>
                  </a:lnTo>
                  <a:lnTo>
                    <a:pt x="1120" y="263"/>
                  </a:lnTo>
                  <a:lnTo>
                    <a:pt x="1146" y="259"/>
                  </a:lnTo>
                  <a:lnTo>
                    <a:pt x="1172" y="257"/>
                  </a:lnTo>
                  <a:lnTo>
                    <a:pt x="1175" y="257"/>
                  </a:lnTo>
                  <a:lnTo>
                    <a:pt x="1608" y="257"/>
                  </a:lnTo>
                </a:path>
              </a:pathLst>
            </a:custGeom>
            <a:solidFill>
              <a:srgbClr val="0070C0"/>
            </a:solidFill>
            <a:ln w="12700" cap="rnd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753" name="Rectangle 5">
              <a:extLst>
                <a:ext uri="{FF2B5EF4-FFF2-40B4-BE49-F238E27FC236}">
                  <a16:creationId xmlns:a16="http://schemas.microsoft.com/office/drawing/2014/main" id="{E7B40F74-73AC-449E-A546-914A9B9AB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" y="3168"/>
              <a:ext cx="2446" cy="522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Spending variance</a:t>
              </a:r>
              <a:b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$500 unfavourable</a:t>
              </a:r>
            </a:p>
          </p:txBody>
        </p:sp>
      </p:grpSp>
      <p:grpSp>
        <p:nvGrpSpPr>
          <p:cNvPr id="3" name="Group 6">
            <a:extLst>
              <a:ext uri="{FF2B5EF4-FFF2-40B4-BE49-F238E27FC236}">
                <a16:creationId xmlns:a16="http://schemas.microsoft.com/office/drawing/2014/main" id="{C71DFB7A-DA6F-4EB3-BF60-BD14D45D3723}"/>
              </a:ext>
            </a:extLst>
          </p:cNvPr>
          <p:cNvGrpSpPr>
            <a:grpSpLocks/>
          </p:cNvGrpSpPr>
          <p:nvPr/>
        </p:nvGrpSpPr>
        <p:grpSpPr bwMode="auto">
          <a:xfrm>
            <a:off x="5788026" y="4229101"/>
            <a:ext cx="3883025" cy="1516063"/>
            <a:chOff x="2676" y="2735"/>
            <a:chExt cx="2446" cy="955"/>
          </a:xfrm>
        </p:grpSpPr>
        <p:sp>
          <p:nvSpPr>
            <p:cNvPr id="116750" name="Rectangle 7">
              <a:extLst>
                <a:ext uri="{FF2B5EF4-FFF2-40B4-BE49-F238E27FC236}">
                  <a16:creationId xmlns:a16="http://schemas.microsoft.com/office/drawing/2014/main" id="{58C22359-293C-47BB-BD14-DF86BDE6D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6" y="3168"/>
              <a:ext cx="2446" cy="522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CA" altLang="en-US" sz="2400" dirty="0">
                  <a:solidFill>
                    <a:srgbClr val="ED037C"/>
                  </a:solidFill>
                  <a:latin typeface="+mn-lt"/>
                </a:rPr>
                <a:t>Efficiency variance</a:t>
              </a:r>
              <a:br>
                <a:rPr lang="en-CA" altLang="en-US" sz="2400" dirty="0">
                  <a:solidFill>
                    <a:srgbClr val="ED037C"/>
                  </a:solidFill>
                  <a:latin typeface="+mn-lt"/>
                </a:rPr>
              </a:br>
              <a:r>
                <a:rPr lang="en-CA" altLang="en-US" sz="2400" dirty="0">
                  <a:solidFill>
                    <a:srgbClr val="ED037C"/>
                  </a:solidFill>
                  <a:latin typeface="+mn-lt"/>
                </a:rPr>
                <a:t>$400 unfavourable</a:t>
              </a:r>
            </a:p>
          </p:txBody>
        </p:sp>
        <p:sp>
          <p:nvSpPr>
            <p:cNvPr id="124944" name="Freeform 8">
              <a:extLst>
                <a:ext uri="{FF2B5EF4-FFF2-40B4-BE49-F238E27FC236}">
                  <a16:creationId xmlns:a16="http://schemas.microsoft.com/office/drawing/2014/main" id="{BF0BBDC5-A247-4E44-87C4-DE8492FE2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735"/>
              <a:ext cx="1980" cy="390"/>
            </a:xfrm>
            <a:custGeom>
              <a:avLst/>
              <a:gdLst>
                <a:gd name="T0" fmla="*/ 1645 w 1980"/>
                <a:gd name="T1" fmla="*/ 255 h 390"/>
                <a:gd name="T2" fmla="*/ 1718 w 1980"/>
                <a:gd name="T3" fmla="*/ 244 h 390"/>
                <a:gd name="T4" fmla="*/ 1787 w 1980"/>
                <a:gd name="T5" fmla="*/ 224 h 390"/>
                <a:gd name="T6" fmla="*/ 1849 w 1980"/>
                <a:gd name="T7" fmla="*/ 194 h 390"/>
                <a:gd name="T8" fmla="*/ 1900 w 1980"/>
                <a:gd name="T9" fmla="*/ 156 h 390"/>
                <a:gd name="T10" fmla="*/ 1940 w 1980"/>
                <a:gd name="T11" fmla="*/ 112 h 390"/>
                <a:gd name="T12" fmla="*/ 1966 w 1980"/>
                <a:gd name="T13" fmla="*/ 64 h 390"/>
                <a:gd name="T14" fmla="*/ 1978 w 1980"/>
                <a:gd name="T15" fmla="*/ 13 h 390"/>
                <a:gd name="T16" fmla="*/ 1978 w 1980"/>
                <a:gd name="T17" fmla="*/ 21 h 390"/>
                <a:gd name="T18" fmla="*/ 1961 w 1980"/>
                <a:gd name="T19" fmla="*/ 64 h 390"/>
                <a:gd name="T20" fmla="*/ 1933 w 1980"/>
                <a:gd name="T21" fmla="*/ 102 h 390"/>
                <a:gd name="T22" fmla="*/ 1891 w 1980"/>
                <a:gd name="T23" fmla="*/ 134 h 390"/>
                <a:gd name="T24" fmla="*/ 1839 w 1980"/>
                <a:gd name="T25" fmla="*/ 159 h 390"/>
                <a:gd name="T26" fmla="*/ 1781 w 1980"/>
                <a:gd name="T27" fmla="*/ 174 h 390"/>
                <a:gd name="T28" fmla="*/ 1719 w 1980"/>
                <a:gd name="T29" fmla="*/ 180 h 390"/>
                <a:gd name="T30" fmla="*/ 1185 w 1980"/>
                <a:gd name="T31" fmla="*/ 182 h 390"/>
                <a:gd name="T32" fmla="*/ 1129 w 1980"/>
                <a:gd name="T33" fmla="*/ 193 h 390"/>
                <a:gd name="T34" fmla="*/ 1080 w 1980"/>
                <a:gd name="T35" fmla="*/ 213 h 390"/>
                <a:gd name="T36" fmla="*/ 1038 w 1980"/>
                <a:gd name="T37" fmla="*/ 242 h 390"/>
                <a:gd name="T38" fmla="*/ 1010 w 1980"/>
                <a:gd name="T39" fmla="*/ 276 h 390"/>
                <a:gd name="T40" fmla="*/ 994 w 1980"/>
                <a:gd name="T41" fmla="*/ 316 h 390"/>
                <a:gd name="T42" fmla="*/ 990 w 1980"/>
                <a:gd name="T43" fmla="*/ 338 h 390"/>
                <a:gd name="T44" fmla="*/ 986 w 1980"/>
                <a:gd name="T45" fmla="*/ 316 h 390"/>
                <a:gd name="T46" fmla="*/ 971 w 1980"/>
                <a:gd name="T47" fmla="*/ 276 h 390"/>
                <a:gd name="T48" fmla="*/ 941 w 1980"/>
                <a:gd name="T49" fmla="*/ 242 h 390"/>
                <a:gd name="T50" fmla="*/ 900 w 1980"/>
                <a:gd name="T51" fmla="*/ 213 h 390"/>
                <a:gd name="T52" fmla="*/ 851 w 1980"/>
                <a:gd name="T53" fmla="*/ 193 h 390"/>
                <a:gd name="T54" fmla="*/ 795 w 1980"/>
                <a:gd name="T55" fmla="*/ 182 h 390"/>
                <a:gd name="T56" fmla="*/ 261 w 1980"/>
                <a:gd name="T57" fmla="*/ 180 h 390"/>
                <a:gd name="T58" fmla="*/ 199 w 1980"/>
                <a:gd name="T59" fmla="*/ 174 h 390"/>
                <a:gd name="T60" fmla="*/ 141 w 1980"/>
                <a:gd name="T61" fmla="*/ 159 h 390"/>
                <a:gd name="T62" fmla="*/ 90 w 1980"/>
                <a:gd name="T63" fmla="*/ 134 h 390"/>
                <a:gd name="T64" fmla="*/ 48 w 1980"/>
                <a:gd name="T65" fmla="*/ 102 h 390"/>
                <a:gd name="T66" fmla="*/ 19 w 1980"/>
                <a:gd name="T67" fmla="*/ 64 h 390"/>
                <a:gd name="T68" fmla="*/ 3 w 1980"/>
                <a:gd name="T69" fmla="*/ 21 h 390"/>
                <a:gd name="T70" fmla="*/ 2 w 1980"/>
                <a:gd name="T71" fmla="*/ 13 h 390"/>
                <a:gd name="T72" fmla="*/ 13 w 1980"/>
                <a:gd name="T73" fmla="*/ 64 h 390"/>
                <a:gd name="T74" fmla="*/ 40 w 1980"/>
                <a:gd name="T75" fmla="*/ 112 h 390"/>
                <a:gd name="T76" fmla="*/ 81 w 1980"/>
                <a:gd name="T77" fmla="*/ 156 h 390"/>
                <a:gd name="T78" fmla="*/ 132 w 1980"/>
                <a:gd name="T79" fmla="*/ 194 h 390"/>
                <a:gd name="T80" fmla="*/ 193 w 1980"/>
                <a:gd name="T81" fmla="*/ 224 h 390"/>
                <a:gd name="T82" fmla="*/ 262 w 1980"/>
                <a:gd name="T83" fmla="*/ 244 h 390"/>
                <a:gd name="T84" fmla="*/ 334 w 1980"/>
                <a:gd name="T85" fmla="*/ 255 h 390"/>
                <a:gd name="T86" fmla="*/ 803 w 1980"/>
                <a:gd name="T87" fmla="*/ 257 h 390"/>
                <a:gd name="T88" fmla="*/ 856 w 1980"/>
                <a:gd name="T89" fmla="*/ 262 h 390"/>
                <a:gd name="T90" fmla="*/ 903 w 1980"/>
                <a:gd name="T91" fmla="*/ 277 h 390"/>
                <a:gd name="T92" fmla="*/ 943 w 1980"/>
                <a:gd name="T93" fmla="*/ 302 h 390"/>
                <a:gd name="T94" fmla="*/ 971 w 1980"/>
                <a:gd name="T95" fmla="*/ 333 h 390"/>
                <a:gd name="T96" fmla="*/ 986 w 1980"/>
                <a:gd name="T97" fmla="*/ 369 h 390"/>
                <a:gd name="T98" fmla="*/ 990 w 1980"/>
                <a:gd name="T99" fmla="*/ 389 h 390"/>
                <a:gd name="T100" fmla="*/ 997 w 1980"/>
                <a:gd name="T101" fmla="*/ 352 h 390"/>
                <a:gd name="T102" fmla="*/ 1019 w 1980"/>
                <a:gd name="T103" fmla="*/ 318 h 390"/>
                <a:gd name="T104" fmla="*/ 1053 w 1980"/>
                <a:gd name="T105" fmla="*/ 290 h 390"/>
                <a:gd name="T106" fmla="*/ 1097 w 1980"/>
                <a:gd name="T107" fmla="*/ 270 h 390"/>
                <a:gd name="T108" fmla="*/ 1146 w 1980"/>
                <a:gd name="T109" fmla="*/ 259 h 390"/>
                <a:gd name="T110" fmla="*/ 1175 w 1980"/>
                <a:gd name="T111" fmla="*/ 257 h 3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980"/>
                <a:gd name="T169" fmla="*/ 0 h 390"/>
                <a:gd name="T170" fmla="*/ 1980 w 1980"/>
                <a:gd name="T171" fmla="*/ 390 h 39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980" h="390">
                  <a:moveTo>
                    <a:pt x="1608" y="257"/>
                  </a:moveTo>
                  <a:lnTo>
                    <a:pt x="1645" y="255"/>
                  </a:lnTo>
                  <a:lnTo>
                    <a:pt x="1681" y="251"/>
                  </a:lnTo>
                  <a:lnTo>
                    <a:pt x="1718" y="244"/>
                  </a:lnTo>
                  <a:lnTo>
                    <a:pt x="1753" y="235"/>
                  </a:lnTo>
                  <a:lnTo>
                    <a:pt x="1787" y="224"/>
                  </a:lnTo>
                  <a:lnTo>
                    <a:pt x="1819" y="209"/>
                  </a:lnTo>
                  <a:lnTo>
                    <a:pt x="1849" y="194"/>
                  </a:lnTo>
                  <a:lnTo>
                    <a:pt x="1876" y="176"/>
                  </a:lnTo>
                  <a:lnTo>
                    <a:pt x="1900" y="156"/>
                  </a:lnTo>
                  <a:lnTo>
                    <a:pt x="1922" y="135"/>
                  </a:lnTo>
                  <a:lnTo>
                    <a:pt x="1940" y="112"/>
                  </a:lnTo>
                  <a:lnTo>
                    <a:pt x="1955" y="89"/>
                  </a:lnTo>
                  <a:lnTo>
                    <a:pt x="1966" y="64"/>
                  </a:lnTo>
                  <a:lnTo>
                    <a:pt x="1975" y="39"/>
                  </a:lnTo>
                  <a:lnTo>
                    <a:pt x="1978" y="13"/>
                  </a:lnTo>
                  <a:lnTo>
                    <a:pt x="1979" y="0"/>
                  </a:lnTo>
                  <a:lnTo>
                    <a:pt x="1978" y="21"/>
                  </a:lnTo>
                  <a:lnTo>
                    <a:pt x="1972" y="43"/>
                  </a:lnTo>
                  <a:lnTo>
                    <a:pt x="1961" y="64"/>
                  </a:lnTo>
                  <a:lnTo>
                    <a:pt x="1949" y="83"/>
                  </a:lnTo>
                  <a:lnTo>
                    <a:pt x="1933" y="102"/>
                  </a:lnTo>
                  <a:lnTo>
                    <a:pt x="1913" y="119"/>
                  </a:lnTo>
                  <a:lnTo>
                    <a:pt x="1891" y="134"/>
                  </a:lnTo>
                  <a:lnTo>
                    <a:pt x="1866" y="148"/>
                  </a:lnTo>
                  <a:lnTo>
                    <a:pt x="1839" y="159"/>
                  </a:lnTo>
                  <a:lnTo>
                    <a:pt x="1810" y="168"/>
                  </a:lnTo>
                  <a:lnTo>
                    <a:pt x="1781" y="174"/>
                  </a:lnTo>
                  <a:lnTo>
                    <a:pt x="1751" y="179"/>
                  </a:lnTo>
                  <a:lnTo>
                    <a:pt x="1719" y="180"/>
                  </a:lnTo>
                  <a:lnTo>
                    <a:pt x="1214" y="180"/>
                  </a:lnTo>
                  <a:lnTo>
                    <a:pt x="1185" y="182"/>
                  </a:lnTo>
                  <a:lnTo>
                    <a:pt x="1157" y="186"/>
                  </a:lnTo>
                  <a:lnTo>
                    <a:pt x="1129" y="193"/>
                  </a:lnTo>
                  <a:lnTo>
                    <a:pt x="1103" y="202"/>
                  </a:lnTo>
                  <a:lnTo>
                    <a:pt x="1080" y="213"/>
                  </a:lnTo>
                  <a:lnTo>
                    <a:pt x="1058" y="227"/>
                  </a:lnTo>
                  <a:lnTo>
                    <a:pt x="1038" y="242"/>
                  </a:lnTo>
                  <a:lnTo>
                    <a:pt x="1022" y="258"/>
                  </a:lnTo>
                  <a:lnTo>
                    <a:pt x="1010" y="276"/>
                  </a:lnTo>
                  <a:lnTo>
                    <a:pt x="1000" y="295"/>
                  </a:lnTo>
                  <a:lnTo>
                    <a:pt x="994" y="316"/>
                  </a:lnTo>
                  <a:lnTo>
                    <a:pt x="991" y="335"/>
                  </a:lnTo>
                  <a:lnTo>
                    <a:pt x="990" y="338"/>
                  </a:lnTo>
                  <a:lnTo>
                    <a:pt x="990" y="335"/>
                  </a:lnTo>
                  <a:lnTo>
                    <a:pt x="986" y="316"/>
                  </a:lnTo>
                  <a:lnTo>
                    <a:pt x="980" y="295"/>
                  </a:lnTo>
                  <a:lnTo>
                    <a:pt x="971" y="276"/>
                  </a:lnTo>
                  <a:lnTo>
                    <a:pt x="958" y="258"/>
                  </a:lnTo>
                  <a:lnTo>
                    <a:pt x="941" y="242"/>
                  </a:lnTo>
                  <a:lnTo>
                    <a:pt x="922" y="227"/>
                  </a:lnTo>
                  <a:lnTo>
                    <a:pt x="900" y="213"/>
                  </a:lnTo>
                  <a:lnTo>
                    <a:pt x="876" y="202"/>
                  </a:lnTo>
                  <a:lnTo>
                    <a:pt x="851" y="193"/>
                  </a:lnTo>
                  <a:lnTo>
                    <a:pt x="824" y="186"/>
                  </a:lnTo>
                  <a:lnTo>
                    <a:pt x="795" y="182"/>
                  </a:lnTo>
                  <a:lnTo>
                    <a:pt x="766" y="180"/>
                  </a:lnTo>
                  <a:lnTo>
                    <a:pt x="261" y="180"/>
                  </a:lnTo>
                  <a:lnTo>
                    <a:pt x="231" y="179"/>
                  </a:lnTo>
                  <a:lnTo>
                    <a:pt x="199" y="174"/>
                  </a:lnTo>
                  <a:lnTo>
                    <a:pt x="169" y="168"/>
                  </a:lnTo>
                  <a:lnTo>
                    <a:pt x="141" y="159"/>
                  </a:lnTo>
                  <a:lnTo>
                    <a:pt x="115" y="148"/>
                  </a:lnTo>
                  <a:lnTo>
                    <a:pt x="90" y="134"/>
                  </a:lnTo>
                  <a:lnTo>
                    <a:pt x="67" y="119"/>
                  </a:lnTo>
                  <a:lnTo>
                    <a:pt x="48" y="102"/>
                  </a:lnTo>
                  <a:lnTo>
                    <a:pt x="32" y="83"/>
                  </a:lnTo>
                  <a:lnTo>
                    <a:pt x="19" y="64"/>
                  </a:lnTo>
                  <a:lnTo>
                    <a:pt x="9" y="43"/>
                  </a:lnTo>
                  <a:lnTo>
                    <a:pt x="3" y="21"/>
                  </a:lnTo>
                  <a:lnTo>
                    <a:pt x="0" y="0"/>
                  </a:lnTo>
                  <a:lnTo>
                    <a:pt x="2" y="13"/>
                  </a:lnTo>
                  <a:lnTo>
                    <a:pt x="6" y="39"/>
                  </a:lnTo>
                  <a:lnTo>
                    <a:pt x="13" y="64"/>
                  </a:lnTo>
                  <a:lnTo>
                    <a:pt x="25" y="89"/>
                  </a:lnTo>
                  <a:lnTo>
                    <a:pt x="40" y="112"/>
                  </a:lnTo>
                  <a:lnTo>
                    <a:pt x="59" y="135"/>
                  </a:lnTo>
                  <a:lnTo>
                    <a:pt x="81" y="156"/>
                  </a:lnTo>
                  <a:lnTo>
                    <a:pt x="105" y="176"/>
                  </a:lnTo>
                  <a:lnTo>
                    <a:pt x="132" y="194"/>
                  </a:lnTo>
                  <a:lnTo>
                    <a:pt x="161" y="209"/>
                  </a:lnTo>
                  <a:lnTo>
                    <a:pt x="193" y="224"/>
                  </a:lnTo>
                  <a:lnTo>
                    <a:pt x="227" y="235"/>
                  </a:lnTo>
                  <a:lnTo>
                    <a:pt x="262" y="244"/>
                  </a:lnTo>
                  <a:lnTo>
                    <a:pt x="299" y="251"/>
                  </a:lnTo>
                  <a:lnTo>
                    <a:pt x="334" y="255"/>
                  </a:lnTo>
                  <a:lnTo>
                    <a:pt x="372" y="257"/>
                  </a:lnTo>
                  <a:lnTo>
                    <a:pt x="803" y="257"/>
                  </a:lnTo>
                  <a:lnTo>
                    <a:pt x="830" y="259"/>
                  </a:lnTo>
                  <a:lnTo>
                    <a:pt x="856" y="262"/>
                  </a:lnTo>
                  <a:lnTo>
                    <a:pt x="879" y="269"/>
                  </a:lnTo>
                  <a:lnTo>
                    <a:pt x="903" y="277"/>
                  </a:lnTo>
                  <a:lnTo>
                    <a:pt x="923" y="289"/>
                  </a:lnTo>
                  <a:lnTo>
                    <a:pt x="943" y="302"/>
                  </a:lnTo>
                  <a:lnTo>
                    <a:pt x="958" y="317"/>
                  </a:lnTo>
                  <a:lnTo>
                    <a:pt x="971" y="333"/>
                  </a:lnTo>
                  <a:lnTo>
                    <a:pt x="980" y="350"/>
                  </a:lnTo>
                  <a:lnTo>
                    <a:pt x="986" y="369"/>
                  </a:lnTo>
                  <a:lnTo>
                    <a:pt x="990" y="387"/>
                  </a:lnTo>
                  <a:lnTo>
                    <a:pt x="990" y="389"/>
                  </a:lnTo>
                  <a:lnTo>
                    <a:pt x="992" y="370"/>
                  </a:lnTo>
                  <a:lnTo>
                    <a:pt x="997" y="352"/>
                  </a:lnTo>
                  <a:lnTo>
                    <a:pt x="1007" y="335"/>
                  </a:lnTo>
                  <a:lnTo>
                    <a:pt x="1019" y="318"/>
                  </a:lnTo>
                  <a:lnTo>
                    <a:pt x="1035" y="304"/>
                  </a:lnTo>
                  <a:lnTo>
                    <a:pt x="1053" y="290"/>
                  </a:lnTo>
                  <a:lnTo>
                    <a:pt x="1073" y="279"/>
                  </a:lnTo>
                  <a:lnTo>
                    <a:pt x="1097" y="270"/>
                  </a:lnTo>
                  <a:lnTo>
                    <a:pt x="1120" y="263"/>
                  </a:lnTo>
                  <a:lnTo>
                    <a:pt x="1146" y="259"/>
                  </a:lnTo>
                  <a:lnTo>
                    <a:pt x="1172" y="257"/>
                  </a:lnTo>
                  <a:lnTo>
                    <a:pt x="1175" y="257"/>
                  </a:lnTo>
                  <a:lnTo>
                    <a:pt x="1608" y="257"/>
                  </a:lnTo>
                </a:path>
              </a:pathLst>
            </a:custGeom>
            <a:solidFill>
              <a:srgbClr val="0070C0"/>
            </a:solidFill>
            <a:ln w="12700" cap="rnd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4932" name="Rectangle 9">
            <a:extLst>
              <a:ext uri="{FF2B5EF4-FFF2-40B4-BE49-F238E27FC236}">
                <a16:creationId xmlns:a16="http://schemas.microsoft.com/office/drawing/2014/main" id="{33F1B192-B96F-4BA3-89BF-465461F91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9242" y="1022789"/>
            <a:ext cx="8759825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CA" altLang="en-US" sz="2400" b="1" dirty="0">
                <a:latin typeface="Rockwell" panose="02060603020205020403" pitchFamily="18" charset="0"/>
              </a:rPr>
              <a:t>   Actual Hours            Actual Hours	       Standard Hours</a:t>
            </a:r>
            <a:br>
              <a:rPr lang="en-CA" altLang="en-US" sz="2400" b="1" dirty="0">
                <a:latin typeface="Rockwell" panose="02060603020205020403" pitchFamily="18" charset="0"/>
              </a:rPr>
            </a:br>
            <a:r>
              <a:rPr lang="en-CA" altLang="en-US" sz="2400" b="1" dirty="0">
                <a:latin typeface="Rockwell" panose="02060603020205020403" pitchFamily="18" charset="0"/>
              </a:rPr>
              <a:t>            ×                                 ×                                   × </a:t>
            </a:r>
            <a:br>
              <a:rPr lang="en-CA" altLang="en-US" sz="2400" b="1" dirty="0">
                <a:latin typeface="Rockwell" panose="02060603020205020403" pitchFamily="18" charset="0"/>
              </a:rPr>
            </a:br>
            <a:r>
              <a:rPr lang="en-CA" altLang="en-US" sz="2400" b="1" dirty="0">
                <a:latin typeface="Rockwell" panose="02060603020205020403" pitchFamily="18" charset="0"/>
              </a:rPr>
              <a:t>    Actual Rate             Standard Rate            Standard Rate</a:t>
            </a:r>
          </a:p>
        </p:txBody>
      </p:sp>
      <p:sp>
        <p:nvSpPr>
          <p:cNvPr id="124933" name="Line 10">
            <a:extLst>
              <a:ext uri="{FF2B5EF4-FFF2-40B4-BE49-F238E27FC236}">
                <a16:creationId xmlns:a16="http://schemas.microsoft.com/office/drawing/2014/main" id="{7E7E6847-18F0-4762-8AED-A4E8A33954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5443" y="2204864"/>
            <a:ext cx="218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34" name="Line 11">
            <a:extLst>
              <a:ext uri="{FF2B5EF4-FFF2-40B4-BE49-F238E27FC236}">
                <a16:creationId xmlns:a16="http://schemas.microsoft.com/office/drawing/2014/main" id="{137CF5C1-F3C0-431C-A25D-AA1E05FB41D4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1864" y="2203277"/>
            <a:ext cx="218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35" name="Line 12">
            <a:extLst>
              <a:ext uri="{FF2B5EF4-FFF2-40B4-BE49-F238E27FC236}">
                <a16:creationId xmlns:a16="http://schemas.microsoft.com/office/drawing/2014/main" id="{BC13C092-4E17-4B1F-AEEC-F74C3BD85BB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4192" y="2203277"/>
            <a:ext cx="2413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B33188-D5C0-11B1-5B77-3DD232025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77ED-11BC-45B7-B889-ADCB3AC0B1C0}" type="slidenum">
              <a:rPr lang="en-US" altLang="en-US" smtClean="0"/>
              <a:pPr/>
              <a:t>41</a:t>
            </a:fld>
            <a:endParaRPr lang="en-US" alt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C9B0931-5077-BC31-2DA9-1D7CAE182E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Variable Manufacturing Overhead Variances Summary 2</a:t>
            </a:r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9A4D7557-8427-4203-95B6-8179270957FD}"/>
              </a:ext>
            </a:extLst>
          </p:cNvPr>
          <p:cNvGrpSpPr>
            <a:grpSpLocks/>
          </p:cNvGrpSpPr>
          <p:nvPr/>
        </p:nvGrpSpPr>
        <p:grpSpPr bwMode="auto">
          <a:xfrm>
            <a:off x="4143376" y="5700713"/>
            <a:ext cx="3883025" cy="849312"/>
            <a:chOff x="1488" y="3642"/>
            <a:chExt cx="2446" cy="535"/>
          </a:xfrm>
        </p:grpSpPr>
        <p:sp>
          <p:nvSpPr>
            <p:cNvPr id="124941" name="Freeform 17">
              <a:extLst>
                <a:ext uri="{FF2B5EF4-FFF2-40B4-BE49-F238E27FC236}">
                  <a16:creationId xmlns:a16="http://schemas.microsoft.com/office/drawing/2014/main" id="{734A1016-53D0-44D5-8E72-6EE908FC8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6" y="3642"/>
              <a:ext cx="1980" cy="294"/>
            </a:xfrm>
            <a:custGeom>
              <a:avLst/>
              <a:gdLst>
                <a:gd name="T0" fmla="*/ 1645 w 1980"/>
                <a:gd name="T1" fmla="*/ 2 h 390"/>
                <a:gd name="T2" fmla="*/ 1718 w 1980"/>
                <a:gd name="T3" fmla="*/ 2 h 390"/>
                <a:gd name="T4" fmla="*/ 1787 w 1980"/>
                <a:gd name="T5" fmla="*/ 2 h 390"/>
                <a:gd name="T6" fmla="*/ 1849 w 1980"/>
                <a:gd name="T7" fmla="*/ 2 h 390"/>
                <a:gd name="T8" fmla="*/ 1900 w 1980"/>
                <a:gd name="T9" fmla="*/ 2 h 390"/>
                <a:gd name="T10" fmla="*/ 1940 w 1980"/>
                <a:gd name="T11" fmla="*/ 2 h 390"/>
                <a:gd name="T12" fmla="*/ 1966 w 1980"/>
                <a:gd name="T13" fmla="*/ 2 h 390"/>
                <a:gd name="T14" fmla="*/ 1978 w 1980"/>
                <a:gd name="T15" fmla="*/ 2 h 390"/>
                <a:gd name="T16" fmla="*/ 1978 w 1980"/>
                <a:gd name="T17" fmla="*/ 2 h 390"/>
                <a:gd name="T18" fmla="*/ 1961 w 1980"/>
                <a:gd name="T19" fmla="*/ 2 h 390"/>
                <a:gd name="T20" fmla="*/ 1933 w 1980"/>
                <a:gd name="T21" fmla="*/ 2 h 390"/>
                <a:gd name="T22" fmla="*/ 1891 w 1980"/>
                <a:gd name="T23" fmla="*/ 2 h 390"/>
                <a:gd name="T24" fmla="*/ 1839 w 1980"/>
                <a:gd name="T25" fmla="*/ 2 h 390"/>
                <a:gd name="T26" fmla="*/ 1781 w 1980"/>
                <a:gd name="T27" fmla="*/ 2 h 390"/>
                <a:gd name="T28" fmla="*/ 1719 w 1980"/>
                <a:gd name="T29" fmla="*/ 2 h 390"/>
                <a:gd name="T30" fmla="*/ 1185 w 1980"/>
                <a:gd name="T31" fmla="*/ 2 h 390"/>
                <a:gd name="T32" fmla="*/ 1129 w 1980"/>
                <a:gd name="T33" fmla="*/ 2 h 390"/>
                <a:gd name="T34" fmla="*/ 1080 w 1980"/>
                <a:gd name="T35" fmla="*/ 2 h 390"/>
                <a:gd name="T36" fmla="*/ 1038 w 1980"/>
                <a:gd name="T37" fmla="*/ 2 h 390"/>
                <a:gd name="T38" fmla="*/ 1010 w 1980"/>
                <a:gd name="T39" fmla="*/ 2 h 390"/>
                <a:gd name="T40" fmla="*/ 994 w 1980"/>
                <a:gd name="T41" fmla="*/ 2 h 390"/>
                <a:gd name="T42" fmla="*/ 990 w 1980"/>
                <a:gd name="T43" fmla="*/ 2 h 390"/>
                <a:gd name="T44" fmla="*/ 986 w 1980"/>
                <a:gd name="T45" fmla="*/ 2 h 390"/>
                <a:gd name="T46" fmla="*/ 971 w 1980"/>
                <a:gd name="T47" fmla="*/ 2 h 390"/>
                <a:gd name="T48" fmla="*/ 941 w 1980"/>
                <a:gd name="T49" fmla="*/ 2 h 390"/>
                <a:gd name="T50" fmla="*/ 900 w 1980"/>
                <a:gd name="T51" fmla="*/ 2 h 390"/>
                <a:gd name="T52" fmla="*/ 851 w 1980"/>
                <a:gd name="T53" fmla="*/ 2 h 390"/>
                <a:gd name="T54" fmla="*/ 795 w 1980"/>
                <a:gd name="T55" fmla="*/ 2 h 390"/>
                <a:gd name="T56" fmla="*/ 261 w 1980"/>
                <a:gd name="T57" fmla="*/ 2 h 390"/>
                <a:gd name="T58" fmla="*/ 199 w 1980"/>
                <a:gd name="T59" fmla="*/ 2 h 390"/>
                <a:gd name="T60" fmla="*/ 141 w 1980"/>
                <a:gd name="T61" fmla="*/ 2 h 390"/>
                <a:gd name="T62" fmla="*/ 90 w 1980"/>
                <a:gd name="T63" fmla="*/ 2 h 390"/>
                <a:gd name="T64" fmla="*/ 48 w 1980"/>
                <a:gd name="T65" fmla="*/ 2 h 390"/>
                <a:gd name="T66" fmla="*/ 19 w 1980"/>
                <a:gd name="T67" fmla="*/ 2 h 390"/>
                <a:gd name="T68" fmla="*/ 3 w 1980"/>
                <a:gd name="T69" fmla="*/ 2 h 390"/>
                <a:gd name="T70" fmla="*/ 2 w 1980"/>
                <a:gd name="T71" fmla="*/ 2 h 390"/>
                <a:gd name="T72" fmla="*/ 13 w 1980"/>
                <a:gd name="T73" fmla="*/ 2 h 390"/>
                <a:gd name="T74" fmla="*/ 40 w 1980"/>
                <a:gd name="T75" fmla="*/ 2 h 390"/>
                <a:gd name="T76" fmla="*/ 81 w 1980"/>
                <a:gd name="T77" fmla="*/ 2 h 390"/>
                <a:gd name="T78" fmla="*/ 132 w 1980"/>
                <a:gd name="T79" fmla="*/ 2 h 390"/>
                <a:gd name="T80" fmla="*/ 193 w 1980"/>
                <a:gd name="T81" fmla="*/ 2 h 390"/>
                <a:gd name="T82" fmla="*/ 262 w 1980"/>
                <a:gd name="T83" fmla="*/ 2 h 390"/>
                <a:gd name="T84" fmla="*/ 334 w 1980"/>
                <a:gd name="T85" fmla="*/ 2 h 390"/>
                <a:gd name="T86" fmla="*/ 803 w 1980"/>
                <a:gd name="T87" fmla="*/ 2 h 390"/>
                <a:gd name="T88" fmla="*/ 856 w 1980"/>
                <a:gd name="T89" fmla="*/ 2 h 390"/>
                <a:gd name="T90" fmla="*/ 903 w 1980"/>
                <a:gd name="T91" fmla="*/ 2 h 390"/>
                <a:gd name="T92" fmla="*/ 943 w 1980"/>
                <a:gd name="T93" fmla="*/ 2 h 390"/>
                <a:gd name="T94" fmla="*/ 971 w 1980"/>
                <a:gd name="T95" fmla="*/ 2 h 390"/>
                <a:gd name="T96" fmla="*/ 986 w 1980"/>
                <a:gd name="T97" fmla="*/ 2 h 390"/>
                <a:gd name="T98" fmla="*/ 990 w 1980"/>
                <a:gd name="T99" fmla="*/ 2 h 390"/>
                <a:gd name="T100" fmla="*/ 997 w 1980"/>
                <a:gd name="T101" fmla="*/ 2 h 390"/>
                <a:gd name="T102" fmla="*/ 1019 w 1980"/>
                <a:gd name="T103" fmla="*/ 2 h 390"/>
                <a:gd name="T104" fmla="*/ 1053 w 1980"/>
                <a:gd name="T105" fmla="*/ 2 h 390"/>
                <a:gd name="T106" fmla="*/ 1097 w 1980"/>
                <a:gd name="T107" fmla="*/ 2 h 390"/>
                <a:gd name="T108" fmla="*/ 1146 w 1980"/>
                <a:gd name="T109" fmla="*/ 2 h 390"/>
                <a:gd name="T110" fmla="*/ 1175 w 1980"/>
                <a:gd name="T111" fmla="*/ 2 h 3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980"/>
                <a:gd name="T169" fmla="*/ 0 h 390"/>
                <a:gd name="T170" fmla="*/ 1980 w 1980"/>
                <a:gd name="T171" fmla="*/ 390 h 39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980" h="390">
                  <a:moveTo>
                    <a:pt x="1608" y="257"/>
                  </a:moveTo>
                  <a:lnTo>
                    <a:pt x="1645" y="255"/>
                  </a:lnTo>
                  <a:lnTo>
                    <a:pt x="1681" y="251"/>
                  </a:lnTo>
                  <a:lnTo>
                    <a:pt x="1718" y="244"/>
                  </a:lnTo>
                  <a:lnTo>
                    <a:pt x="1753" y="235"/>
                  </a:lnTo>
                  <a:lnTo>
                    <a:pt x="1787" y="224"/>
                  </a:lnTo>
                  <a:lnTo>
                    <a:pt x="1819" y="209"/>
                  </a:lnTo>
                  <a:lnTo>
                    <a:pt x="1849" y="194"/>
                  </a:lnTo>
                  <a:lnTo>
                    <a:pt x="1876" y="176"/>
                  </a:lnTo>
                  <a:lnTo>
                    <a:pt x="1900" y="156"/>
                  </a:lnTo>
                  <a:lnTo>
                    <a:pt x="1922" y="135"/>
                  </a:lnTo>
                  <a:lnTo>
                    <a:pt x="1940" y="112"/>
                  </a:lnTo>
                  <a:lnTo>
                    <a:pt x="1955" y="89"/>
                  </a:lnTo>
                  <a:lnTo>
                    <a:pt x="1966" y="64"/>
                  </a:lnTo>
                  <a:lnTo>
                    <a:pt x="1975" y="39"/>
                  </a:lnTo>
                  <a:lnTo>
                    <a:pt x="1978" y="13"/>
                  </a:lnTo>
                  <a:lnTo>
                    <a:pt x="1979" y="0"/>
                  </a:lnTo>
                  <a:lnTo>
                    <a:pt x="1978" y="21"/>
                  </a:lnTo>
                  <a:lnTo>
                    <a:pt x="1972" y="43"/>
                  </a:lnTo>
                  <a:lnTo>
                    <a:pt x="1961" y="64"/>
                  </a:lnTo>
                  <a:lnTo>
                    <a:pt x="1949" y="83"/>
                  </a:lnTo>
                  <a:lnTo>
                    <a:pt x="1933" y="102"/>
                  </a:lnTo>
                  <a:lnTo>
                    <a:pt x="1913" y="119"/>
                  </a:lnTo>
                  <a:lnTo>
                    <a:pt x="1891" y="134"/>
                  </a:lnTo>
                  <a:lnTo>
                    <a:pt x="1866" y="148"/>
                  </a:lnTo>
                  <a:lnTo>
                    <a:pt x="1839" y="159"/>
                  </a:lnTo>
                  <a:lnTo>
                    <a:pt x="1810" y="168"/>
                  </a:lnTo>
                  <a:lnTo>
                    <a:pt x="1781" y="174"/>
                  </a:lnTo>
                  <a:lnTo>
                    <a:pt x="1751" y="179"/>
                  </a:lnTo>
                  <a:lnTo>
                    <a:pt x="1719" y="180"/>
                  </a:lnTo>
                  <a:lnTo>
                    <a:pt x="1214" y="180"/>
                  </a:lnTo>
                  <a:lnTo>
                    <a:pt x="1185" y="182"/>
                  </a:lnTo>
                  <a:lnTo>
                    <a:pt x="1157" y="186"/>
                  </a:lnTo>
                  <a:lnTo>
                    <a:pt x="1129" y="193"/>
                  </a:lnTo>
                  <a:lnTo>
                    <a:pt x="1103" y="202"/>
                  </a:lnTo>
                  <a:lnTo>
                    <a:pt x="1080" y="213"/>
                  </a:lnTo>
                  <a:lnTo>
                    <a:pt x="1058" y="227"/>
                  </a:lnTo>
                  <a:lnTo>
                    <a:pt x="1038" y="242"/>
                  </a:lnTo>
                  <a:lnTo>
                    <a:pt x="1022" y="258"/>
                  </a:lnTo>
                  <a:lnTo>
                    <a:pt x="1010" y="276"/>
                  </a:lnTo>
                  <a:lnTo>
                    <a:pt x="1000" y="295"/>
                  </a:lnTo>
                  <a:lnTo>
                    <a:pt x="994" y="316"/>
                  </a:lnTo>
                  <a:lnTo>
                    <a:pt x="991" y="335"/>
                  </a:lnTo>
                  <a:lnTo>
                    <a:pt x="990" y="338"/>
                  </a:lnTo>
                  <a:lnTo>
                    <a:pt x="990" y="335"/>
                  </a:lnTo>
                  <a:lnTo>
                    <a:pt x="986" y="316"/>
                  </a:lnTo>
                  <a:lnTo>
                    <a:pt x="980" y="295"/>
                  </a:lnTo>
                  <a:lnTo>
                    <a:pt x="971" y="276"/>
                  </a:lnTo>
                  <a:lnTo>
                    <a:pt x="958" y="258"/>
                  </a:lnTo>
                  <a:lnTo>
                    <a:pt x="941" y="242"/>
                  </a:lnTo>
                  <a:lnTo>
                    <a:pt x="922" y="227"/>
                  </a:lnTo>
                  <a:lnTo>
                    <a:pt x="900" y="213"/>
                  </a:lnTo>
                  <a:lnTo>
                    <a:pt x="876" y="202"/>
                  </a:lnTo>
                  <a:lnTo>
                    <a:pt x="851" y="193"/>
                  </a:lnTo>
                  <a:lnTo>
                    <a:pt x="824" y="186"/>
                  </a:lnTo>
                  <a:lnTo>
                    <a:pt x="795" y="182"/>
                  </a:lnTo>
                  <a:lnTo>
                    <a:pt x="766" y="180"/>
                  </a:lnTo>
                  <a:lnTo>
                    <a:pt x="261" y="180"/>
                  </a:lnTo>
                  <a:lnTo>
                    <a:pt x="231" y="179"/>
                  </a:lnTo>
                  <a:lnTo>
                    <a:pt x="199" y="174"/>
                  </a:lnTo>
                  <a:lnTo>
                    <a:pt x="169" y="168"/>
                  </a:lnTo>
                  <a:lnTo>
                    <a:pt x="141" y="159"/>
                  </a:lnTo>
                  <a:lnTo>
                    <a:pt x="115" y="148"/>
                  </a:lnTo>
                  <a:lnTo>
                    <a:pt x="90" y="134"/>
                  </a:lnTo>
                  <a:lnTo>
                    <a:pt x="67" y="119"/>
                  </a:lnTo>
                  <a:lnTo>
                    <a:pt x="48" y="102"/>
                  </a:lnTo>
                  <a:lnTo>
                    <a:pt x="32" y="83"/>
                  </a:lnTo>
                  <a:lnTo>
                    <a:pt x="19" y="64"/>
                  </a:lnTo>
                  <a:lnTo>
                    <a:pt x="9" y="43"/>
                  </a:lnTo>
                  <a:lnTo>
                    <a:pt x="3" y="21"/>
                  </a:lnTo>
                  <a:lnTo>
                    <a:pt x="0" y="0"/>
                  </a:lnTo>
                  <a:lnTo>
                    <a:pt x="2" y="13"/>
                  </a:lnTo>
                  <a:lnTo>
                    <a:pt x="6" y="39"/>
                  </a:lnTo>
                  <a:lnTo>
                    <a:pt x="13" y="64"/>
                  </a:lnTo>
                  <a:lnTo>
                    <a:pt x="25" y="89"/>
                  </a:lnTo>
                  <a:lnTo>
                    <a:pt x="40" y="112"/>
                  </a:lnTo>
                  <a:lnTo>
                    <a:pt x="59" y="135"/>
                  </a:lnTo>
                  <a:lnTo>
                    <a:pt x="81" y="156"/>
                  </a:lnTo>
                  <a:lnTo>
                    <a:pt x="105" y="176"/>
                  </a:lnTo>
                  <a:lnTo>
                    <a:pt x="132" y="194"/>
                  </a:lnTo>
                  <a:lnTo>
                    <a:pt x="161" y="209"/>
                  </a:lnTo>
                  <a:lnTo>
                    <a:pt x="193" y="224"/>
                  </a:lnTo>
                  <a:lnTo>
                    <a:pt x="227" y="235"/>
                  </a:lnTo>
                  <a:lnTo>
                    <a:pt x="262" y="244"/>
                  </a:lnTo>
                  <a:lnTo>
                    <a:pt x="299" y="251"/>
                  </a:lnTo>
                  <a:lnTo>
                    <a:pt x="334" y="255"/>
                  </a:lnTo>
                  <a:lnTo>
                    <a:pt x="372" y="257"/>
                  </a:lnTo>
                  <a:lnTo>
                    <a:pt x="803" y="257"/>
                  </a:lnTo>
                  <a:lnTo>
                    <a:pt x="830" y="259"/>
                  </a:lnTo>
                  <a:lnTo>
                    <a:pt x="856" y="262"/>
                  </a:lnTo>
                  <a:lnTo>
                    <a:pt x="879" y="269"/>
                  </a:lnTo>
                  <a:lnTo>
                    <a:pt x="903" y="277"/>
                  </a:lnTo>
                  <a:lnTo>
                    <a:pt x="923" y="289"/>
                  </a:lnTo>
                  <a:lnTo>
                    <a:pt x="943" y="302"/>
                  </a:lnTo>
                  <a:lnTo>
                    <a:pt x="958" y="317"/>
                  </a:lnTo>
                  <a:lnTo>
                    <a:pt x="971" y="333"/>
                  </a:lnTo>
                  <a:lnTo>
                    <a:pt x="980" y="350"/>
                  </a:lnTo>
                  <a:lnTo>
                    <a:pt x="986" y="369"/>
                  </a:lnTo>
                  <a:lnTo>
                    <a:pt x="990" y="387"/>
                  </a:lnTo>
                  <a:lnTo>
                    <a:pt x="990" y="389"/>
                  </a:lnTo>
                  <a:lnTo>
                    <a:pt x="992" y="370"/>
                  </a:lnTo>
                  <a:lnTo>
                    <a:pt x="997" y="352"/>
                  </a:lnTo>
                  <a:lnTo>
                    <a:pt x="1007" y="335"/>
                  </a:lnTo>
                  <a:lnTo>
                    <a:pt x="1019" y="318"/>
                  </a:lnTo>
                  <a:lnTo>
                    <a:pt x="1035" y="304"/>
                  </a:lnTo>
                  <a:lnTo>
                    <a:pt x="1053" y="290"/>
                  </a:lnTo>
                  <a:lnTo>
                    <a:pt x="1073" y="279"/>
                  </a:lnTo>
                  <a:lnTo>
                    <a:pt x="1097" y="270"/>
                  </a:lnTo>
                  <a:lnTo>
                    <a:pt x="1120" y="263"/>
                  </a:lnTo>
                  <a:lnTo>
                    <a:pt x="1146" y="259"/>
                  </a:lnTo>
                  <a:lnTo>
                    <a:pt x="1172" y="257"/>
                  </a:lnTo>
                  <a:lnTo>
                    <a:pt x="1175" y="257"/>
                  </a:lnTo>
                  <a:lnTo>
                    <a:pt x="1608" y="257"/>
                  </a:lnTo>
                </a:path>
              </a:pathLst>
            </a:custGeom>
            <a:solidFill>
              <a:srgbClr val="0070C0"/>
            </a:solidFill>
            <a:ln w="12700" cap="rnd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749" name="Rectangle 18">
              <a:extLst>
                <a:ext uri="{FF2B5EF4-FFF2-40B4-BE49-F238E27FC236}">
                  <a16:creationId xmlns:a16="http://schemas.microsoft.com/office/drawing/2014/main" id="{3AF7404E-A675-467D-8546-296B88518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888"/>
              <a:ext cx="2446" cy="289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$900 unfavourable</a:t>
              </a:r>
            </a:p>
          </p:txBody>
        </p:sp>
      </p:grpSp>
      <p:grpSp>
        <p:nvGrpSpPr>
          <p:cNvPr id="19" name="Group 14">
            <a:extLst>
              <a:ext uri="{FF2B5EF4-FFF2-40B4-BE49-F238E27FC236}">
                <a16:creationId xmlns:a16="http://schemas.microsoft.com/office/drawing/2014/main" id="{7CD4127B-9196-4615-849B-2F74A8BDAF5A}"/>
              </a:ext>
            </a:extLst>
          </p:cNvPr>
          <p:cNvGrpSpPr>
            <a:grpSpLocks/>
          </p:cNvGrpSpPr>
          <p:nvPr/>
        </p:nvGrpSpPr>
        <p:grpSpPr bwMode="auto">
          <a:xfrm>
            <a:off x="4178504" y="2783326"/>
            <a:ext cx="4241393" cy="850900"/>
            <a:chOff x="1632" y="1761"/>
            <a:chExt cx="2034" cy="536"/>
          </a:xfrm>
          <a:solidFill>
            <a:srgbClr val="1C3163"/>
          </a:solidFill>
        </p:grpSpPr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60A1C5C9-DD89-4E90-98DA-7E29A22AD8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2" y="2160"/>
              <a:ext cx="336" cy="48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Text Box 16">
              <a:extLst>
                <a:ext uri="{FF2B5EF4-FFF2-40B4-BE49-F238E27FC236}">
                  <a16:creationId xmlns:a16="http://schemas.microsoft.com/office/drawing/2014/main" id="{B5FBAEC2-00C7-4775-8598-598AE07115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4" y="1761"/>
              <a:ext cx="1632" cy="536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CA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$10,500 </a:t>
              </a:r>
              <a:r>
                <a:rPr lang="en-CA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charset="2"/>
                </a:rPr>
                <a:t> 1,250 hours = $8.40 per hour</a:t>
              </a:r>
              <a:endParaRPr lang="en-CA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66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6978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978" name="Rectangle 2">
            <a:extLst>
              <a:ext uri="{FF2B5EF4-FFF2-40B4-BE49-F238E27FC236}">
                <a16:creationId xmlns:a16="http://schemas.microsoft.com/office/drawing/2014/main" id="{167F9EE6-0235-4E87-8717-E2D3721C1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76" y="2590801"/>
            <a:ext cx="8607425" cy="175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2400" dirty="0">
                <a:latin typeface="Rockwell" panose="02060603020205020403" pitchFamily="18" charset="0"/>
              </a:rPr>
              <a:t>   </a:t>
            </a:r>
            <a:r>
              <a:rPr lang="en-CA" altLang="en-US" sz="2400" dirty="0">
                <a:cs typeface="Arial" panose="020B0604020202020204" pitchFamily="34" charset="0"/>
              </a:rPr>
              <a:t>1,250 hours                 1,250 hours                  1,200 hours</a:t>
            </a:r>
            <a:br>
              <a:rPr lang="en-CA" altLang="en-US" sz="2400" dirty="0">
                <a:cs typeface="Arial" panose="020B0604020202020204" pitchFamily="34" charset="0"/>
              </a:rPr>
            </a:br>
            <a:r>
              <a:rPr lang="en-CA" altLang="en-US" sz="2400" dirty="0">
                <a:cs typeface="Arial" panose="020B0604020202020204" pitchFamily="34" charset="0"/>
              </a:rPr>
              <a:t>           ×                                 ×                                   ×</a:t>
            </a:r>
            <a:br>
              <a:rPr lang="en-CA" altLang="en-US" sz="2400" dirty="0">
                <a:cs typeface="Arial" panose="020B0604020202020204" pitchFamily="34" charset="0"/>
              </a:rPr>
            </a:br>
            <a:r>
              <a:rPr lang="en-CA" altLang="en-US" sz="2400" dirty="0">
                <a:cs typeface="Arial" panose="020B0604020202020204" pitchFamily="34" charset="0"/>
              </a:rPr>
              <a:t> $8.4 per hour            $8.00 per hour              $8.00 per hour</a:t>
            </a:r>
          </a:p>
          <a:p>
            <a:pPr eaLnBrk="1" hangingPunct="1">
              <a:spcBef>
                <a:spcPct val="50000"/>
              </a:spcBef>
            </a:pPr>
            <a:r>
              <a:rPr lang="en-CA" altLang="en-US" sz="2400" dirty="0">
                <a:solidFill>
                  <a:schemeClr val="tx2"/>
                </a:solidFill>
                <a:cs typeface="Arial" panose="020B0604020202020204" pitchFamily="34" charset="0"/>
              </a:rPr>
              <a:t>    </a:t>
            </a:r>
            <a:r>
              <a:rPr lang="en-CA" altLang="en-US" sz="2400" dirty="0">
                <a:solidFill>
                  <a:srgbClr val="ED037C"/>
                </a:solidFill>
                <a:cs typeface="Arial" panose="020B0604020202020204" pitchFamily="34" charset="0"/>
              </a:rPr>
              <a:t>= $10,500                   = $10,000                       = $9,600   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45D65A47-1D57-4750-9C54-15B66428F227}"/>
              </a:ext>
            </a:extLst>
          </p:cNvPr>
          <p:cNvGrpSpPr>
            <a:grpSpLocks/>
          </p:cNvGrpSpPr>
          <p:nvPr/>
        </p:nvGrpSpPr>
        <p:grpSpPr bwMode="auto">
          <a:xfrm>
            <a:off x="2416176" y="4244976"/>
            <a:ext cx="3883025" cy="1516063"/>
            <a:chOff x="552" y="2735"/>
            <a:chExt cx="2446" cy="955"/>
          </a:xfrm>
        </p:grpSpPr>
        <p:sp>
          <p:nvSpPr>
            <p:cNvPr id="126995" name="Freeform 4">
              <a:extLst>
                <a:ext uri="{FF2B5EF4-FFF2-40B4-BE49-F238E27FC236}">
                  <a16:creationId xmlns:a16="http://schemas.microsoft.com/office/drawing/2014/main" id="{180A0852-F0DD-460D-B898-138FDFD8A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" y="2735"/>
              <a:ext cx="1980" cy="390"/>
            </a:xfrm>
            <a:custGeom>
              <a:avLst/>
              <a:gdLst>
                <a:gd name="T0" fmla="*/ 1645 w 1980"/>
                <a:gd name="T1" fmla="*/ 255 h 390"/>
                <a:gd name="T2" fmla="*/ 1718 w 1980"/>
                <a:gd name="T3" fmla="*/ 244 h 390"/>
                <a:gd name="T4" fmla="*/ 1787 w 1980"/>
                <a:gd name="T5" fmla="*/ 224 h 390"/>
                <a:gd name="T6" fmla="*/ 1849 w 1980"/>
                <a:gd name="T7" fmla="*/ 194 h 390"/>
                <a:gd name="T8" fmla="*/ 1900 w 1980"/>
                <a:gd name="T9" fmla="*/ 156 h 390"/>
                <a:gd name="T10" fmla="*/ 1940 w 1980"/>
                <a:gd name="T11" fmla="*/ 112 h 390"/>
                <a:gd name="T12" fmla="*/ 1966 w 1980"/>
                <a:gd name="T13" fmla="*/ 64 h 390"/>
                <a:gd name="T14" fmla="*/ 1978 w 1980"/>
                <a:gd name="T15" fmla="*/ 13 h 390"/>
                <a:gd name="T16" fmla="*/ 1978 w 1980"/>
                <a:gd name="T17" fmla="*/ 21 h 390"/>
                <a:gd name="T18" fmla="*/ 1961 w 1980"/>
                <a:gd name="T19" fmla="*/ 64 h 390"/>
                <a:gd name="T20" fmla="*/ 1933 w 1980"/>
                <a:gd name="T21" fmla="*/ 102 h 390"/>
                <a:gd name="T22" fmla="*/ 1891 w 1980"/>
                <a:gd name="T23" fmla="*/ 134 h 390"/>
                <a:gd name="T24" fmla="*/ 1839 w 1980"/>
                <a:gd name="T25" fmla="*/ 159 h 390"/>
                <a:gd name="T26" fmla="*/ 1781 w 1980"/>
                <a:gd name="T27" fmla="*/ 174 h 390"/>
                <a:gd name="T28" fmla="*/ 1719 w 1980"/>
                <a:gd name="T29" fmla="*/ 180 h 390"/>
                <a:gd name="T30" fmla="*/ 1185 w 1980"/>
                <a:gd name="T31" fmla="*/ 182 h 390"/>
                <a:gd name="T32" fmla="*/ 1129 w 1980"/>
                <a:gd name="T33" fmla="*/ 193 h 390"/>
                <a:gd name="T34" fmla="*/ 1080 w 1980"/>
                <a:gd name="T35" fmla="*/ 213 h 390"/>
                <a:gd name="T36" fmla="*/ 1038 w 1980"/>
                <a:gd name="T37" fmla="*/ 242 h 390"/>
                <a:gd name="T38" fmla="*/ 1010 w 1980"/>
                <a:gd name="T39" fmla="*/ 276 h 390"/>
                <a:gd name="T40" fmla="*/ 994 w 1980"/>
                <a:gd name="T41" fmla="*/ 316 h 390"/>
                <a:gd name="T42" fmla="*/ 990 w 1980"/>
                <a:gd name="T43" fmla="*/ 338 h 390"/>
                <a:gd name="T44" fmla="*/ 986 w 1980"/>
                <a:gd name="T45" fmla="*/ 316 h 390"/>
                <a:gd name="T46" fmla="*/ 971 w 1980"/>
                <a:gd name="T47" fmla="*/ 276 h 390"/>
                <a:gd name="T48" fmla="*/ 941 w 1980"/>
                <a:gd name="T49" fmla="*/ 242 h 390"/>
                <a:gd name="T50" fmla="*/ 900 w 1980"/>
                <a:gd name="T51" fmla="*/ 213 h 390"/>
                <a:gd name="T52" fmla="*/ 851 w 1980"/>
                <a:gd name="T53" fmla="*/ 193 h 390"/>
                <a:gd name="T54" fmla="*/ 795 w 1980"/>
                <a:gd name="T55" fmla="*/ 182 h 390"/>
                <a:gd name="T56" fmla="*/ 261 w 1980"/>
                <a:gd name="T57" fmla="*/ 180 h 390"/>
                <a:gd name="T58" fmla="*/ 199 w 1980"/>
                <a:gd name="T59" fmla="*/ 174 h 390"/>
                <a:gd name="T60" fmla="*/ 141 w 1980"/>
                <a:gd name="T61" fmla="*/ 159 h 390"/>
                <a:gd name="T62" fmla="*/ 90 w 1980"/>
                <a:gd name="T63" fmla="*/ 134 h 390"/>
                <a:gd name="T64" fmla="*/ 48 w 1980"/>
                <a:gd name="T65" fmla="*/ 102 h 390"/>
                <a:gd name="T66" fmla="*/ 19 w 1980"/>
                <a:gd name="T67" fmla="*/ 64 h 390"/>
                <a:gd name="T68" fmla="*/ 3 w 1980"/>
                <a:gd name="T69" fmla="*/ 21 h 390"/>
                <a:gd name="T70" fmla="*/ 2 w 1980"/>
                <a:gd name="T71" fmla="*/ 13 h 390"/>
                <a:gd name="T72" fmla="*/ 13 w 1980"/>
                <a:gd name="T73" fmla="*/ 64 h 390"/>
                <a:gd name="T74" fmla="*/ 40 w 1980"/>
                <a:gd name="T75" fmla="*/ 112 h 390"/>
                <a:gd name="T76" fmla="*/ 81 w 1980"/>
                <a:gd name="T77" fmla="*/ 156 h 390"/>
                <a:gd name="T78" fmla="*/ 132 w 1980"/>
                <a:gd name="T79" fmla="*/ 194 h 390"/>
                <a:gd name="T80" fmla="*/ 193 w 1980"/>
                <a:gd name="T81" fmla="*/ 224 h 390"/>
                <a:gd name="T82" fmla="*/ 262 w 1980"/>
                <a:gd name="T83" fmla="*/ 244 h 390"/>
                <a:gd name="T84" fmla="*/ 334 w 1980"/>
                <a:gd name="T85" fmla="*/ 255 h 390"/>
                <a:gd name="T86" fmla="*/ 803 w 1980"/>
                <a:gd name="T87" fmla="*/ 257 h 390"/>
                <a:gd name="T88" fmla="*/ 856 w 1980"/>
                <a:gd name="T89" fmla="*/ 262 h 390"/>
                <a:gd name="T90" fmla="*/ 903 w 1980"/>
                <a:gd name="T91" fmla="*/ 277 h 390"/>
                <a:gd name="T92" fmla="*/ 943 w 1980"/>
                <a:gd name="T93" fmla="*/ 302 h 390"/>
                <a:gd name="T94" fmla="*/ 971 w 1980"/>
                <a:gd name="T95" fmla="*/ 333 h 390"/>
                <a:gd name="T96" fmla="*/ 986 w 1980"/>
                <a:gd name="T97" fmla="*/ 369 h 390"/>
                <a:gd name="T98" fmla="*/ 990 w 1980"/>
                <a:gd name="T99" fmla="*/ 389 h 390"/>
                <a:gd name="T100" fmla="*/ 997 w 1980"/>
                <a:gd name="T101" fmla="*/ 352 h 390"/>
                <a:gd name="T102" fmla="*/ 1019 w 1980"/>
                <a:gd name="T103" fmla="*/ 318 h 390"/>
                <a:gd name="T104" fmla="*/ 1053 w 1980"/>
                <a:gd name="T105" fmla="*/ 290 h 390"/>
                <a:gd name="T106" fmla="*/ 1097 w 1980"/>
                <a:gd name="T107" fmla="*/ 270 h 390"/>
                <a:gd name="T108" fmla="*/ 1146 w 1980"/>
                <a:gd name="T109" fmla="*/ 259 h 390"/>
                <a:gd name="T110" fmla="*/ 1175 w 1980"/>
                <a:gd name="T111" fmla="*/ 257 h 3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980"/>
                <a:gd name="T169" fmla="*/ 0 h 390"/>
                <a:gd name="T170" fmla="*/ 1980 w 1980"/>
                <a:gd name="T171" fmla="*/ 390 h 39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980" h="390">
                  <a:moveTo>
                    <a:pt x="1608" y="257"/>
                  </a:moveTo>
                  <a:lnTo>
                    <a:pt x="1645" y="255"/>
                  </a:lnTo>
                  <a:lnTo>
                    <a:pt x="1681" y="251"/>
                  </a:lnTo>
                  <a:lnTo>
                    <a:pt x="1718" y="244"/>
                  </a:lnTo>
                  <a:lnTo>
                    <a:pt x="1753" y="235"/>
                  </a:lnTo>
                  <a:lnTo>
                    <a:pt x="1787" y="224"/>
                  </a:lnTo>
                  <a:lnTo>
                    <a:pt x="1819" y="209"/>
                  </a:lnTo>
                  <a:lnTo>
                    <a:pt x="1849" y="194"/>
                  </a:lnTo>
                  <a:lnTo>
                    <a:pt x="1876" y="176"/>
                  </a:lnTo>
                  <a:lnTo>
                    <a:pt x="1900" y="156"/>
                  </a:lnTo>
                  <a:lnTo>
                    <a:pt x="1922" y="135"/>
                  </a:lnTo>
                  <a:lnTo>
                    <a:pt x="1940" y="112"/>
                  </a:lnTo>
                  <a:lnTo>
                    <a:pt x="1955" y="89"/>
                  </a:lnTo>
                  <a:lnTo>
                    <a:pt x="1966" y="64"/>
                  </a:lnTo>
                  <a:lnTo>
                    <a:pt x="1975" y="39"/>
                  </a:lnTo>
                  <a:lnTo>
                    <a:pt x="1978" y="13"/>
                  </a:lnTo>
                  <a:lnTo>
                    <a:pt x="1979" y="0"/>
                  </a:lnTo>
                  <a:lnTo>
                    <a:pt x="1978" y="21"/>
                  </a:lnTo>
                  <a:lnTo>
                    <a:pt x="1972" y="43"/>
                  </a:lnTo>
                  <a:lnTo>
                    <a:pt x="1961" y="64"/>
                  </a:lnTo>
                  <a:lnTo>
                    <a:pt x="1949" y="83"/>
                  </a:lnTo>
                  <a:lnTo>
                    <a:pt x="1933" y="102"/>
                  </a:lnTo>
                  <a:lnTo>
                    <a:pt x="1913" y="119"/>
                  </a:lnTo>
                  <a:lnTo>
                    <a:pt x="1891" y="134"/>
                  </a:lnTo>
                  <a:lnTo>
                    <a:pt x="1866" y="148"/>
                  </a:lnTo>
                  <a:lnTo>
                    <a:pt x="1839" y="159"/>
                  </a:lnTo>
                  <a:lnTo>
                    <a:pt x="1810" y="168"/>
                  </a:lnTo>
                  <a:lnTo>
                    <a:pt x="1781" y="174"/>
                  </a:lnTo>
                  <a:lnTo>
                    <a:pt x="1751" y="179"/>
                  </a:lnTo>
                  <a:lnTo>
                    <a:pt x="1719" y="180"/>
                  </a:lnTo>
                  <a:lnTo>
                    <a:pt x="1214" y="180"/>
                  </a:lnTo>
                  <a:lnTo>
                    <a:pt x="1185" y="182"/>
                  </a:lnTo>
                  <a:lnTo>
                    <a:pt x="1157" y="186"/>
                  </a:lnTo>
                  <a:lnTo>
                    <a:pt x="1129" y="193"/>
                  </a:lnTo>
                  <a:lnTo>
                    <a:pt x="1103" y="202"/>
                  </a:lnTo>
                  <a:lnTo>
                    <a:pt x="1080" y="213"/>
                  </a:lnTo>
                  <a:lnTo>
                    <a:pt x="1058" y="227"/>
                  </a:lnTo>
                  <a:lnTo>
                    <a:pt x="1038" y="242"/>
                  </a:lnTo>
                  <a:lnTo>
                    <a:pt x="1022" y="258"/>
                  </a:lnTo>
                  <a:lnTo>
                    <a:pt x="1010" y="276"/>
                  </a:lnTo>
                  <a:lnTo>
                    <a:pt x="1000" y="295"/>
                  </a:lnTo>
                  <a:lnTo>
                    <a:pt x="994" y="316"/>
                  </a:lnTo>
                  <a:lnTo>
                    <a:pt x="991" y="335"/>
                  </a:lnTo>
                  <a:lnTo>
                    <a:pt x="990" y="338"/>
                  </a:lnTo>
                  <a:lnTo>
                    <a:pt x="990" y="335"/>
                  </a:lnTo>
                  <a:lnTo>
                    <a:pt x="986" y="316"/>
                  </a:lnTo>
                  <a:lnTo>
                    <a:pt x="980" y="295"/>
                  </a:lnTo>
                  <a:lnTo>
                    <a:pt x="971" y="276"/>
                  </a:lnTo>
                  <a:lnTo>
                    <a:pt x="958" y="258"/>
                  </a:lnTo>
                  <a:lnTo>
                    <a:pt x="941" y="242"/>
                  </a:lnTo>
                  <a:lnTo>
                    <a:pt x="922" y="227"/>
                  </a:lnTo>
                  <a:lnTo>
                    <a:pt x="900" y="213"/>
                  </a:lnTo>
                  <a:lnTo>
                    <a:pt x="876" y="202"/>
                  </a:lnTo>
                  <a:lnTo>
                    <a:pt x="851" y="193"/>
                  </a:lnTo>
                  <a:lnTo>
                    <a:pt x="824" y="186"/>
                  </a:lnTo>
                  <a:lnTo>
                    <a:pt x="795" y="182"/>
                  </a:lnTo>
                  <a:lnTo>
                    <a:pt x="766" y="180"/>
                  </a:lnTo>
                  <a:lnTo>
                    <a:pt x="261" y="180"/>
                  </a:lnTo>
                  <a:lnTo>
                    <a:pt x="231" y="179"/>
                  </a:lnTo>
                  <a:lnTo>
                    <a:pt x="199" y="174"/>
                  </a:lnTo>
                  <a:lnTo>
                    <a:pt x="169" y="168"/>
                  </a:lnTo>
                  <a:lnTo>
                    <a:pt x="141" y="159"/>
                  </a:lnTo>
                  <a:lnTo>
                    <a:pt x="115" y="148"/>
                  </a:lnTo>
                  <a:lnTo>
                    <a:pt x="90" y="134"/>
                  </a:lnTo>
                  <a:lnTo>
                    <a:pt x="67" y="119"/>
                  </a:lnTo>
                  <a:lnTo>
                    <a:pt x="48" y="102"/>
                  </a:lnTo>
                  <a:lnTo>
                    <a:pt x="32" y="83"/>
                  </a:lnTo>
                  <a:lnTo>
                    <a:pt x="19" y="64"/>
                  </a:lnTo>
                  <a:lnTo>
                    <a:pt x="9" y="43"/>
                  </a:lnTo>
                  <a:lnTo>
                    <a:pt x="3" y="21"/>
                  </a:lnTo>
                  <a:lnTo>
                    <a:pt x="0" y="0"/>
                  </a:lnTo>
                  <a:lnTo>
                    <a:pt x="2" y="13"/>
                  </a:lnTo>
                  <a:lnTo>
                    <a:pt x="6" y="39"/>
                  </a:lnTo>
                  <a:lnTo>
                    <a:pt x="13" y="64"/>
                  </a:lnTo>
                  <a:lnTo>
                    <a:pt x="25" y="89"/>
                  </a:lnTo>
                  <a:lnTo>
                    <a:pt x="40" y="112"/>
                  </a:lnTo>
                  <a:lnTo>
                    <a:pt x="59" y="135"/>
                  </a:lnTo>
                  <a:lnTo>
                    <a:pt x="81" y="156"/>
                  </a:lnTo>
                  <a:lnTo>
                    <a:pt x="105" y="176"/>
                  </a:lnTo>
                  <a:lnTo>
                    <a:pt x="132" y="194"/>
                  </a:lnTo>
                  <a:lnTo>
                    <a:pt x="161" y="209"/>
                  </a:lnTo>
                  <a:lnTo>
                    <a:pt x="193" y="224"/>
                  </a:lnTo>
                  <a:lnTo>
                    <a:pt x="227" y="235"/>
                  </a:lnTo>
                  <a:lnTo>
                    <a:pt x="262" y="244"/>
                  </a:lnTo>
                  <a:lnTo>
                    <a:pt x="299" y="251"/>
                  </a:lnTo>
                  <a:lnTo>
                    <a:pt x="334" y="255"/>
                  </a:lnTo>
                  <a:lnTo>
                    <a:pt x="372" y="257"/>
                  </a:lnTo>
                  <a:lnTo>
                    <a:pt x="803" y="257"/>
                  </a:lnTo>
                  <a:lnTo>
                    <a:pt x="830" y="259"/>
                  </a:lnTo>
                  <a:lnTo>
                    <a:pt x="856" y="262"/>
                  </a:lnTo>
                  <a:lnTo>
                    <a:pt x="879" y="269"/>
                  </a:lnTo>
                  <a:lnTo>
                    <a:pt x="903" y="277"/>
                  </a:lnTo>
                  <a:lnTo>
                    <a:pt x="923" y="289"/>
                  </a:lnTo>
                  <a:lnTo>
                    <a:pt x="943" y="302"/>
                  </a:lnTo>
                  <a:lnTo>
                    <a:pt x="958" y="317"/>
                  </a:lnTo>
                  <a:lnTo>
                    <a:pt x="971" y="333"/>
                  </a:lnTo>
                  <a:lnTo>
                    <a:pt x="980" y="350"/>
                  </a:lnTo>
                  <a:lnTo>
                    <a:pt x="986" y="369"/>
                  </a:lnTo>
                  <a:lnTo>
                    <a:pt x="990" y="387"/>
                  </a:lnTo>
                  <a:lnTo>
                    <a:pt x="990" y="389"/>
                  </a:lnTo>
                  <a:lnTo>
                    <a:pt x="992" y="370"/>
                  </a:lnTo>
                  <a:lnTo>
                    <a:pt x="997" y="352"/>
                  </a:lnTo>
                  <a:lnTo>
                    <a:pt x="1007" y="335"/>
                  </a:lnTo>
                  <a:lnTo>
                    <a:pt x="1019" y="318"/>
                  </a:lnTo>
                  <a:lnTo>
                    <a:pt x="1035" y="304"/>
                  </a:lnTo>
                  <a:lnTo>
                    <a:pt x="1053" y="290"/>
                  </a:lnTo>
                  <a:lnTo>
                    <a:pt x="1073" y="279"/>
                  </a:lnTo>
                  <a:lnTo>
                    <a:pt x="1097" y="270"/>
                  </a:lnTo>
                  <a:lnTo>
                    <a:pt x="1120" y="263"/>
                  </a:lnTo>
                  <a:lnTo>
                    <a:pt x="1146" y="259"/>
                  </a:lnTo>
                  <a:lnTo>
                    <a:pt x="1172" y="257"/>
                  </a:lnTo>
                  <a:lnTo>
                    <a:pt x="1175" y="257"/>
                  </a:lnTo>
                  <a:lnTo>
                    <a:pt x="1608" y="257"/>
                  </a:lnTo>
                </a:path>
              </a:pathLst>
            </a:custGeom>
            <a:solidFill>
              <a:srgbClr val="0070C0"/>
            </a:solidFill>
            <a:ln w="12700" cap="rnd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753" name="Rectangle 5">
              <a:extLst>
                <a:ext uri="{FF2B5EF4-FFF2-40B4-BE49-F238E27FC236}">
                  <a16:creationId xmlns:a16="http://schemas.microsoft.com/office/drawing/2014/main" id="{A69C46F3-E422-42A7-9E04-1124C1E1E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" y="3168"/>
              <a:ext cx="2446" cy="522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Spending variance</a:t>
              </a:r>
              <a:b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$500 unfavourable</a:t>
              </a:r>
            </a:p>
          </p:txBody>
        </p:sp>
      </p:grpSp>
      <p:grpSp>
        <p:nvGrpSpPr>
          <p:cNvPr id="3" name="Group 6">
            <a:extLst>
              <a:ext uri="{FF2B5EF4-FFF2-40B4-BE49-F238E27FC236}">
                <a16:creationId xmlns:a16="http://schemas.microsoft.com/office/drawing/2014/main" id="{4A045BDE-F8AE-481A-A5A9-CA8B9C8C520E}"/>
              </a:ext>
            </a:extLst>
          </p:cNvPr>
          <p:cNvGrpSpPr>
            <a:grpSpLocks/>
          </p:cNvGrpSpPr>
          <p:nvPr/>
        </p:nvGrpSpPr>
        <p:grpSpPr bwMode="auto">
          <a:xfrm>
            <a:off x="5788026" y="4229101"/>
            <a:ext cx="3883025" cy="1516063"/>
            <a:chOff x="2676" y="2735"/>
            <a:chExt cx="2446" cy="955"/>
          </a:xfrm>
        </p:grpSpPr>
        <p:sp>
          <p:nvSpPr>
            <p:cNvPr id="116750" name="Rectangle 7">
              <a:extLst>
                <a:ext uri="{FF2B5EF4-FFF2-40B4-BE49-F238E27FC236}">
                  <a16:creationId xmlns:a16="http://schemas.microsoft.com/office/drawing/2014/main" id="{3B46BE14-1FB9-4116-BA3B-E9B19CB0B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6" y="3168"/>
              <a:ext cx="2446" cy="522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Efficiency variance</a:t>
              </a:r>
              <a:b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$400 unfavourable</a:t>
              </a:r>
            </a:p>
          </p:txBody>
        </p:sp>
        <p:sp>
          <p:nvSpPr>
            <p:cNvPr id="126994" name="Freeform 8">
              <a:extLst>
                <a:ext uri="{FF2B5EF4-FFF2-40B4-BE49-F238E27FC236}">
                  <a16:creationId xmlns:a16="http://schemas.microsoft.com/office/drawing/2014/main" id="{CE8A1BE4-2CC0-47E2-B03C-D43C91D0E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735"/>
              <a:ext cx="1980" cy="390"/>
            </a:xfrm>
            <a:custGeom>
              <a:avLst/>
              <a:gdLst>
                <a:gd name="T0" fmla="*/ 1645 w 1980"/>
                <a:gd name="T1" fmla="*/ 255 h 390"/>
                <a:gd name="T2" fmla="*/ 1718 w 1980"/>
                <a:gd name="T3" fmla="*/ 244 h 390"/>
                <a:gd name="T4" fmla="*/ 1787 w 1980"/>
                <a:gd name="T5" fmla="*/ 224 h 390"/>
                <a:gd name="T6" fmla="*/ 1849 w 1980"/>
                <a:gd name="T7" fmla="*/ 194 h 390"/>
                <a:gd name="T8" fmla="*/ 1900 w 1980"/>
                <a:gd name="T9" fmla="*/ 156 h 390"/>
                <a:gd name="T10" fmla="*/ 1940 w 1980"/>
                <a:gd name="T11" fmla="*/ 112 h 390"/>
                <a:gd name="T12" fmla="*/ 1966 w 1980"/>
                <a:gd name="T13" fmla="*/ 64 h 390"/>
                <a:gd name="T14" fmla="*/ 1978 w 1980"/>
                <a:gd name="T15" fmla="*/ 13 h 390"/>
                <a:gd name="T16" fmla="*/ 1978 w 1980"/>
                <a:gd name="T17" fmla="*/ 21 h 390"/>
                <a:gd name="T18" fmla="*/ 1961 w 1980"/>
                <a:gd name="T19" fmla="*/ 64 h 390"/>
                <a:gd name="T20" fmla="*/ 1933 w 1980"/>
                <a:gd name="T21" fmla="*/ 102 h 390"/>
                <a:gd name="T22" fmla="*/ 1891 w 1980"/>
                <a:gd name="T23" fmla="*/ 134 h 390"/>
                <a:gd name="T24" fmla="*/ 1839 w 1980"/>
                <a:gd name="T25" fmla="*/ 159 h 390"/>
                <a:gd name="T26" fmla="*/ 1781 w 1980"/>
                <a:gd name="T27" fmla="*/ 174 h 390"/>
                <a:gd name="T28" fmla="*/ 1719 w 1980"/>
                <a:gd name="T29" fmla="*/ 180 h 390"/>
                <a:gd name="T30" fmla="*/ 1185 w 1980"/>
                <a:gd name="T31" fmla="*/ 182 h 390"/>
                <a:gd name="T32" fmla="*/ 1129 w 1980"/>
                <a:gd name="T33" fmla="*/ 193 h 390"/>
                <a:gd name="T34" fmla="*/ 1080 w 1980"/>
                <a:gd name="T35" fmla="*/ 213 h 390"/>
                <a:gd name="T36" fmla="*/ 1038 w 1980"/>
                <a:gd name="T37" fmla="*/ 242 h 390"/>
                <a:gd name="T38" fmla="*/ 1010 w 1980"/>
                <a:gd name="T39" fmla="*/ 276 h 390"/>
                <a:gd name="T40" fmla="*/ 994 w 1980"/>
                <a:gd name="T41" fmla="*/ 316 h 390"/>
                <a:gd name="T42" fmla="*/ 990 w 1980"/>
                <a:gd name="T43" fmla="*/ 338 h 390"/>
                <a:gd name="T44" fmla="*/ 986 w 1980"/>
                <a:gd name="T45" fmla="*/ 316 h 390"/>
                <a:gd name="T46" fmla="*/ 971 w 1980"/>
                <a:gd name="T47" fmla="*/ 276 h 390"/>
                <a:gd name="T48" fmla="*/ 941 w 1980"/>
                <a:gd name="T49" fmla="*/ 242 h 390"/>
                <a:gd name="T50" fmla="*/ 900 w 1980"/>
                <a:gd name="T51" fmla="*/ 213 h 390"/>
                <a:gd name="T52" fmla="*/ 851 w 1980"/>
                <a:gd name="T53" fmla="*/ 193 h 390"/>
                <a:gd name="T54" fmla="*/ 795 w 1980"/>
                <a:gd name="T55" fmla="*/ 182 h 390"/>
                <a:gd name="T56" fmla="*/ 261 w 1980"/>
                <a:gd name="T57" fmla="*/ 180 h 390"/>
                <a:gd name="T58" fmla="*/ 199 w 1980"/>
                <a:gd name="T59" fmla="*/ 174 h 390"/>
                <a:gd name="T60" fmla="*/ 141 w 1980"/>
                <a:gd name="T61" fmla="*/ 159 h 390"/>
                <a:gd name="T62" fmla="*/ 90 w 1980"/>
                <a:gd name="T63" fmla="*/ 134 h 390"/>
                <a:gd name="T64" fmla="*/ 48 w 1980"/>
                <a:gd name="T65" fmla="*/ 102 h 390"/>
                <a:gd name="T66" fmla="*/ 19 w 1980"/>
                <a:gd name="T67" fmla="*/ 64 h 390"/>
                <a:gd name="T68" fmla="*/ 3 w 1980"/>
                <a:gd name="T69" fmla="*/ 21 h 390"/>
                <a:gd name="T70" fmla="*/ 2 w 1980"/>
                <a:gd name="T71" fmla="*/ 13 h 390"/>
                <a:gd name="T72" fmla="*/ 13 w 1980"/>
                <a:gd name="T73" fmla="*/ 64 h 390"/>
                <a:gd name="T74" fmla="*/ 40 w 1980"/>
                <a:gd name="T75" fmla="*/ 112 h 390"/>
                <a:gd name="T76" fmla="*/ 81 w 1980"/>
                <a:gd name="T77" fmla="*/ 156 h 390"/>
                <a:gd name="T78" fmla="*/ 132 w 1980"/>
                <a:gd name="T79" fmla="*/ 194 h 390"/>
                <a:gd name="T80" fmla="*/ 193 w 1980"/>
                <a:gd name="T81" fmla="*/ 224 h 390"/>
                <a:gd name="T82" fmla="*/ 262 w 1980"/>
                <a:gd name="T83" fmla="*/ 244 h 390"/>
                <a:gd name="T84" fmla="*/ 334 w 1980"/>
                <a:gd name="T85" fmla="*/ 255 h 390"/>
                <a:gd name="T86" fmla="*/ 803 w 1980"/>
                <a:gd name="T87" fmla="*/ 257 h 390"/>
                <a:gd name="T88" fmla="*/ 856 w 1980"/>
                <a:gd name="T89" fmla="*/ 262 h 390"/>
                <a:gd name="T90" fmla="*/ 903 w 1980"/>
                <a:gd name="T91" fmla="*/ 277 h 390"/>
                <a:gd name="T92" fmla="*/ 943 w 1980"/>
                <a:gd name="T93" fmla="*/ 302 h 390"/>
                <a:gd name="T94" fmla="*/ 971 w 1980"/>
                <a:gd name="T95" fmla="*/ 333 h 390"/>
                <a:gd name="T96" fmla="*/ 986 w 1980"/>
                <a:gd name="T97" fmla="*/ 369 h 390"/>
                <a:gd name="T98" fmla="*/ 990 w 1980"/>
                <a:gd name="T99" fmla="*/ 389 h 390"/>
                <a:gd name="T100" fmla="*/ 997 w 1980"/>
                <a:gd name="T101" fmla="*/ 352 h 390"/>
                <a:gd name="T102" fmla="*/ 1019 w 1980"/>
                <a:gd name="T103" fmla="*/ 318 h 390"/>
                <a:gd name="T104" fmla="*/ 1053 w 1980"/>
                <a:gd name="T105" fmla="*/ 290 h 390"/>
                <a:gd name="T106" fmla="*/ 1097 w 1980"/>
                <a:gd name="T107" fmla="*/ 270 h 390"/>
                <a:gd name="T108" fmla="*/ 1146 w 1980"/>
                <a:gd name="T109" fmla="*/ 259 h 390"/>
                <a:gd name="T110" fmla="*/ 1175 w 1980"/>
                <a:gd name="T111" fmla="*/ 257 h 3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980"/>
                <a:gd name="T169" fmla="*/ 0 h 390"/>
                <a:gd name="T170" fmla="*/ 1980 w 1980"/>
                <a:gd name="T171" fmla="*/ 390 h 39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980" h="390">
                  <a:moveTo>
                    <a:pt x="1608" y="257"/>
                  </a:moveTo>
                  <a:lnTo>
                    <a:pt x="1645" y="255"/>
                  </a:lnTo>
                  <a:lnTo>
                    <a:pt x="1681" y="251"/>
                  </a:lnTo>
                  <a:lnTo>
                    <a:pt x="1718" y="244"/>
                  </a:lnTo>
                  <a:lnTo>
                    <a:pt x="1753" y="235"/>
                  </a:lnTo>
                  <a:lnTo>
                    <a:pt x="1787" y="224"/>
                  </a:lnTo>
                  <a:lnTo>
                    <a:pt x="1819" y="209"/>
                  </a:lnTo>
                  <a:lnTo>
                    <a:pt x="1849" y="194"/>
                  </a:lnTo>
                  <a:lnTo>
                    <a:pt x="1876" y="176"/>
                  </a:lnTo>
                  <a:lnTo>
                    <a:pt x="1900" y="156"/>
                  </a:lnTo>
                  <a:lnTo>
                    <a:pt x="1922" y="135"/>
                  </a:lnTo>
                  <a:lnTo>
                    <a:pt x="1940" y="112"/>
                  </a:lnTo>
                  <a:lnTo>
                    <a:pt x="1955" y="89"/>
                  </a:lnTo>
                  <a:lnTo>
                    <a:pt x="1966" y="64"/>
                  </a:lnTo>
                  <a:lnTo>
                    <a:pt x="1975" y="39"/>
                  </a:lnTo>
                  <a:lnTo>
                    <a:pt x="1978" y="13"/>
                  </a:lnTo>
                  <a:lnTo>
                    <a:pt x="1979" y="0"/>
                  </a:lnTo>
                  <a:lnTo>
                    <a:pt x="1978" y="21"/>
                  </a:lnTo>
                  <a:lnTo>
                    <a:pt x="1972" y="43"/>
                  </a:lnTo>
                  <a:lnTo>
                    <a:pt x="1961" y="64"/>
                  </a:lnTo>
                  <a:lnTo>
                    <a:pt x="1949" y="83"/>
                  </a:lnTo>
                  <a:lnTo>
                    <a:pt x="1933" y="102"/>
                  </a:lnTo>
                  <a:lnTo>
                    <a:pt x="1913" y="119"/>
                  </a:lnTo>
                  <a:lnTo>
                    <a:pt x="1891" y="134"/>
                  </a:lnTo>
                  <a:lnTo>
                    <a:pt x="1866" y="148"/>
                  </a:lnTo>
                  <a:lnTo>
                    <a:pt x="1839" y="159"/>
                  </a:lnTo>
                  <a:lnTo>
                    <a:pt x="1810" y="168"/>
                  </a:lnTo>
                  <a:lnTo>
                    <a:pt x="1781" y="174"/>
                  </a:lnTo>
                  <a:lnTo>
                    <a:pt x="1751" y="179"/>
                  </a:lnTo>
                  <a:lnTo>
                    <a:pt x="1719" y="180"/>
                  </a:lnTo>
                  <a:lnTo>
                    <a:pt x="1214" y="180"/>
                  </a:lnTo>
                  <a:lnTo>
                    <a:pt x="1185" y="182"/>
                  </a:lnTo>
                  <a:lnTo>
                    <a:pt x="1157" y="186"/>
                  </a:lnTo>
                  <a:lnTo>
                    <a:pt x="1129" y="193"/>
                  </a:lnTo>
                  <a:lnTo>
                    <a:pt x="1103" y="202"/>
                  </a:lnTo>
                  <a:lnTo>
                    <a:pt x="1080" y="213"/>
                  </a:lnTo>
                  <a:lnTo>
                    <a:pt x="1058" y="227"/>
                  </a:lnTo>
                  <a:lnTo>
                    <a:pt x="1038" y="242"/>
                  </a:lnTo>
                  <a:lnTo>
                    <a:pt x="1022" y="258"/>
                  </a:lnTo>
                  <a:lnTo>
                    <a:pt x="1010" y="276"/>
                  </a:lnTo>
                  <a:lnTo>
                    <a:pt x="1000" y="295"/>
                  </a:lnTo>
                  <a:lnTo>
                    <a:pt x="994" y="316"/>
                  </a:lnTo>
                  <a:lnTo>
                    <a:pt x="991" y="335"/>
                  </a:lnTo>
                  <a:lnTo>
                    <a:pt x="990" y="338"/>
                  </a:lnTo>
                  <a:lnTo>
                    <a:pt x="990" y="335"/>
                  </a:lnTo>
                  <a:lnTo>
                    <a:pt x="986" y="316"/>
                  </a:lnTo>
                  <a:lnTo>
                    <a:pt x="980" y="295"/>
                  </a:lnTo>
                  <a:lnTo>
                    <a:pt x="971" y="276"/>
                  </a:lnTo>
                  <a:lnTo>
                    <a:pt x="958" y="258"/>
                  </a:lnTo>
                  <a:lnTo>
                    <a:pt x="941" y="242"/>
                  </a:lnTo>
                  <a:lnTo>
                    <a:pt x="922" y="227"/>
                  </a:lnTo>
                  <a:lnTo>
                    <a:pt x="900" y="213"/>
                  </a:lnTo>
                  <a:lnTo>
                    <a:pt x="876" y="202"/>
                  </a:lnTo>
                  <a:lnTo>
                    <a:pt x="851" y="193"/>
                  </a:lnTo>
                  <a:lnTo>
                    <a:pt x="824" y="186"/>
                  </a:lnTo>
                  <a:lnTo>
                    <a:pt x="795" y="182"/>
                  </a:lnTo>
                  <a:lnTo>
                    <a:pt x="766" y="180"/>
                  </a:lnTo>
                  <a:lnTo>
                    <a:pt x="261" y="180"/>
                  </a:lnTo>
                  <a:lnTo>
                    <a:pt x="231" y="179"/>
                  </a:lnTo>
                  <a:lnTo>
                    <a:pt x="199" y="174"/>
                  </a:lnTo>
                  <a:lnTo>
                    <a:pt x="169" y="168"/>
                  </a:lnTo>
                  <a:lnTo>
                    <a:pt x="141" y="159"/>
                  </a:lnTo>
                  <a:lnTo>
                    <a:pt x="115" y="148"/>
                  </a:lnTo>
                  <a:lnTo>
                    <a:pt x="90" y="134"/>
                  </a:lnTo>
                  <a:lnTo>
                    <a:pt x="67" y="119"/>
                  </a:lnTo>
                  <a:lnTo>
                    <a:pt x="48" y="102"/>
                  </a:lnTo>
                  <a:lnTo>
                    <a:pt x="32" y="83"/>
                  </a:lnTo>
                  <a:lnTo>
                    <a:pt x="19" y="64"/>
                  </a:lnTo>
                  <a:lnTo>
                    <a:pt x="9" y="43"/>
                  </a:lnTo>
                  <a:lnTo>
                    <a:pt x="3" y="21"/>
                  </a:lnTo>
                  <a:lnTo>
                    <a:pt x="0" y="0"/>
                  </a:lnTo>
                  <a:lnTo>
                    <a:pt x="2" y="13"/>
                  </a:lnTo>
                  <a:lnTo>
                    <a:pt x="6" y="39"/>
                  </a:lnTo>
                  <a:lnTo>
                    <a:pt x="13" y="64"/>
                  </a:lnTo>
                  <a:lnTo>
                    <a:pt x="25" y="89"/>
                  </a:lnTo>
                  <a:lnTo>
                    <a:pt x="40" y="112"/>
                  </a:lnTo>
                  <a:lnTo>
                    <a:pt x="59" y="135"/>
                  </a:lnTo>
                  <a:lnTo>
                    <a:pt x="81" y="156"/>
                  </a:lnTo>
                  <a:lnTo>
                    <a:pt x="105" y="176"/>
                  </a:lnTo>
                  <a:lnTo>
                    <a:pt x="132" y="194"/>
                  </a:lnTo>
                  <a:lnTo>
                    <a:pt x="161" y="209"/>
                  </a:lnTo>
                  <a:lnTo>
                    <a:pt x="193" y="224"/>
                  </a:lnTo>
                  <a:lnTo>
                    <a:pt x="227" y="235"/>
                  </a:lnTo>
                  <a:lnTo>
                    <a:pt x="262" y="244"/>
                  </a:lnTo>
                  <a:lnTo>
                    <a:pt x="299" y="251"/>
                  </a:lnTo>
                  <a:lnTo>
                    <a:pt x="334" y="255"/>
                  </a:lnTo>
                  <a:lnTo>
                    <a:pt x="372" y="257"/>
                  </a:lnTo>
                  <a:lnTo>
                    <a:pt x="803" y="257"/>
                  </a:lnTo>
                  <a:lnTo>
                    <a:pt x="830" y="259"/>
                  </a:lnTo>
                  <a:lnTo>
                    <a:pt x="856" y="262"/>
                  </a:lnTo>
                  <a:lnTo>
                    <a:pt x="879" y="269"/>
                  </a:lnTo>
                  <a:lnTo>
                    <a:pt x="903" y="277"/>
                  </a:lnTo>
                  <a:lnTo>
                    <a:pt x="923" y="289"/>
                  </a:lnTo>
                  <a:lnTo>
                    <a:pt x="943" y="302"/>
                  </a:lnTo>
                  <a:lnTo>
                    <a:pt x="958" y="317"/>
                  </a:lnTo>
                  <a:lnTo>
                    <a:pt x="971" y="333"/>
                  </a:lnTo>
                  <a:lnTo>
                    <a:pt x="980" y="350"/>
                  </a:lnTo>
                  <a:lnTo>
                    <a:pt x="986" y="369"/>
                  </a:lnTo>
                  <a:lnTo>
                    <a:pt x="990" y="387"/>
                  </a:lnTo>
                  <a:lnTo>
                    <a:pt x="990" y="389"/>
                  </a:lnTo>
                  <a:lnTo>
                    <a:pt x="992" y="370"/>
                  </a:lnTo>
                  <a:lnTo>
                    <a:pt x="997" y="352"/>
                  </a:lnTo>
                  <a:lnTo>
                    <a:pt x="1007" y="335"/>
                  </a:lnTo>
                  <a:lnTo>
                    <a:pt x="1019" y="318"/>
                  </a:lnTo>
                  <a:lnTo>
                    <a:pt x="1035" y="304"/>
                  </a:lnTo>
                  <a:lnTo>
                    <a:pt x="1053" y="290"/>
                  </a:lnTo>
                  <a:lnTo>
                    <a:pt x="1073" y="279"/>
                  </a:lnTo>
                  <a:lnTo>
                    <a:pt x="1097" y="270"/>
                  </a:lnTo>
                  <a:lnTo>
                    <a:pt x="1120" y="263"/>
                  </a:lnTo>
                  <a:lnTo>
                    <a:pt x="1146" y="259"/>
                  </a:lnTo>
                  <a:lnTo>
                    <a:pt x="1172" y="257"/>
                  </a:lnTo>
                  <a:lnTo>
                    <a:pt x="1175" y="257"/>
                  </a:lnTo>
                  <a:lnTo>
                    <a:pt x="1608" y="257"/>
                  </a:lnTo>
                </a:path>
              </a:pathLst>
            </a:custGeom>
            <a:solidFill>
              <a:srgbClr val="0070C0"/>
            </a:solidFill>
            <a:ln w="12700" cap="rnd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6980" name="Rectangle 9">
            <a:extLst>
              <a:ext uri="{FF2B5EF4-FFF2-40B4-BE49-F238E27FC236}">
                <a16:creationId xmlns:a16="http://schemas.microsoft.com/office/drawing/2014/main" id="{3CAA287E-6A17-409D-81B6-E0F2BE52F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1976" y="1053307"/>
            <a:ext cx="8759825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CA" altLang="en-US" sz="2400" b="1" dirty="0">
                <a:latin typeface="Rockwell" panose="02060603020205020403" pitchFamily="18" charset="0"/>
              </a:rPr>
              <a:t>   </a:t>
            </a:r>
            <a:r>
              <a:rPr lang="en-CA" altLang="en-US" sz="2400" b="1" dirty="0">
                <a:cs typeface="Arial" panose="020B0604020202020204" pitchFamily="34" charset="0"/>
              </a:rPr>
              <a:t>Actual Hours            Actual Hours	       Standard Hours</a:t>
            </a:r>
            <a:br>
              <a:rPr lang="en-CA" altLang="en-US" sz="2400" b="1" dirty="0">
                <a:cs typeface="Arial" panose="020B0604020202020204" pitchFamily="34" charset="0"/>
              </a:rPr>
            </a:br>
            <a:r>
              <a:rPr lang="en-CA" altLang="en-US" sz="2400" b="1" dirty="0">
                <a:cs typeface="Arial" panose="020B0604020202020204" pitchFamily="34" charset="0"/>
              </a:rPr>
              <a:t>            ×                                 ×                                   × </a:t>
            </a:r>
            <a:br>
              <a:rPr lang="en-CA" altLang="en-US" sz="2400" b="1" dirty="0">
                <a:cs typeface="Arial" panose="020B0604020202020204" pitchFamily="34" charset="0"/>
              </a:rPr>
            </a:br>
            <a:r>
              <a:rPr lang="en-CA" altLang="en-US" sz="2400" b="1" dirty="0">
                <a:cs typeface="Arial" panose="020B0604020202020204" pitchFamily="34" charset="0"/>
              </a:rPr>
              <a:t>    Actual Rate             Standard Rate            Standard Rate</a:t>
            </a:r>
          </a:p>
        </p:txBody>
      </p:sp>
      <p:sp>
        <p:nvSpPr>
          <p:cNvPr id="126981" name="Line 10">
            <a:extLst>
              <a:ext uri="{FF2B5EF4-FFF2-40B4-BE49-F238E27FC236}">
                <a16:creationId xmlns:a16="http://schemas.microsoft.com/office/drawing/2014/main" id="{21B36F60-FC57-4BDC-8279-729662636132}"/>
              </a:ext>
            </a:extLst>
          </p:cNvPr>
          <p:cNvSpPr>
            <a:spLocks noChangeShapeType="1"/>
          </p:cNvSpPr>
          <p:nvPr/>
        </p:nvSpPr>
        <p:spPr bwMode="auto">
          <a:xfrm>
            <a:off x="1936485" y="2204864"/>
            <a:ext cx="218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2" name="Line 11">
            <a:extLst>
              <a:ext uri="{FF2B5EF4-FFF2-40B4-BE49-F238E27FC236}">
                <a16:creationId xmlns:a16="http://schemas.microsoft.com/office/drawing/2014/main" id="{81B27D0C-8F5D-4A32-B26B-9261835A61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1864" y="2204864"/>
            <a:ext cx="218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3" name="Line 12">
            <a:extLst>
              <a:ext uri="{FF2B5EF4-FFF2-40B4-BE49-F238E27FC236}">
                <a16:creationId xmlns:a16="http://schemas.microsoft.com/office/drawing/2014/main" id="{CC0D5A13-7F69-4322-B072-D7BA2880EF13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4788" y="2222327"/>
            <a:ext cx="2413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356176-ED02-53CD-F2E7-BDF2014AA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77ED-11BC-45B7-B889-ADCB3AC0B1C0}" type="slidenum">
              <a:rPr lang="en-US" altLang="en-US" smtClean="0"/>
              <a:pPr/>
              <a:t>42</a:t>
            </a:fld>
            <a:endParaRPr lang="en-US" alt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8DB88A6-5D00-E930-AFB0-79E28A3A11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Variable Manufacturing Overhead Variances Summary 3</a:t>
            </a:r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97D2395C-58DB-4ED5-97BB-C1F3187D06A7}"/>
              </a:ext>
            </a:extLst>
          </p:cNvPr>
          <p:cNvGrpSpPr>
            <a:grpSpLocks/>
          </p:cNvGrpSpPr>
          <p:nvPr/>
        </p:nvGrpSpPr>
        <p:grpSpPr bwMode="auto">
          <a:xfrm>
            <a:off x="4143376" y="5700713"/>
            <a:ext cx="3883025" cy="849312"/>
            <a:chOff x="1488" y="3642"/>
            <a:chExt cx="2446" cy="535"/>
          </a:xfrm>
        </p:grpSpPr>
        <p:sp>
          <p:nvSpPr>
            <p:cNvPr id="126991" name="Freeform 17">
              <a:extLst>
                <a:ext uri="{FF2B5EF4-FFF2-40B4-BE49-F238E27FC236}">
                  <a16:creationId xmlns:a16="http://schemas.microsoft.com/office/drawing/2014/main" id="{BD038AC8-6627-49BF-AD1B-267654705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6" y="3642"/>
              <a:ext cx="1980" cy="294"/>
            </a:xfrm>
            <a:custGeom>
              <a:avLst/>
              <a:gdLst>
                <a:gd name="T0" fmla="*/ 1645 w 1980"/>
                <a:gd name="T1" fmla="*/ 2 h 390"/>
                <a:gd name="T2" fmla="*/ 1718 w 1980"/>
                <a:gd name="T3" fmla="*/ 2 h 390"/>
                <a:gd name="T4" fmla="*/ 1787 w 1980"/>
                <a:gd name="T5" fmla="*/ 2 h 390"/>
                <a:gd name="T6" fmla="*/ 1849 w 1980"/>
                <a:gd name="T7" fmla="*/ 2 h 390"/>
                <a:gd name="T8" fmla="*/ 1900 w 1980"/>
                <a:gd name="T9" fmla="*/ 2 h 390"/>
                <a:gd name="T10" fmla="*/ 1940 w 1980"/>
                <a:gd name="T11" fmla="*/ 2 h 390"/>
                <a:gd name="T12" fmla="*/ 1966 w 1980"/>
                <a:gd name="T13" fmla="*/ 2 h 390"/>
                <a:gd name="T14" fmla="*/ 1978 w 1980"/>
                <a:gd name="T15" fmla="*/ 2 h 390"/>
                <a:gd name="T16" fmla="*/ 1978 w 1980"/>
                <a:gd name="T17" fmla="*/ 2 h 390"/>
                <a:gd name="T18" fmla="*/ 1961 w 1980"/>
                <a:gd name="T19" fmla="*/ 2 h 390"/>
                <a:gd name="T20" fmla="*/ 1933 w 1980"/>
                <a:gd name="T21" fmla="*/ 2 h 390"/>
                <a:gd name="T22" fmla="*/ 1891 w 1980"/>
                <a:gd name="T23" fmla="*/ 2 h 390"/>
                <a:gd name="T24" fmla="*/ 1839 w 1980"/>
                <a:gd name="T25" fmla="*/ 2 h 390"/>
                <a:gd name="T26" fmla="*/ 1781 w 1980"/>
                <a:gd name="T27" fmla="*/ 2 h 390"/>
                <a:gd name="T28" fmla="*/ 1719 w 1980"/>
                <a:gd name="T29" fmla="*/ 2 h 390"/>
                <a:gd name="T30" fmla="*/ 1185 w 1980"/>
                <a:gd name="T31" fmla="*/ 2 h 390"/>
                <a:gd name="T32" fmla="*/ 1129 w 1980"/>
                <a:gd name="T33" fmla="*/ 2 h 390"/>
                <a:gd name="T34" fmla="*/ 1080 w 1980"/>
                <a:gd name="T35" fmla="*/ 2 h 390"/>
                <a:gd name="T36" fmla="*/ 1038 w 1980"/>
                <a:gd name="T37" fmla="*/ 2 h 390"/>
                <a:gd name="T38" fmla="*/ 1010 w 1980"/>
                <a:gd name="T39" fmla="*/ 2 h 390"/>
                <a:gd name="T40" fmla="*/ 994 w 1980"/>
                <a:gd name="T41" fmla="*/ 2 h 390"/>
                <a:gd name="T42" fmla="*/ 990 w 1980"/>
                <a:gd name="T43" fmla="*/ 2 h 390"/>
                <a:gd name="T44" fmla="*/ 986 w 1980"/>
                <a:gd name="T45" fmla="*/ 2 h 390"/>
                <a:gd name="T46" fmla="*/ 971 w 1980"/>
                <a:gd name="T47" fmla="*/ 2 h 390"/>
                <a:gd name="T48" fmla="*/ 941 w 1980"/>
                <a:gd name="T49" fmla="*/ 2 h 390"/>
                <a:gd name="T50" fmla="*/ 900 w 1980"/>
                <a:gd name="T51" fmla="*/ 2 h 390"/>
                <a:gd name="T52" fmla="*/ 851 w 1980"/>
                <a:gd name="T53" fmla="*/ 2 h 390"/>
                <a:gd name="T54" fmla="*/ 795 w 1980"/>
                <a:gd name="T55" fmla="*/ 2 h 390"/>
                <a:gd name="T56" fmla="*/ 261 w 1980"/>
                <a:gd name="T57" fmla="*/ 2 h 390"/>
                <a:gd name="T58" fmla="*/ 199 w 1980"/>
                <a:gd name="T59" fmla="*/ 2 h 390"/>
                <a:gd name="T60" fmla="*/ 141 w 1980"/>
                <a:gd name="T61" fmla="*/ 2 h 390"/>
                <a:gd name="T62" fmla="*/ 90 w 1980"/>
                <a:gd name="T63" fmla="*/ 2 h 390"/>
                <a:gd name="T64" fmla="*/ 48 w 1980"/>
                <a:gd name="T65" fmla="*/ 2 h 390"/>
                <a:gd name="T66" fmla="*/ 19 w 1980"/>
                <a:gd name="T67" fmla="*/ 2 h 390"/>
                <a:gd name="T68" fmla="*/ 3 w 1980"/>
                <a:gd name="T69" fmla="*/ 2 h 390"/>
                <a:gd name="T70" fmla="*/ 2 w 1980"/>
                <a:gd name="T71" fmla="*/ 2 h 390"/>
                <a:gd name="T72" fmla="*/ 13 w 1980"/>
                <a:gd name="T73" fmla="*/ 2 h 390"/>
                <a:gd name="T74" fmla="*/ 40 w 1980"/>
                <a:gd name="T75" fmla="*/ 2 h 390"/>
                <a:gd name="T76" fmla="*/ 81 w 1980"/>
                <a:gd name="T77" fmla="*/ 2 h 390"/>
                <a:gd name="T78" fmla="*/ 132 w 1980"/>
                <a:gd name="T79" fmla="*/ 2 h 390"/>
                <a:gd name="T80" fmla="*/ 193 w 1980"/>
                <a:gd name="T81" fmla="*/ 2 h 390"/>
                <a:gd name="T82" fmla="*/ 262 w 1980"/>
                <a:gd name="T83" fmla="*/ 2 h 390"/>
                <a:gd name="T84" fmla="*/ 334 w 1980"/>
                <a:gd name="T85" fmla="*/ 2 h 390"/>
                <a:gd name="T86" fmla="*/ 803 w 1980"/>
                <a:gd name="T87" fmla="*/ 2 h 390"/>
                <a:gd name="T88" fmla="*/ 856 w 1980"/>
                <a:gd name="T89" fmla="*/ 2 h 390"/>
                <a:gd name="T90" fmla="*/ 903 w 1980"/>
                <a:gd name="T91" fmla="*/ 2 h 390"/>
                <a:gd name="T92" fmla="*/ 943 w 1980"/>
                <a:gd name="T93" fmla="*/ 2 h 390"/>
                <a:gd name="T94" fmla="*/ 971 w 1980"/>
                <a:gd name="T95" fmla="*/ 2 h 390"/>
                <a:gd name="T96" fmla="*/ 986 w 1980"/>
                <a:gd name="T97" fmla="*/ 2 h 390"/>
                <a:gd name="T98" fmla="*/ 990 w 1980"/>
                <a:gd name="T99" fmla="*/ 2 h 390"/>
                <a:gd name="T100" fmla="*/ 997 w 1980"/>
                <a:gd name="T101" fmla="*/ 2 h 390"/>
                <a:gd name="T102" fmla="*/ 1019 w 1980"/>
                <a:gd name="T103" fmla="*/ 2 h 390"/>
                <a:gd name="T104" fmla="*/ 1053 w 1980"/>
                <a:gd name="T105" fmla="*/ 2 h 390"/>
                <a:gd name="T106" fmla="*/ 1097 w 1980"/>
                <a:gd name="T107" fmla="*/ 2 h 390"/>
                <a:gd name="T108" fmla="*/ 1146 w 1980"/>
                <a:gd name="T109" fmla="*/ 2 h 390"/>
                <a:gd name="T110" fmla="*/ 1175 w 1980"/>
                <a:gd name="T111" fmla="*/ 2 h 3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980"/>
                <a:gd name="T169" fmla="*/ 0 h 390"/>
                <a:gd name="T170" fmla="*/ 1980 w 1980"/>
                <a:gd name="T171" fmla="*/ 390 h 39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980" h="390">
                  <a:moveTo>
                    <a:pt x="1608" y="257"/>
                  </a:moveTo>
                  <a:lnTo>
                    <a:pt x="1645" y="255"/>
                  </a:lnTo>
                  <a:lnTo>
                    <a:pt x="1681" y="251"/>
                  </a:lnTo>
                  <a:lnTo>
                    <a:pt x="1718" y="244"/>
                  </a:lnTo>
                  <a:lnTo>
                    <a:pt x="1753" y="235"/>
                  </a:lnTo>
                  <a:lnTo>
                    <a:pt x="1787" y="224"/>
                  </a:lnTo>
                  <a:lnTo>
                    <a:pt x="1819" y="209"/>
                  </a:lnTo>
                  <a:lnTo>
                    <a:pt x="1849" y="194"/>
                  </a:lnTo>
                  <a:lnTo>
                    <a:pt x="1876" y="176"/>
                  </a:lnTo>
                  <a:lnTo>
                    <a:pt x="1900" y="156"/>
                  </a:lnTo>
                  <a:lnTo>
                    <a:pt x="1922" y="135"/>
                  </a:lnTo>
                  <a:lnTo>
                    <a:pt x="1940" y="112"/>
                  </a:lnTo>
                  <a:lnTo>
                    <a:pt x="1955" y="89"/>
                  </a:lnTo>
                  <a:lnTo>
                    <a:pt x="1966" y="64"/>
                  </a:lnTo>
                  <a:lnTo>
                    <a:pt x="1975" y="39"/>
                  </a:lnTo>
                  <a:lnTo>
                    <a:pt x="1978" y="13"/>
                  </a:lnTo>
                  <a:lnTo>
                    <a:pt x="1979" y="0"/>
                  </a:lnTo>
                  <a:lnTo>
                    <a:pt x="1978" y="21"/>
                  </a:lnTo>
                  <a:lnTo>
                    <a:pt x="1972" y="43"/>
                  </a:lnTo>
                  <a:lnTo>
                    <a:pt x="1961" y="64"/>
                  </a:lnTo>
                  <a:lnTo>
                    <a:pt x="1949" y="83"/>
                  </a:lnTo>
                  <a:lnTo>
                    <a:pt x="1933" y="102"/>
                  </a:lnTo>
                  <a:lnTo>
                    <a:pt x="1913" y="119"/>
                  </a:lnTo>
                  <a:lnTo>
                    <a:pt x="1891" y="134"/>
                  </a:lnTo>
                  <a:lnTo>
                    <a:pt x="1866" y="148"/>
                  </a:lnTo>
                  <a:lnTo>
                    <a:pt x="1839" y="159"/>
                  </a:lnTo>
                  <a:lnTo>
                    <a:pt x="1810" y="168"/>
                  </a:lnTo>
                  <a:lnTo>
                    <a:pt x="1781" y="174"/>
                  </a:lnTo>
                  <a:lnTo>
                    <a:pt x="1751" y="179"/>
                  </a:lnTo>
                  <a:lnTo>
                    <a:pt x="1719" y="180"/>
                  </a:lnTo>
                  <a:lnTo>
                    <a:pt x="1214" y="180"/>
                  </a:lnTo>
                  <a:lnTo>
                    <a:pt x="1185" y="182"/>
                  </a:lnTo>
                  <a:lnTo>
                    <a:pt x="1157" y="186"/>
                  </a:lnTo>
                  <a:lnTo>
                    <a:pt x="1129" y="193"/>
                  </a:lnTo>
                  <a:lnTo>
                    <a:pt x="1103" y="202"/>
                  </a:lnTo>
                  <a:lnTo>
                    <a:pt x="1080" y="213"/>
                  </a:lnTo>
                  <a:lnTo>
                    <a:pt x="1058" y="227"/>
                  </a:lnTo>
                  <a:lnTo>
                    <a:pt x="1038" y="242"/>
                  </a:lnTo>
                  <a:lnTo>
                    <a:pt x="1022" y="258"/>
                  </a:lnTo>
                  <a:lnTo>
                    <a:pt x="1010" y="276"/>
                  </a:lnTo>
                  <a:lnTo>
                    <a:pt x="1000" y="295"/>
                  </a:lnTo>
                  <a:lnTo>
                    <a:pt x="994" y="316"/>
                  </a:lnTo>
                  <a:lnTo>
                    <a:pt x="991" y="335"/>
                  </a:lnTo>
                  <a:lnTo>
                    <a:pt x="990" y="338"/>
                  </a:lnTo>
                  <a:lnTo>
                    <a:pt x="990" y="335"/>
                  </a:lnTo>
                  <a:lnTo>
                    <a:pt x="986" y="316"/>
                  </a:lnTo>
                  <a:lnTo>
                    <a:pt x="980" y="295"/>
                  </a:lnTo>
                  <a:lnTo>
                    <a:pt x="971" y="276"/>
                  </a:lnTo>
                  <a:lnTo>
                    <a:pt x="958" y="258"/>
                  </a:lnTo>
                  <a:lnTo>
                    <a:pt x="941" y="242"/>
                  </a:lnTo>
                  <a:lnTo>
                    <a:pt x="922" y="227"/>
                  </a:lnTo>
                  <a:lnTo>
                    <a:pt x="900" y="213"/>
                  </a:lnTo>
                  <a:lnTo>
                    <a:pt x="876" y="202"/>
                  </a:lnTo>
                  <a:lnTo>
                    <a:pt x="851" y="193"/>
                  </a:lnTo>
                  <a:lnTo>
                    <a:pt x="824" y="186"/>
                  </a:lnTo>
                  <a:lnTo>
                    <a:pt x="795" y="182"/>
                  </a:lnTo>
                  <a:lnTo>
                    <a:pt x="766" y="180"/>
                  </a:lnTo>
                  <a:lnTo>
                    <a:pt x="261" y="180"/>
                  </a:lnTo>
                  <a:lnTo>
                    <a:pt x="231" y="179"/>
                  </a:lnTo>
                  <a:lnTo>
                    <a:pt x="199" y="174"/>
                  </a:lnTo>
                  <a:lnTo>
                    <a:pt x="169" y="168"/>
                  </a:lnTo>
                  <a:lnTo>
                    <a:pt x="141" y="159"/>
                  </a:lnTo>
                  <a:lnTo>
                    <a:pt x="115" y="148"/>
                  </a:lnTo>
                  <a:lnTo>
                    <a:pt x="90" y="134"/>
                  </a:lnTo>
                  <a:lnTo>
                    <a:pt x="67" y="119"/>
                  </a:lnTo>
                  <a:lnTo>
                    <a:pt x="48" y="102"/>
                  </a:lnTo>
                  <a:lnTo>
                    <a:pt x="32" y="83"/>
                  </a:lnTo>
                  <a:lnTo>
                    <a:pt x="19" y="64"/>
                  </a:lnTo>
                  <a:lnTo>
                    <a:pt x="9" y="43"/>
                  </a:lnTo>
                  <a:lnTo>
                    <a:pt x="3" y="21"/>
                  </a:lnTo>
                  <a:lnTo>
                    <a:pt x="0" y="0"/>
                  </a:lnTo>
                  <a:lnTo>
                    <a:pt x="2" y="13"/>
                  </a:lnTo>
                  <a:lnTo>
                    <a:pt x="6" y="39"/>
                  </a:lnTo>
                  <a:lnTo>
                    <a:pt x="13" y="64"/>
                  </a:lnTo>
                  <a:lnTo>
                    <a:pt x="25" y="89"/>
                  </a:lnTo>
                  <a:lnTo>
                    <a:pt x="40" y="112"/>
                  </a:lnTo>
                  <a:lnTo>
                    <a:pt x="59" y="135"/>
                  </a:lnTo>
                  <a:lnTo>
                    <a:pt x="81" y="156"/>
                  </a:lnTo>
                  <a:lnTo>
                    <a:pt x="105" y="176"/>
                  </a:lnTo>
                  <a:lnTo>
                    <a:pt x="132" y="194"/>
                  </a:lnTo>
                  <a:lnTo>
                    <a:pt x="161" y="209"/>
                  </a:lnTo>
                  <a:lnTo>
                    <a:pt x="193" y="224"/>
                  </a:lnTo>
                  <a:lnTo>
                    <a:pt x="227" y="235"/>
                  </a:lnTo>
                  <a:lnTo>
                    <a:pt x="262" y="244"/>
                  </a:lnTo>
                  <a:lnTo>
                    <a:pt x="299" y="251"/>
                  </a:lnTo>
                  <a:lnTo>
                    <a:pt x="334" y="255"/>
                  </a:lnTo>
                  <a:lnTo>
                    <a:pt x="372" y="257"/>
                  </a:lnTo>
                  <a:lnTo>
                    <a:pt x="803" y="257"/>
                  </a:lnTo>
                  <a:lnTo>
                    <a:pt x="830" y="259"/>
                  </a:lnTo>
                  <a:lnTo>
                    <a:pt x="856" y="262"/>
                  </a:lnTo>
                  <a:lnTo>
                    <a:pt x="879" y="269"/>
                  </a:lnTo>
                  <a:lnTo>
                    <a:pt x="903" y="277"/>
                  </a:lnTo>
                  <a:lnTo>
                    <a:pt x="923" y="289"/>
                  </a:lnTo>
                  <a:lnTo>
                    <a:pt x="943" y="302"/>
                  </a:lnTo>
                  <a:lnTo>
                    <a:pt x="958" y="317"/>
                  </a:lnTo>
                  <a:lnTo>
                    <a:pt x="971" y="333"/>
                  </a:lnTo>
                  <a:lnTo>
                    <a:pt x="980" y="350"/>
                  </a:lnTo>
                  <a:lnTo>
                    <a:pt x="986" y="369"/>
                  </a:lnTo>
                  <a:lnTo>
                    <a:pt x="990" y="387"/>
                  </a:lnTo>
                  <a:lnTo>
                    <a:pt x="990" y="389"/>
                  </a:lnTo>
                  <a:lnTo>
                    <a:pt x="992" y="370"/>
                  </a:lnTo>
                  <a:lnTo>
                    <a:pt x="997" y="352"/>
                  </a:lnTo>
                  <a:lnTo>
                    <a:pt x="1007" y="335"/>
                  </a:lnTo>
                  <a:lnTo>
                    <a:pt x="1019" y="318"/>
                  </a:lnTo>
                  <a:lnTo>
                    <a:pt x="1035" y="304"/>
                  </a:lnTo>
                  <a:lnTo>
                    <a:pt x="1053" y="290"/>
                  </a:lnTo>
                  <a:lnTo>
                    <a:pt x="1073" y="279"/>
                  </a:lnTo>
                  <a:lnTo>
                    <a:pt x="1097" y="270"/>
                  </a:lnTo>
                  <a:lnTo>
                    <a:pt x="1120" y="263"/>
                  </a:lnTo>
                  <a:lnTo>
                    <a:pt x="1146" y="259"/>
                  </a:lnTo>
                  <a:lnTo>
                    <a:pt x="1172" y="257"/>
                  </a:lnTo>
                  <a:lnTo>
                    <a:pt x="1175" y="257"/>
                  </a:lnTo>
                  <a:lnTo>
                    <a:pt x="1608" y="257"/>
                  </a:lnTo>
                </a:path>
              </a:pathLst>
            </a:custGeom>
            <a:solidFill>
              <a:srgbClr val="0070C0"/>
            </a:solidFill>
            <a:ln w="12700" cap="rnd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749" name="Rectangle 18">
              <a:extLst>
                <a:ext uri="{FF2B5EF4-FFF2-40B4-BE49-F238E27FC236}">
                  <a16:creationId xmlns:a16="http://schemas.microsoft.com/office/drawing/2014/main" id="{4842A6AB-19A4-44AB-B9DB-F41CF3803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888"/>
              <a:ext cx="2446" cy="289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CA" altLang="en-US" sz="2400" dirty="0">
                  <a:solidFill>
                    <a:srgbClr val="ED03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$900 unfavourable</a:t>
              </a:r>
            </a:p>
          </p:txBody>
        </p:sp>
      </p:grpSp>
      <p:grpSp>
        <p:nvGrpSpPr>
          <p:cNvPr id="126986" name="Group 13">
            <a:extLst>
              <a:ext uri="{FF2B5EF4-FFF2-40B4-BE49-F238E27FC236}">
                <a16:creationId xmlns:a16="http://schemas.microsoft.com/office/drawing/2014/main" id="{706A4D6D-1FB1-427D-8AA9-D5E41662CF57}"/>
              </a:ext>
            </a:extLst>
          </p:cNvPr>
          <p:cNvGrpSpPr>
            <a:grpSpLocks/>
          </p:cNvGrpSpPr>
          <p:nvPr/>
        </p:nvGrpSpPr>
        <p:grpSpPr bwMode="auto">
          <a:xfrm>
            <a:off x="3328987" y="2743072"/>
            <a:ext cx="4918076" cy="850900"/>
            <a:chOff x="1409" y="1071"/>
            <a:chExt cx="3098" cy="536"/>
          </a:xfrm>
        </p:grpSpPr>
        <p:sp>
          <p:nvSpPr>
            <p:cNvPr id="126989" name="Line 14">
              <a:extLst>
                <a:ext uri="{FF2B5EF4-FFF2-40B4-BE49-F238E27FC236}">
                  <a16:creationId xmlns:a16="http://schemas.microsoft.com/office/drawing/2014/main" id="{F2FDDFDA-9308-454E-BBA4-8B6AE8852C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5" y="1220"/>
              <a:ext cx="432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990" name="Text Box 15">
              <a:extLst>
                <a:ext uri="{FF2B5EF4-FFF2-40B4-BE49-F238E27FC236}">
                  <a16:creationId xmlns:a16="http://schemas.microsoft.com/office/drawing/2014/main" id="{686DA0F2-0419-4204-9472-DB95B6B448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9" y="1071"/>
              <a:ext cx="2832" cy="536"/>
            </a:xfrm>
            <a:prstGeom prst="rect">
              <a:avLst/>
            </a:prstGeom>
            <a:solidFill>
              <a:srgbClr val="1C3163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CA" altLang="en-US" sz="2400" dirty="0">
                  <a:solidFill>
                    <a:schemeClr val="bg1"/>
                  </a:solidFill>
                  <a:latin typeface="Rockwell" panose="02060603020205020403" pitchFamily="18" charset="0"/>
                </a:rPr>
                <a:t>0.6 hours per parka </a:t>
              </a:r>
              <a:r>
                <a:rPr lang="en-CA" altLang="en-US" sz="2400" dirty="0">
                  <a:solidFill>
                    <a:schemeClr val="bg1"/>
                  </a:solidFill>
                  <a:latin typeface="Rockwell" panose="02060603020205020403" pitchFamily="18" charset="0"/>
                  <a:sym typeface="Symbol" panose="05050102010706020507" pitchFamily="18" charset="2"/>
                </a:rPr>
                <a:t> 2,000 parkas = 1,200 hours</a:t>
              </a:r>
              <a:endParaRPr lang="en-CA" altLang="en-US" sz="2800" dirty="0">
                <a:solidFill>
                  <a:schemeClr val="bg1"/>
                </a:solidFill>
                <a:latin typeface="Rockwell" panose="02060603020205020403" pitchFamily="18" charset="0"/>
              </a:endParaRP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66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6978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952346-E2F9-9D75-3D68-7600B2E3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en-CA" spc="-5" smtClean="0"/>
              <a:t>43</a:t>
            </a:fld>
            <a:endParaRPr lang="en-CA" spc="-5" dirty="0"/>
          </a:p>
        </p:txBody>
      </p:sp>
      <p:sp>
        <p:nvSpPr>
          <p:cNvPr id="129026" name="Rectangle 3">
            <a:extLst>
              <a:ext uri="{FF2B5EF4-FFF2-40B4-BE49-F238E27FC236}">
                <a16:creationId xmlns:a16="http://schemas.microsoft.com/office/drawing/2014/main" id="{0DD903F3-B7D3-45BB-A024-0ACB2BE9552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372272" y="620688"/>
            <a:ext cx="9601067" cy="5060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buNone/>
              <a:tabLst>
                <a:tab pos="2057400" algn="ctr"/>
                <a:tab pos="5029200" algn="ctr"/>
              </a:tabLst>
            </a:pPr>
            <a:r>
              <a:rPr lang="en-CA" altLang="en-US" sz="2600" u="sng" dirty="0">
                <a:solidFill>
                  <a:schemeClr val="tx1"/>
                </a:solidFill>
              </a:rPr>
              <a:t>Variable manufacturing overhead spending variance</a:t>
            </a:r>
          </a:p>
          <a:p>
            <a:pPr lvl="1" algn="l">
              <a:buNone/>
              <a:tabLst>
                <a:tab pos="2057400" algn="ctr"/>
                <a:tab pos="5029200" algn="ctr"/>
              </a:tabLst>
            </a:pPr>
            <a:r>
              <a:rPr lang="en-CA" altLang="en-US" sz="2800" dirty="0">
                <a:solidFill>
                  <a:schemeClr val="tx1"/>
                </a:solidFill>
              </a:rPr>
              <a:t>VMSV  = AH (AR – SR)</a:t>
            </a:r>
          </a:p>
          <a:p>
            <a:pPr lvl="1" algn="l">
              <a:buNone/>
              <a:tabLst>
                <a:tab pos="2057400" algn="ctr"/>
                <a:tab pos="5029200" algn="ctr"/>
              </a:tabLst>
            </a:pPr>
            <a:r>
              <a:rPr lang="en-CA" altLang="en-US" sz="2800" dirty="0">
                <a:solidFill>
                  <a:schemeClr val="tx1"/>
                </a:solidFill>
              </a:rPr>
              <a:t>            = 1,250 hours ($8.40/hour – $8.00/hour)</a:t>
            </a:r>
          </a:p>
          <a:p>
            <a:pPr lvl="1" algn="l">
              <a:buNone/>
              <a:tabLst>
                <a:tab pos="2057400" algn="ctr"/>
                <a:tab pos="5029200" algn="ctr"/>
              </a:tabLst>
            </a:pPr>
            <a:r>
              <a:rPr lang="en-CA" altLang="en-US" sz="2800" dirty="0">
                <a:solidFill>
                  <a:schemeClr val="tx1"/>
                </a:solidFill>
              </a:rPr>
              <a:t>            = 1,250 hours ($0.40/hour)</a:t>
            </a:r>
          </a:p>
          <a:p>
            <a:pPr lvl="1" algn="l">
              <a:buNone/>
              <a:tabLst>
                <a:tab pos="2057400" algn="ctr"/>
                <a:tab pos="5029200" algn="ctr"/>
              </a:tabLst>
            </a:pPr>
            <a:r>
              <a:rPr lang="en-CA" altLang="en-US" sz="2800" dirty="0">
                <a:solidFill>
                  <a:schemeClr val="tx1"/>
                </a:solidFill>
              </a:rPr>
              <a:t>            = $500 unfavourable</a:t>
            </a:r>
          </a:p>
          <a:p>
            <a:pPr lvl="1">
              <a:buNone/>
              <a:tabLst>
                <a:tab pos="2057400" algn="ctr"/>
                <a:tab pos="5029200" algn="ctr"/>
              </a:tabLst>
            </a:pPr>
            <a:endParaRPr lang="en-CA" altLang="en-US" sz="1500" dirty="0">
              <a:solidFill>
                <a:schemeClr val="tx1"/>
              </a:solidFill>
            </a:endParaRPr>
          </a:p>
          <a:p>
            <a:pPr>
              <a:buNone/>
              <a:tabLst>
                <a:tab pos="2057400" algn="ctr"/>
                <a:tab pos="5029200" algn="ctr"/>
              </a:tabLst>
            </a:pPr>
            <a:r>
              <a:rPr lang="en-CA" altLang="en-US" sz="2600" u="sng" dirty="0">
                <a:solidFill>
                  <a:schemeClr val="tx1"/>
                </a:solidFill>
              </a:rPr>
              <a:t>Variable manufacturing overhead efficiency variance</a:t>
            </a:r>
          </a:p>
          <a:p>
            <a:pPr lvl="1" algn="l">
              <a:buNone/>
              <a:tabLst>
                <a:tab pos="2057400" algn="ctr"/>
                <a:tab pos="5029200" algn="ctr"/>
              </a:tabLst>
            </a:pPr>
            <a:r>
              <a:rPr lang="en-CA" altLang="en-US" sz="2800" dirty="0">
                <a:solidFill>
                  <a:schemeClr val="tx1"/>
                </a:solidFill>
              </a:rPr>
              <a:t>VMEV = SR (AH – SH)</a:t>
            </a:r>
          </a:p>
          <a:p>
            <a:pPr lvl="1" algn="l">
              <a:buNone/>
              <a:tabLst>
                <a:tab pos="2057400" algn="ctr"/>
                <a:tab pos="5029200" algn="ctr"/>
              </a:tabLst>
            </a:pPr>
            <a:r>
              <a:rPr lang="en-CA" altLang="en-US" sz="2800" dirty="0">
                <a:solidFill>
                  <a:schemeClr val="tx1"/>
                </a:solidFill>
              </a:rPr>
              <a:t>           = $8.00 per hour (1,250 hours – 1,200 hours)</a:t>
            </a:r>
          </a:p>
          <a:p>
            <a:pPr lvl="1" algn="l">
              <a:buNone/>
              <a:tabLst>
                <a:tab pos="2057400" algn="ctr"/>
                <a:tab pos="5029200" algn="ctr"/>
              </a:tabLst>
            </a:pPr>
            <a:r>
              <a:rPr lang="en-CA" altLang="en-US" sz="2800" dirty="0">
                <a:solidFill>
                  <a:schemeClr val="tx1"/>
                </a:solidFill>
              </a:rPr>
              <a:t>           = $8.00 per hour (50 hours) </a:t>
            </a:r>
          </a:p>
          <a:p>
            <a:pPr lvl="1" algn="l">
              <a:buNone/>
              <a:tabLst>
                <a:tab pos="2057400" algn="ctr"/>
                <a:tab pos="5029200" algn="ctr"/>
              </a:tabLst>
            </a:pPr>
            <a:r>
              <a:rPr lang="en-CA" altLang="en-US" sz="2800" dirty="0">
                <a:solidFill>
                  <a:schemeClr val="tx1"/>
                </a:solidFill>
              </a:rPr>
              <a:t>           = $400 unfavourable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FAB99C83-F7DF-FF1F-8AE3-6FE0FBD10542}"/>
              </a:ext>
            </a:extLst>
          </p:cNvPr>
          <p:cNvSpPr txBox="1">
            <a:spLocks/>
          </p:cNvSpPr>
          <p:nvPr/>
        </p:nvSpPr>
        <p:spPr>
          <a:xfrm>
            <a:off x="335361" y="-27384"/>
            <a:ext cx="9601067" cy="506016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tabLst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CA" dirty="0"/>
              <a:t>Variable Manufacturing Overhead Variances: Using the Equations</a:t>
            </a:r>
          </a:p>
        </p:txBody>
      </p:sp>
    </p:spTree>
  </p:cSld>
  <p:clrMapOvr>
    <a:masterClrMapping/>
  </p:clrMapOvr>
  <p:transition>
    <p:blinds dir="vert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612F62-BFD3-9088-7B38-2EFFEBE0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en-CA" spc="-5" smtClean="0"/>
              <a:t>44</a:t>
            </a:fld>
            <a:endParaRPr lang="en-CA" spc="-5" dirty="0"/>
          </a:p>
        </p:txBody>
      </p:sp>
      <p:sp>
        <p:nvSpPr>
          <p:cNvPr id="132098" name="Content Placeholder 2">
            <a:extLst>
              <a:ext uri="{FF2B5EF4-FFF2-40B4-BE49-F238E27FC236}">
                <a16:creationId xmlns:a16="http://schemas.microsoft.com/office/drawing/2014/main" id="{1EE1062F-E9D0-47EE-A3E5-97C7365FEB1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479377" y="1124744"/>
            <a:ext cx="9601067" cy="5060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2800" b="0" dirty="0">
                <a:solidFill>
                  <a:schemeClr val="tx1"/>
                </a:solidFill>
              </a:rPr>
              <a:t>This variance is useful only if the cost driver for variable overhead really is the actual hours worked.</a:t>
            </a:r>
          </a:p>
          <a:p>
            <a:endParaRPr lang="en-US" altLang="en-US" sz="2800" b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800" b="0" dirty="0">
                <a:solidFill>
                  <a:schemeClr val="tx1"/>
                </a:solidFill>
              </a:rPr>
              <a:t>This variance is an estimate of the indirect effect on variable overhead costs of efficiency or inefficiency in the use of the activity base.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8B4E9A31-E831-7964-5D18-E53D9956314D}"/>
              </a:ext>
            </a:extLst>
          </p:cNvPr>
          <p:cNvSpPr txBox="1">
            <a:spLocks/>
          </p:cNvSpPr>
          <p:nvPr/>
        </p:nvSpPr>
        <p:spPr>
          <a:xfrm>
            <a:off x="335361" y="-27384"/>
            <a:ext cx="9601067" cy="506016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tabLst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CA" dirty="0"/>
              <a:t>Interpreting the Efficiency Variances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AutoShape 2">
            <a:extLst>
              <a:ext uri="{FF2B5EF4-FFF2-40B4-BE49-F238E27FC236}">
                <a16:creationId xmlns:a16="http://schemas.microsoft.com/office/drawing/2014/main" id="{A21DA3DC-ACC7-4B3B-B581-A52A8A261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1468439"/>
            <a:ext cx="8516938" cy="4052173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indent="-457200">
              <a:buClr>
                <a:srgbClr val="203260"/>
              </a:buClr>
              <a:buFont typeface="Arial" panose="020B0604020202020204" pitchFamily="34" charset="0"/>
              <a:buChar char="•"/>
              <a:defRPr/>
            </a:pPr>
            <a:r>
              <a:rPr lang="en-CA" altLang="en-US" sz="2800" dirty="0">
                <a:latin typeface="+mn-lt"/>
              </a:rPr>
              <a:t>While standard costing has its roots in the manufacturing industry, standard costing techniques can also help firms in the service industry understand and better manage their costs.</a:t>
            </a:r>
          </a:p>
          <a:p>
            <a:pPr marL="457200" indent="-457200">
              <a:buClr>
                <a:srgbClr val="203260"/>
              </a:buClr>
              <a:buFont typeface="Arial" panose="020B0604020202020204" pitchFamily="34" charset="0"/>
              <a:buChar char="•"/>
              <a:defRPr/>
            </a:pPr>
            <a:endParaRPr lang="en-CA" altLang="en-US" sz="800" dirty="0">
              <a:solidFill>
                <a:srgbClr val="FF0000"/>
              </a:solidFill>
              <a:latin typeface="+mn-lt"/>
            </a:endParaRPr>
          </a:p>
          <a:p>
            <a:pPr marL="457200" indent="-457200">
              <a:buClr>
                <a:srgbClr val="203260"/>
              </a:buClr>
              <a:buFont typeface="Arial" panose="020B0604020202020204" pitchFamily="34" charset="0"/>
              <a:buChar char="•"/>
              <a:defRPr/>
            </a:pPr>
            <a:r>
              <a:rPr lang="en-CA" altLang="en-US" sz="2800" dirty="0">
                <a:latin typeface="+mn-lt"/>
              </a:rPr>
              <a:t>The main differences between standard costing in the manufacturing and service industries are the terminology used and the manner in which the cost of goods sold account is calculated.</a:t>
            </a:r>
          </a:p>
        </p:txBody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123510F2-2513-461C-AD34-A968E905E99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524000" y="1"/>
            <a:ext cx="9144000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CA" altLang="en-US"/>
              <a:t>Standard Costs and Variance in the Service Industry</a:t>
            </a:r>
          </a:p>
        </p:txBody>
      </p:sp>
      <p:sp>
        <p:nvSpPr>
          <p:cNvPr id="145412" name="Slide Number Placeholder 72">
            <a:extLst>
              <a:ext uri="{FF2B5EF4-FFF2-40B4-BE49-F238E27FC236}">
                <a16:creationId xmlns:a16="http://schemas.microsoft.com/office/drawing/2014/main" id="{D52D620B-E628-4268-BB51-F0A625F3AB1B}"/>
              </a:ext>
            </a:extLst>
          </p:cNvPr>
          <p:cNvSpPr txBox="1">
            <a:spLocks/>
          </p:cNvSpPr>
          <p:nvPr/>
        </p:nvSpPr>
        <p:spPr bwMode="auto">
          <a:xfrm>
            <a:off x="9982200" y="6477000"/>
            <a:ext cx="6858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latin typeface="+mn-lt"/>
                <a:ea typeface="MS PGothic" panose="020B0600070205080204" pitchFamily="34" charset="-128"/>
              </a:rPr>
              <a:t>10-</a:t>
            </a:r>
            <a:fld id="{ACBAACEF-5C87-47E0-9B4B-EEB74FFE3588}" type="slidenum">
              <a:rPr lang="en-US" altLang="en-US" sz="1200">
                <a:latin typeface="+mn-lt"/>
                <a:ea typeface="MS PGothic" panose="020B0600070205080204" pitchFamily="34" charset="-128"/>
              </a:rPr>
              <a:pPr eaLnBrk="1" hangingPunct="1"/>
              <a:t>45</a:t>
            </a:fld>
            <a:endParaRPr lang="en-US" altLang="en-US" sz="1200" dirty="0">
              <a:latin typeface="+mn-lt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>
    <p:blinds dir="vert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2">
            <a:extLst>
              <a:ext uri="{FF2B5EF4-FFF2-40B4-BE49-F238E27FC236}">
                <a16:creationId xmlns:a16="http://schemas.microsoft.com/office/drawing/2014/main" id="{98F19968-97F4-48AE-A1FC-08F85CB6067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524000" y="-7938"/>
            <a:ext cx="9144000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CA" altLang="en-US"/>
              <a:t>Overhead Rates and Fixed Overhead Analysis</a:t>
            </a:r>
          </a:p>
        </p:txBody>
      </p:sp>
      <p:sp>
        <p:nvSpPr>
          <p:cNvPr id="861187" name="Rectangle 3">
            <a:extLst>
              <a:ext uri="{FF2B5EF4-FFF2-40B4-BE49-F238E27FC236}">
                <a16:creationId xmlns:a16="http://schemas.microsoft.com/office/drawing/2014/main" id="{1BD83D48-2649-4ABF-9BA8-3CC10728C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651" y="4611689"/>
            <a:ext cx="6016625" cy="1087437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CA" altLang="en-US" sz="2400" b="1">
                <a:latin typeface="+mn-lt"/>
              </a:rPr>
              <a:t>Overhead from the</a:t>
            </a:r>
            <a:br>
              <a:rPr lang="en-CA" altLang="en-US" sz="2400" b="1">
                <a:latin typeface="+mn-lt"/>
              </a:rPr>
            </a:br>
            <a:r>
              <a:rPr lang="en-CA" altLang="en-US" sz="2400" b="1">
                <a:latin typeface="+mn-lt"/>
              </a:rPr>
              <a:t>flexible budget for the</a:t>
            </a:r>
            <a:br>
              <a:rPr lang="en-CA" altLang="en-US" sz="2400" b="1">
                <a:latin typeface="+mn-lt"/>
              </a:rPr>
            </a:br>
            <a:r>
              <a:rPr lang="en-CA" altLang="en-US" sz="2400" b="1">
                <a:latin typeface="+mn-lt"/>
              </a:rPr>
              <a:t>denominator level of activity</a:t>
            </a:r>
          </a:p>
        </p:txBody>
      </p:sp>
      <p:sp>
        <p:nvSpPr>
          <p:cNvPr id="861188" name="Rectangle 4">
            <a:extLst>
              <a:ext uri="{FF2B5EF4-FFF2-40B4-BE49-F238E27FC236}">
                <a16:creationId xmlns:a16="http://schemas.microsoft.com/office/drawing/2014/main" id="{D684E084-6AA2-4CAD-BBA5-B74E2CE92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9700" y="5435600"/>
            <a:ext cx="1445910" cy="459100"/>
          </a:xfrm>
          <a:prstGeom prst="rect">
            <a:avLst/>
          </a:prstGeom>
          <a:noFill/>
          <a:ln>
            <a:noFill/>
          </a:ln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CA" altLang="en-US" sz="2400" b="1">
                <a:latin typeface="+mn-lt"/>
              </a:rPr>
              <a:t>POHR      =</a:t>
            </a:r>
          </a:p>
        </p:txBody>
      </p:sp>
      <p:sp>
        <p:nvSpPr>
          <p:cNvPr id="861189" name="Line 5">
            <a:extLst>
              <a:ext uri="{FF2B5EF4-FFF2-40B4-BE49-F238E27FC236}">
                <a16:creationId xmlns:a16="http://schemas.microsoft.com/office/drawing/2014/main" id="{F6D1A0FC-636C-4821-BBF1-262BC8E43A3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92700" y="5688013"/>
            <a:ext cx="4419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190" name="Line 6">
            <a:extLst>
              <a:ext uri="{FF2B5EF4-FFF2-40B4-BE49-F238E27FC236}">
                <a16:creationId xmlns:a16="http://schemas.microsoft.com/office/drawing/2014/main" id="{3753D494-E55A-4230-B196-C5BAFC89BD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05175" y="3913188"/>
            <a:ext cx="2774950" cy="1604962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62" name="Rectangle 7">
            <a:extLst>
              <a:ext uri="{FF2B5EF4-FFF2-40B4-BE49-F238E27FC236}">
                <a16:creationId xmlns:a16="http://schemas.microsoft.com/office/drawing/2014/main" id="{DA6FB494-5328-4670-9259-D3DB428F29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0" y="1692275"/>
            <a:ext cx="8382000" cy="1568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40000"/>
              </a:spcBef>
              <a:buFont typeface="Arial" panose="020B0604020202020204" pitchFamily="34" charset="0"/>
              <a:buChar char="•"/>
            </a:pPr>
            <a:r>
              <a:rPr lang="en-CA" altLang="en-US" sz="3000" dirty="0"/>
              <a:t>Recall that overhead costs are assigned to products and services using a predetermined overhead rate (POHR):</a:t>
            </a:r>
          </a:p>
        </p:txBody>
      </p:sp>
      <p:sp>
        <p:nvSpPr>
          <p:cNvPr id="861192" name="Rectangle 8">
            <a:extLst>
              <a:ext uri="{FF2B5EF4-FFF2-40B4-BE49-F238E27FC236}">
                <a16:creationId xmlns:a16="http://schemas.microsoft.com/office/drawing/2014/main" id="{18212734-6AD4-4D8F-A2A9-3EF9C2AB5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1564" y="3571875"/>
            <a:ext cx="6119497" cy="459100"/>
          </a:xfrm>
          <a:prstGeom prst="rect">
            <a:avLst/>
          </a:prstGeom>
          <a:noFill/>
          <a:ln>
            <a:noFill/>
          </a:ln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CA" altLang="en-US" sz="2400" b="1">
                <a:latin typeface="+mn-lt"/>
              </a:rPr>
              <a:t>Assigned Overhead  =  POHR  ×  Standard Activity</a:t>
            </a:r>
          </a:p>
        </p:txBody>
      </p:sp>
      <p:sp>
        <p:nvSpPr>
          <p:cNvPr id="861193" name="Rectangle 9">
            <a:extLst>
              <a:ext uri="{FF2B5EF4-FFF2-40B4-BE49-F238E27FC236}">
                <a16:creationId xmlns:a16="http://schemas.microsoft.com/office/drawing/2014/main" id="{5E1A3F36-3757-4D15-9C87-95EE7A366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3239" y="5743576"/>
            <a:ext cx="6016625" cy="422275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CA" altLang="en-US" sz="2400" b="1" dirty="0">
                <a:latin typeface="+mn-lt"/>
              </a:rPr>
              <a:t>Denominator level of activity</a:t>
            </a:r>
          </a:p>
        </p:txBody>
      </p:sp>
      <p:sp>
        <p:nvSpPr>
          <p:cNvPr id="147466" name="Slide Number Placeholder 72">
            <a:extLst>
              <a:ext uri="{FF2B5EF4-FFF2-40B4-BE49-F238E27FC236}">
                <a16:creationId xmlns:a16="http://schemas.microsoft.com/office/drawing/2014/main" id="{473FFBBE-ACF9-4632-8E50-9DF2A5E3D1D9}"/>
              </a:ext>
            </a:extLst>
          </p:cNvPr>
          <p:cNvSpPr txBox="1">
            <a:spLocks/>
          </p:cNvSpPr>
          <p:nvPr/>
        </p:nvSpPr>
        <p:spPr bwMode="auto">
          <a:xfrm>
            <a:off x="9982200" y="6477000"/>
            <a:ext cx="6858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latin typeface="+mn-lt"/>
                <a:ea typeface="MS PGothic" panose="020B0600070205080204" pitchFamily="34" charset="-128"/>
              </a:rPr>
              <a:t>10-</a:t>
            </a:r>
            <a:fld id="{D8A3827F-A06D-4C41-85E5-48BBCBE118CE}" type="slidenum">
              <a:rPr lang="en-US" altLang="en-US" sz="1200">
                <a:latin typeface="+mn-lt"/>
                <a:ea typeface="MS PGothic" panose="020B0600070205080204" pitchFamily="34" charset="-128"/>
              </a:rPr>
              <a:pPr eaLnBrk="1" hangingPunct="1"/>
              <a:t>46</a:t>
            </a:fld>
            <a:endParaRPr lang="en-US" altLang="en-US" sz="1200" dirty="0">
              <a:latin typeface="+mn-lt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1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1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6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6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1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61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61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61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61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61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187" grpId="0" autoUpdateAnimBg="0"/>
      <p:bldP spid="861188" grpId="0" autoUpdateAnimBg="0"/>
      <p:bldP spid="861192" grpId="0" autoUpdateAnimBg="0"/>
      <p:bldP spid="861193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AutoShape 2">
            <a:extLst>
              <a:ext uri="{FF2B5EF4-FFF2-40B4-BE49-F238E27FC236}">
                <a16:creationId xmlns:a16="http://schemas.microsoft.com/office/drawing/2014/main" id="{73C1D629-481C-4C0D-8E3F-E0F3B6E93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314994"/>
            <a:ext cx="8345488" cy="486941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203260"/>
              </a:buClr>
              <a:buFont typeface="Arial" panose="020B0604020202020204" pitchFamily="34" charset="0"/>
              <a:buChar char="•"/>
            </a:pPr>
            <a:r>
              <a:rPr lang="en-CA" altLang="en-US" sz="2800" dirty="0">
                <a:latin typeface="Rockwell" panose="02060603020205020403" pitchFamily="18" charset="0"/>
              </a:rPr>
              <a:t>The denominator activity is the activity level used to compute the predetermined overhead rate, such as number of machine hours or number of labour hours.</a:t>
            </a:r>
          </a:p>
          <a:p>
            <a:pPr eaLnBrk="1" hangingPunct="1">
              <a:buClr>
                <a:srgbClr val="203260"/>
              </a:buClr>
              <a:buFont typeface="Arial" panose="020B0604020202020204" pitchFamily="34" charset="0"/>
              <a:buChar char="•"/>
            </a:pPr>
            <a:endParaRPr lang="en-CA" altLang="en-US" sz="2800" dirty="0">
              <a:latin typeface="Rockwell" panose="02060603020205020403" pitchFamily="18" charset="0"/>
            </a:endParaRPr>
          </a:p>
          <a:p>
            <a:pPr eaLnBrk="1" hangingPunct="1">
              <a:buClr>
                <a:srgbClr val="203260"/>
              </a:buClr>
              <a:buFont typeface="Arial" panose="020B0604020202020204" pitchFamily="34" charset="0"/>
              <a:buChar char="•"/>
            </a:pPr>
            <a:r>
              <a:rPr lang="en-CA" altLang="en-US" sz="2800" dirty="0">
                <a:latin typeface="Rockwell" panose="02060603020205020403" pitchFamily="18" charset="0"/>
              </a:rPr>
              <a:t>Once an estimated activity level (denominator activity) has been chosen, it remains unchanged throughout the year, even if the actual activity turns out to be different from the original estimate.</a:t>
            </a:r>
          </a:p>
        </p:txBody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B14E5E01-4BD6-4A8B-8358-849813D8AD2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524000" y="152401"/>
            <a:ext cx="9144000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CA" altLang="en-US" dirty="0"/>
              <a:t>Denominator Activity</a:t>
            </a:r>
          </a:p>
        </p:txBody>
      </p:sp>
      <p:sp>
        <p:nvSpPr>
          <p:cNvPr id="149508" name="Slide Number Placeholder 72">
            <a:extLst>
              <a:ext uri="{FF2B5EF4-FFF2-40B4-BE49-F238E27FC236}">
                <a16:creationId xmlns:a16="http://schemas.microsoft.com/office/drawing/2014/main" id="{E3BD5D59-1269-45A8-9D93-A2570223651E}"/>
              </a:ext>
            </a:extLst>
          </p:cNvPr>
          <p:cNvSpPr txBox="1">
            <a:spLocks/>
          </p:cNvSpPr>
          <p:nvPr/>
        </p:nvSpPr>
        <p:spPr bwMode="auto">
          <a:xfrm>
            <a:off x="9982200" y="6477000"/>
            <a:ext cx="6858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latin typeface="+mn-lt"/>
                <a:ea typeface="MS PGothic" panose="020B0600070205080204" pitchFamily="34" charset="-128"/>
              </a:rPr>
              <a:t>10-</a:t>
            </a:r>
            <a:fld id="{06851E5F-C2BF-4E18-B31A-21A3D4372B6B}" type="slidenum">
              <a:rPr lang="en-US" altLang="en-US" sz="1200">
                <a:latin typeface="+mn-lt"/>
                <a:ea typeface="MS PGothic" panose="020B0600070205080204" pitchFamily="34" charset="-128"/>
              </a:rPr>
              <a:pPr eaLnBrk="1" hangingPunct="1"/>
              <a:t>47</a:t>
            </a:fld>
            <a:endParaRPr lang="en-US" altLang="en-US" sz="1200" dirty="0">
              <a:latin typeface="+mn-lt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>
    <p:blinds dir="vert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AutoShape 2">
            <a:extLst>
              <a:ext uri="{FF2B5EF4-FFF2-40B4-BE49-F238E27FC236}">
                <a16:creationId xmlns:a16="http://schemas.microsoft.com/office/drawing/2014/main" id="{DD892FC4-7373-4F21-8055-A12B6F402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533526"/>
            <a:ext cx="8534400" cy="4188381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indent="-457200">
              <a:buClr>
                <a:srgbClr val="203260"/>
              </a:buClr>
              <a:buFont typeface="Arial" panose="020B0604020202020204" pitchFamily="34" charset="0"/>
              <a:buChar char="•"/>
              <a:defRPr/>
            </a:pPr>
            <a:r>
              <a:rPr lang="en-CA" altLang="en-US" sz="2800" dirty="0">
                <a:latin typeface="+mn-lt"/>
              </a:rPr>
              <a:t>The predetermined overhead rate can be broken down into fixed and variable components.</a:t>
            </a:r>
          </a:p>
          <a:p>
            <a:pPr marL="457200" indent="-457200">
              <a:buClr>
                <a:srgbClr val="203260"/>
              </a:buClr>
              <a:buFont typeface="Arial" panose="020B0604020202020204" pitchFamily="34" charset="0"/>
              <a:buChar char="•"/>
              <a:defRPr/>
            </a:pPr>
            <a:endParaRPr lang="en-CA" altLang="en-US" sz="800" dirty="0">
              <a:latin typeface="+mn-lt"/>
            </a:endParaRPr>
          </a:p>
          <a:p>
            <a:pPr marL="457200" indent="-457200">
              <a:buClr>
                <a:srgbClr val="203260"/>
              </a:buClr>
              <a:buFont typeface="Arial" panose="020B0604020202020204" pitchFamily="34" charset="0"/>
              <a:buChar char="•"/>
              <a:defRPr/>
            </a:pPr>
            <a:r>
              <a:rPr lang="en-CA" altLang="en-US" sz="2800" dirty="0">
                <a:latin typeface="+mn-lt"/>
              </a:rPr>
              <a:t>The variable component is useful for preparing and analyzing variable overhead variances.</a:t>
            </a:r>
          </a:p>
          <a:p>
            <a:pPr marL="457200" indent="-457200">
              <a:buClr>
                <a:srgbClr val="203260"/>
              </a:buClr>
              <a:buFont typeface="Arial" panose="020B0604020202020204" pitchFamily="34" charset="0"/>
              <a:buChar char="•"/>
              <a:defRPr/>
            </a:pPr>
            <a:endParaRPr lang="en-CA" altLang="en-US" sz="800" dirty="0">
              <a:latin typeface="+mn-lt"/>
            </a:endParaRPr>
          </a:p>
          <a:p>
            <a:pPr marL="457200" indent="-457200">
              <a:buClr>
                <a:srgbClr val="203260"/>
              </a:buClr>
              <a:buFont typeface="Arial" panose="020B0604020202020204" pitchFamily="34" charset="0"/>
              <a:buChar char="•"/>
              <a:defRPr/>
            </a:pPr>
            <a:r>
              <a:rPr lang="en-CA" altLang="en-US" sz="2800" dirty="0">
                <a:latin typeface="+mn-lt"/>
              </a:rPr>
              <a:t>The fixed component is useful for preparing and analyzing fixed overhead variances.</a:t>
            </a:r>
          </a:p>
          <a:p>
            <a:pPr marL="457200" indent="-457200">
              <a:buClr>
                <a:srgbClr val="203260"/>
              </a:buClr>
              <a:buFont typeface="Arial" panose="020B0604020202020204" pitchFamily="34" charset="0"/>
              <a:buChar char="•"/>
              <a:defRPr/>
            </a:pPr>
            <a:endParaRPr lang="en-CA" altLang="en-US" sz="2800" dirty="0">
              <a:latin typeface="+mn-lt"/>
            </a:endParaRPr>
          </a:p>
          <a:p>
            <a:pPr marL="457200" indent="-457200">
              <a:buClr>
                <a:srgbClr val="203260"/>
              </a:buClr>
              <a:buFont typeface="Arial" panose="020B0604020202020204" pitchFamily="34" charset="0"/>
              <a:buChar char="•"/>
              <a:defRPr/>
            </a:pPr>
            <a:endParaRPr lang="en-CA" altLang="en-US" sz="2800" dirty="0">
              <a:latin typeface="+mn-lt"/>
            </a:endParaRPr>
          </a:p>
        </p:txBody>
      </p:sp>
      <p:sp>
        <p:nvSpPr>
          <p:cNvPr id="151554" name="Rectangle 2">
            <a:extLst>
              <a:ext uri="{FF2B5EF4-FFF2-40B4-BE49-F238E27FC236}">
                <a16:creationId xmlns:a16="http://schemas.microsoft.com/office/drawing/2014/main" id="{5962B759-D152-45D5-AC9B-58C04C7D6E6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524000" y="1"/>
            <a:ext cx="9144000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CA" altLang="en-US"/>
              <a:t>Overhead Rates and Fixed Overhead Analysis</a:t>
            </a:r>
          </a:p>
        </p:txBody>
      </p:sp>
      <p:sp>
        <p:nvSpPr>
          <p:cNvPr id="151556" name="Slide Number Placeholder 72">
            <a:extLst>
              <a:ext uri="{FF2B5EF4-FFF2-40B4-BE49-F238E27FC236}">
                <a16:creationId xmlns:a16="http://schemas.microsoft.com/office/drawing/2014/main" id="{545D2905-96E7-427D-8767-7E0325733B1C}"/>
              </a:ext>
            </a:extLst>
          </p:cNvPr>
          <p:cNvSpPr txBox="1">
            <a:spLocks/>
          </p:cNvSpPr>
          <p:nvPr/>
        </p:nvSpPr>
        <p:spPr bwMode="auto">
          <a:xfrm>
            <a:off x="9982200" y="6477000"/>
            <a:ext cx="6858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latin typeface="+mn-lt"/>
                <a:ea typeface="MS PGothic" panose="020B0600070205080204" pitchFamily="34" charset="-128"/>
              </a:rPr>
              <a:t>10-</a:t>
            </a:r>
            <a:fld id="{7782B090-D911-4EFC-91A3-62602D45631C}" type="slidenum">
              <a:rPr lang="en-US" altLang="en-US" sz="1200">
                <a:latin typeface="+mn-lt"/>
                <a:ea typeface="MS PGothic" panose="020B0600070205080204" pitchFamily="34" charset="-128"/>
              </a:rPr>
              <a:pPr eaLnBrk="1" hangingPunct="1"/>
              <a:t>48</a:t>
            </a:fld>
            <a:endParaRPr lang="en-US" altLang="en-US" sz="1200" dirty="0">
              <a:latin typeface="+mn-lt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>
    <p:blinds dir="vert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2">
            <a:extLst>
              <a:ext uri="{FF2B5EF4-FFF2-40B4-BE49-F238E27FC236}">
                <a16:creationId xmlns:a16="http://schemas.microsoft.com/office/drawing/2014/main" id="{14B3E49D-9063-46D0-8C47-48A37BA124C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524000" y="1"/>
            <a:ext cx="9144000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CA" altLang="en-US"/>
              <a:t>Overhead Application in a Standard Costing System</a:t>
            </a:r>
          </a:p>
        </p:txBody>
      </p:sp>
      <p:sp>
        <p:nvSpPr>
          <p:cNvPr id="153602" name="TextBox 7">
            <a:extLst>
              <a:ext uri="{FF2B5EF4-FFF2-40B4-BE49-F238E27FC236}">
                <a16:creationId xmlns:a16="http://schemas.microsoft.com/office/drawing/2014/main" id="{1AC9D1C5-3817-4A36-B569-963501E9F5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752601"/>
            <a:ext cx="8147050" cy="443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1C3163"/>
              </a:buClr>
              <a:buFont typeface="Arial" panose="020B0604020202020204" pitchFamily="34" charset="0"/>
              <a:buChar char="•"/>
            </a:pPr>
            <a:r>
              <a:rPr lang="en-CA" altLang="en-US" sz="2800" dirty="0">
                <a:latin typeface="Rockwell" panose="02060603020205020403" pitchFamily="18" charset="0"/>
              </a:rPr>
              <a:t> To understand fixed overhead variances, it is necessary to first understand how overhead is applied to WIP in a standard costing system.</a:t>
            </a:r>
          </a:p>
          <a:p>
            <a:pPr eaLnBrk="1" hangingPunct="1">
              <a:buClr>
                <a:srgbClr val="1C3163"/>
              </a:buClr>
              <a:buFont typeface="Arial" panose="020B0604020202020204" pitchFamily="34" charset="0"/>
              <a:buChar char="•"/>
            </a:pPr>
            <a:endParaRPr lang="en-CA" altLang="en-US" sz="1500" dirty="0">
              <a:latin typeface="Rockwell" panose="02060603020205020403" pitchFamily="18" charset="0"/>
            </a:endParaRPr>
          </a:p>
          <a:p>
            <a:pPr eaLnBrk="1" hangingPunct="1">
              <a:buClr>
                <a:srgbClr val="1C3163"/>
              </a:buClr>
              <a:buFont typeface="Arial" panose="020B0604020202020204" pitchFamily="34" charset="0"/>
              <a:buChar char="•"/>
            </a:pPr>
            <a:r>
              <a:rPr lang="en-CA" altLang="en-US" sz="2800" dirty="0">
                <a:latin typeface="Rockwell" panose="02060603020205020403" pitchFamily="18" charset="0"/>
              </a:rPr>
              <a:t> In a </a:t>
            </a:r>
            <a:r>
              <a:rPr lang="en-CA" altLang="en-US" sz="2800" dirty="0">
                <a:solidFill>
                  <a:srgbClr val="FF0000"/>
                </a:solidFill>
                <a:latin typeface="Rockwell" panose="02060603020205020403" pitchFamily="18" charset="0"/>
              </a:rPr>
              <a:t>normal</a:t>
            </a:r>
            <a:r>
              <a:rPr lang="en-CA" altLang="en-US" sz="2800" dirty="0">
                <a:latin typeface="Rockwell" panose="02060603020205020403" pitchFamily="18" charset="0"/>
              </a:rPr>
              <a:t> cost system, overhead is applied to work in process based on the actual number</a:t>
            </a:r>
            <a:br>
              <a:rPr lang="en-CA" altLang="en-US" sz="2800" dirty="0">
                <a:latin typeface="Rockwell" panose="02060603020205020403" pitchFamily="18" charset="0"/>
              </a:rPr>
            </a:br>
            <a:r>
              <a:rPr lang="en-CA" altLang="en-US" sz="2800" dirty="0">
                <a:latin typeface="Rockwell" panose="02060603020205020403" pitchFamily="18" charset="0"/>
              </a:rPr>
              <a:t>of hours worked in the period.</a:t>
            </a:r>
          </a:p>
          <a:p>
            <a:pPr eaLnBrk="1" hangingPunct="1">
              <a:buClr>
                <a:srgbClr val="1C3163"/>
              </a:buClr>
              <a:buFont typeface="Arial" panose="020B0604020202020204" pitchFamily="34" charset="0"/>
              <a:buChar char="•"/>
            </a:pPr>
            <a:endParaRPr lang="en-CA" altLang="en-US" sz="1500" dirty="0">
              <a:latin typeface="Rockwell" panose="02060603020205020403" pitchFamily="18" charset="0"/>
            </a:endParaRPr>
          </a:p>
          <a:p>
            <a:pPr eaLnBrk="1" hangingPunct="1">
              <a:buClr>
                <a:srgbClr val="1C3163"/>
              </a:buClr>
              <a:buFont typeface="Arial" panose="020B0604020202020204" pitchFamily="34" charset="0"/>
              <a:buChar char="•"/>
            </a:pPr>
            <a:r>
              <a:rPr lang="en-CA" altLang="en-US" sz="2800" dirty="0">
                <a:latin typeface="Rockwell" panose="02060603020205020403" pitchFamily="18" charset="0"/>
              </a:rPr>
              <a:t> In a </a:t>
            </a:r>
            <a:r>
              <a:rPr lang="en-CA" altLang="en-US" sz="2800" dirty="0">
                <a:solidFill>
                  <a:srgbClr val="FF0000"/>
                </a:solidFill>
                <a:latin typeface="Rockwell" panose="02060603020205020403" pitchFamily="18" charset="0"/>
              </a:rPr>
              <a:t>standard</a:t>
            </a:r>
            <a:r>
              <a:rPr lang="en-CA" altLang="en-US" sz="2800" dirty="0">
                <a:solidFill>
                  <a:srgbClr val="339933"/>
                </a:solidFill>
                <a:latin typeface="Rockwell" panose="02060603020205020403" pitchFamily="18" charset="0"/>
              </a:rPr>
              <a:t> </a:t>
            </a:r>
            <a:r>
              <a:rPr lang="en-CA" altLang="en-US" sz="2800" dirty="0">
                <a:latin typeface="Rockwell" panose="02060603020205020403" pitchFamily="18" charset="0"/>
              </a:rPr>
              <a:t>cost system, overhead is applied to work in process based on the standard hours allowed for the actual output of the period.</a:t>
            </a:r>
          </a:p>
        </p:txBody>
      </p:sp>
      <p:sp>
        <p:nvSpPr>
          <p:cNvPr id="153604" name="Slide Number Placeholder 72">
            <a:extLst>
              <a:ext uri="{FF2B5EF4-FFF2-40B4-BE49-F238E27FC236}">
                <a16:creationId xmlns:a16="http://schemas.microsoft.com/office/drawing/2014/main" id="{C82487D7-CE94-463F-952A-73710F9A52F1}"/>
              </a:ext>
            </a:extLst>
          </p:cNvPr>
          <p:cNvSpPr txBox="1">
            <a:spLocks/>
          </p:cNvSpPr>
          <p:nvPr/>
        </p:nvSpPr>
        <p:spPr bwMode="auto">
          <a:xfrm>
            <a:off x="9982200" y="6477000"/>
            <a:ext cx="6858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latin typeface="+mn-lt"/>
                <a:ea typeface="MS PGothic" panose="020B0600070205080204" pitchFamily="34" charset="-128"/>
              </a:rPr>
              <a:t>10-</a:t>
            </a:r>
            <a:fld id="{A68235B6-A433-42D4-A988-43207050BEF4}" type="slidenum">
              <a:rPr lang="en-US" altLang="en-US" sz="1200">
                <a:latin typeface="+mn-lt"/>
                <a:ea typeface="MS PGothic" panose="020B0600070205080204" pitchFamily="34" charset="-128"/>
              </a:rPr>
              <a:pPr eaLnBrk="1" hangingPunct="1"/>
              <a:t>49</a:t>
            </a:fld>
            <a:endParaRPr lang="en-US" altLang="en-US" sz="1200" dirty="0">
              <a:latin typeface="+mn-lt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>
    <p:split orient="vert" dir="in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778A4DF-FF78-62A7-A4DC-E12A3EC20D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Variance Analysis Cycle</a:t>
            </a:r>
          </a:p>
        </p:txBody>
      </p:sp>
      <p:pic>
        <p:nvPicPr>
          <p:cNvPr id="28674" name="E10-1">
            <a:hlinkClick r:id="" action="ppaction://media"/>
            <a:extLst>
              <a:ext uri="{FF2B5EF4-FFF2-40B4-BE49-F238E27FC236}">
                <a16:creationId xmlns:a16="http://schemas.microsoft.com/office/drawing/2014/main" id="{1D2DE0BC-58E4-435D-B2D2-E2EA35B4E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53586" y="1639888"/>
            <a:ext cx="6813393" cy="430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Box 3">
            <a:extLst>
              <a:ext uri="{FF2B5EF4-FFF2-40B4-BE49-F238E27FC236}">
                <a16:creationId xmlns:a16="http://schemas.microsoft.com/office/drawing/2014/main" id="{A8B959C8-A83E-44F4-90FE-0686FC2F3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2289" y="1301750"/>
            <a:ext cx="1292225" cy="338138"/>
          </a:xfrm>
          <a:prstGeom prst="rect">
            <a:avLst/>
          </a:prstGeom>
          <a:solidFill>
            <a:srgbClr val="3740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>
                <a:solidFill>
                  <a:schemeClr val="bg1"/>
                </a:solidFill>
                <a:ea typeface="MS PGothic" panose="020B0600070205080204" pitchFamily="34" charset="-128"/>
              </a:rPr>
              <a:t>Exhibit 10-1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3D5543-9D16-A663-72D5-F2788A626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ransition>
    <p:split orient="vert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Title 1">
            <a:extLst>
              <a:ext uri="{FF2B5EF4-FFF2-40B4-BE49-F238E27FC236}">
                <a16:creationId xmlns:a16="http://schemas.microsoft.com/office/drawing/2014/main" id="{5BA8D594-2E61-4E8A-9671-E017059EA03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524000" y="1"/>
            <a:ext cx="9144000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en-US"/>
              <a:t>Normal versus Standard Cost Systems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FBA8C9-C18E-4265-BC1E-FF862EF75BAB}"/>
              </a:ext>
            </a:extLst>
          </p:cNvPr>
          <p:cNvGraphicFramePr>
            <a:graphicFrameLocks noGrp="1"/>
          </p:cNvGraphicFramePr>
          <p:nvPr/>
        </p:nvGraphicFramePr>
        <p:xfrm>
          <a:off x="2514601" y="1909763"/>
          <a:ext cx="7239001" cy="4337050"/>
        </p:xfrm>
        <a:graphic>
          <a:graphicData uri="http://schemas.openxmlformats.org/drawingml/2006/table">
            <a:tbl>
              <a:tblPr/>
              <a:tblGrid>
                <a:gridCol w="1544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8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88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88212">
                <a:tc gridSpan="2"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sz="28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1pPr>
                      <a:lvl2pPr marL="742950" indent="-285750">
                        <a:spcBef>
                          <a:spcPts val="400"/>
                        </a:spcBef>
                        <a:buClr>
                          <a:schemeClr val="accent2"/>
                        </a:buClr>
                        <a:buSzPct val="90000"/>
                        <a:defRPr sz="22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21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Normal Costing System</a:t>
                      </a:r>
                      <a:b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Manufacturing Overhead</a:t>
                      </a:r>
                    </a:p>
                  </a:txBody>
                  <a:tcPr marL="254030" marR="127015" marT="127029" marB="3810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sz="28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1pPr>
                      <a:lvl2pPr marL="742950" indent="-285750">
                        <a:spcBef>
                          <a:spcPts val="400"/>
                        </a:spcBef>
                        <a:buClr>
                          <a:schemeClr val="accent2"/>
                        </a:buClr>
                        <a:buSzPct val="90000"/>
                        <a:defRPr sz="22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21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27015" marR="127015" marT="127029" marB="3810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sz="28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1pPr>
                      <a:lvl2pPr marL="742950" indent="-285750">
                        <a:spcBef>
                          <a:spcPts val="400"/>
                        </a:spcBef>
                        <a:buClr>
                          <a:schemeClr val="accent2"/>
                        </a:buClr>
                        <a:buSzPct val="90000"/>
                        <a:defRPr sz="22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21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Standard Costing System</a:t>
                      </a:r>
                      <a:b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Manufacturing Overhead</a:t>
                      </a:r>
                    </a:p>
                  </a:txBody>
                  <a:tcPr marL="127015" marR="254030" marT="127029" marB="3810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4363"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sz="28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1pPr>
                      <a:lvl2pPr marL="742950" indent="-285750">
                        <a:spcBef>
                          <a:spcPts val="400"/>
                        </a:spcBef>
                        <a:buClr>
                          <a:schemeClr val="accent2"/>
                        </a:buClr>
                        <a:buSzPct val="90000"/>
                        <a:defRPr sz="22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21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+mn-lt"/>
                        </a:rPr>
                        <a:t>Actual overhead costs incurred.</a:t>
                      </a:r>
                    </a:p>
                  </a:txBody>
                  <a:tcPr marL="254030" marR="127015" marT="127029" marB="3810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E0D6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sz="28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1pPr>
                      <a:lvl2pPr marL="742950" indent="-285750">
                        <a:spcBef>
                          <a:spcPts val="400"/>
                        </a:spcBef>
                        <a:buClr>
                          <a:schemeClr val="accent2"/>
                        </a:buClr>
                        <a:buSzPct val="90000"/>
                        <a:defRPr sz="22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21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+mn-lt"/>
                        </a:rPr>
                        <a:t>Applied overhead costs: Actual hours × 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+mn-lt"/>
                        </a:rPr>
                        <a:t>Predetermined overhead rate.</a:t>
                      </a:r>
                    </a:p>
                  </a:txBody>
                  <a:tcPr marL="127015" marR="127015" marT="127029" marB="3810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E0D6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sz="28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1pPr>
                      <a:lvl2pPr marL="742950" indent="-285750">
                        <a:spcBef>
                          <a:spcPts val="400"/>
                        </a:spcBef>
                        <a:buClr>
                          <a:schemeClr val="accent2"/>
                        </a:buClr>
                        <a:buSzPct val="90000"/>
                        <a:defRPr sz="22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21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15" marR="127015" marT="127029" marB="3810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E0D6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sz="28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1pPr>
                      <a:lvl2pPr marL="742950" indent="-285750">
                        <a:spcBef>
                          <a:spcPts val="400"/>
                        </a:spcBef>
                        <a:buClr>
                          <a:schemeClr val="accent2"/>
                        </a:buClr>
                        <a:buSzPct val="90000"/>
                        <a:defRPr sz="22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21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Actual overhead costs incurred.</a:t>
                      </a:r>
                    </a:p>
                  </a:txBody>
                  <a:tcPr marL="127015" marR="127015" marT="127029" marB="3810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E0D6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sz="28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1pPr>
                      <a:lvl2pPr marL="742950" indent="-285750">
                        <a:spcBef>
                          <a:spcPts val="400"/>
                        </a:spcBef>
                        <a:buClr>
                          <a:schemeClr val="accent2"/>
                        </a:buClr>
                        <a:buSzPct val="90000"/>
                        <a:defRPr sz="22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21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+mn-lt"/>
                        </a:rPr>
                        <a:t>Applied overhead costs: Standard hours allowed for actual output × 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+mn-lt"/>
                        </a:rPr>
                        <a:t>Predetermined overhead rate.</a:t>
                      </a:r>
                    </a:p>
                  </a:txBody>
                  <a:tcPr marL="127015" marR="254030" marT="127029" marB="3810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475">
                <a:tc gridSpan="2"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sz="28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1pPr>
                      <a:lvl2pPr marL="742950" indent="-285750">
                        <a:spcBef>
                          <a:spcPts val="400"/>
                        </a:spcBef>
                        <a:buClr>
                          <a:schemeClr val="accent2"/>
                        </a:buClr>
                        <a:buSzPct val="90000"/>
                        <a:defRPr sz="22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21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Under- or overapplied overhead</a:t>
                      </a:r>
                    </a:p>
                  </a:txBody>
                  <a:tcPr marL="254030" marR="127015" marT="127029" marB="3810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E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sz="28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1pPr>
                      <a:lvl2pPr marL="742950" indent="-285750">
                        <a:spcBef>
                          <a:spcPts val="400"/>
                        </a:spcBef>
                        <a:buClr>
                          <a:schemeClr val="accent2"/>
                        </a:buClr>
                        <a:buSzPct val="90000"/>
                        <a:defRPr sz="22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21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15" marR="127015" marT="127029" marB="3810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EC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sz="28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1pPr>
                      <a:lvl2pPr marL="742950" indent="-285750">
                        <a:spcBef>
                          <a:spcPts val="400"/>
                        </a:spcBef>
                        <a:buClr>
                          <a:schemeClr val="accent2"/>
                        </a:buClr>
                        <a:buSzPct val="90000"/>
                        <a:defRPr sz="22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21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A8CDD7"/>
                        </a:buClr>
                        <a:buSzPct val="100000"/>
                        <a:buFont typeface="Wingdings 2" pitchFamily="18" charset="2"/>
                        <a:defRPr sz="1700">
                          <a:solidFill>
                            <a:schemeClr val="tx1"/>
                          </a:solidFill>
                          <a:latin typeface="Rockwell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Under- or overapplied overhead</a:t>
                      </a:r>
                    </a:p>
                  </a:txBody>
                  <a:tcPr marL="571567" marR="254030" marT="127029" marB="3810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E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DFDAD8-B75A-428E-B809-CAE347117560}"/>
              </a:ext>
            </a:extLst>
          </p:cNvPr>
          <p:cNvCxnSpPr>
            <a:cxnSpLocks/>
          </p:cNvCxnSpPr>
          <p:nvPr/>
        </p:nvCxnSpPr>
        <p:spPr>
          <a:xfrm>
            <a:off x="2514600" y="2895600"/>
            <a:ext cx="35814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2F0B24-2877-4E4F-B829-5EFEB8AB3B01}"/>
              </a:ext>
            </a:extLst>
          </p:cNvPr>
          <p:cNvCxnSpPr>
            <a:cxnSpLocks/>
          </p:cNvCxnSpPr>
          <p:nvPr/>
        </p:nvCxnSpPr>
        <p:spPr>
          <a:xfrm>
            <a:off x="6019801" y="2895600"/>
            <a:ext cx="373380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6EFB4A-B981-467D-9832-761BDF4EA732}"/>
              </a:ext>
            </a:extLst>
          </p:cNvPr>
          <p:cNvCxnSpPr>
            <a:cxnSpLocks/>
          </p:cNvCxnSpPr>
          <p:nvPr/>
        </p:nvCxnSpPr>
        <p:spPr>
          <a:xfrm>
            <a:off x="4093028" y="2895600"/>
            <a:ext cx="0" cy="26670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258782-F173-4005-9DBB-A81C2F74A44E}"/>
              </a:ext>
            </a:extLst>
          </p:cNvPr>
          <p:cNvCxnSpPr>
            <a:cxnSpLocks/>
          </p:cNvCxnSpPr>
          <p:nvPr/>
        </p:nvCxnSpPr>
        <p:spPr>
          <a:xfrm>
            <a:off x="7696200" y="2895600"/>
            <a:ext cx="0" cy="26670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534" name="TextBox 3">
            <a:extLst>
              <a:ext uri="{FF2B5EF4-FFF2-40B4-BE49-F238E27FC236}">
                <a16:creationId xmlns:a16="http://schemas.microsoft.com/office/drawing/2014/main" id="{C3E4047A-B12D-41D6-9C52-974988E56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375863"/>
            <a:ext cx="1447800" cy="338138"/>
          </a:xfrm>
          <a:prstGeom prst="rect">
            <a:avLst/>
          </a:prstGeom>
          <a:solidFill>
            <a:srgbClr val="1C3163"/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altLang="en-US" sz="1600">
                <a:solidFill>
                  <a:schemeClr val="bg1"/>
                </a:solidFill>
                <a:latin typeface="+mn-lt"/>
                <a:ea typeface="ＭＳ Ｐゴシック" charset="-128"/>
                <a:cs typeface="ＭＳ Ｐゴシック" charset="-128"/>
              </a:rPr>
              <a:t>Exhibit 10-10</a:t>
            </a:r>
          </a:p>
        </p:txBody>
      </p:sp>
      <p:sp>
        <p:nvSpPr>
          <p:cNvPr id="155678" name="Slide Number Placeholder 72">
            <a:extLst>
              <a:ext uri="{FF2B5EF4-FFF2-40B4-BE49-F238E27FC236}">
                <a16:creationId xmlns:a16="http://schemas.microsoft.com/office/drawing/2014/main" id="{3D2AB2F9-6AF8-4CAB-92BC-D793AF8C1530}"/>
              </a:ext>
            </a:extLst>
          </p:cNvPr>
          <p:cNvSpPr txBox="1">
            <a:spLocks/>
          </p:cNvSpPr>
          <p:nvPr/>
        </p:nvSpPr>
        <p:spPr bwMode="auto">
          <a:xfrm>
            <a:off x="9982200" y="6477000"/>
            <a:ext cx="6858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latin typeface="+mn-lt"/>
                <a:ea typeface="MS PGothic" panose="020B0600070205080204" pitchFamily="34" charset="-128"/>
              </a:rPr>
              <a:t>10-</a:t>
            </a:r>
            <a:fld id="{0FBDCAD7-CC73-4C5C-B6BB-B235FDD8A5F8}" type="slidenum">
              <a:rPr lang="en-US" altLang="en-US" sz="1200">
                <a:latin typeface="+mn-lt"/>
                <a:ea typeface="MS PGothic" panose="020B0600070205080204" pitchFamily="34" charset="-128"/>
              </a:rPr>
              <a:pPr eaLnBrk="1" hangingPunct="1"/>
              <a:t>50</a:t>
            </a:fld>
            <a:endParaRPr lang="en-US" altLang="en-US" sz="1200" dirty="0">
              <a:latin typeface="+mn-lt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Line 2">
            <a:extLst>
              <a:ext uri="{FF2B5EF4-FFF2-40B4-BE49-F238E27FC236}">
                <a16:creationId xmlns:a16="http://schemas.microsoft.com/office/drawing/2014/main" id="{16491D04-E31C-4706-B104-1465117412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62175" y="2667000"/>
            <a:ext cx="187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74" name="Line 3">
            <a:extLst>
              <a:ext uri="{FF2B5EF4-FFF2-40B4-BE49-F238E27FC236}">
                <a16:creationId xmlns:a16="http://schemas.microsoft.com/office/drawing/2014/main" id="{A8BB9976-92FE-4774-B6B3-4D90C26538A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7775" y="2667000"/>
            <a:ext cx="218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75" name="Line 4">
            <a:extLst>
              <a:ext uri="{FF2B5EF4-FFF2-40B4-BE49-F238E27FC236}">
                <a16:creationId xmlns:a16="http://schemas.microsoft.com/office/drawing/2014/main" id="{510D302D-98D9-4637-9C9D-568EBE1E8AE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05775" y="2667000"/>
            <a:ext cx="2260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76" name="Line 5">
            <a:extLst>
              <a:ext uri="{FF2B5EF4-FFF2-40B4-BE49-F238E27FC236}">
                <a16:creationId xmlns:a16="http://schemas.microsoft.com/office/drawing/2014/main" id="{C1343048-1C2F-4BED-96DB-47DBEF12398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7675" y="3213100"/>
            <a:ext cx="0" cy="431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77" name="Line 6">
            <a:extLst>
              <a:ext uri="{FF2B5EF4-FFF2-40B4-BE49-F238E27FC236}">
                <a16:creationId xmlns:a16="http://schemas.microsoft.com/office/drawing/2014/main" id="{72595A21-A34E-4BE5-A3A9-538FC51735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75313" y="3187700"/>
            <a:ext cx="0" cy="48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78" name="Line 7">
            <a:extLst>
              <a:ext uri="{FF2B5EF4-FFF2-40B4-BE49-F238E27FC236}">
                <a16:creationId xmlns:a16="http://schemas.microsoft.com/office/drawing/2014/main" id="{EA467F57-D9FB-4A36-825E-7BFBBEA8B7A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92875" y="3213100"/>
            <a:ext cx="0" cy="431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79" name="Line 8">
            <a:extLst>
              <a:ext uri="{FF2B5EF4-FFF2-40B4-BE49-F238E27FC236}">
                <a16:creationId xmlns:a16="http://schemas.microsoft.com/office/drawing/2014/main" id="{B7049545-71C1-40DA-B7B2-6C4BE71976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59875" y="3187700"/>
            <a:ext cx="0" cy="48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80" name="Line 9">
            <a:extLst>
              <a:ext uri="{FF2B5EF4-FFF2-40B4-BE49-F238E27FC236}">
                <a16:creationId xmlns:a16="http://schemas.microsoft.com/office/drawing/2014/main" id="{4253462A-7052-4110-96A6-AA1559E3625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6375" y="3670300"/>
            <a:ext cx="0" cy="355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81" name="Line 10">
            <a:extLst>
              <a:ext uri="{FF2B5EF4-FFF2-40B4-BE49-F238E27FC236}">
                <a16:creationId xmlns:a16="http://schemas.microsoft.com/office/drawing/2014/main" id="{67D61A98-DE3D-4D99-B99C-FB17016EF59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1175" y="3670300"/>
            <a:ext cx="0" cy="355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538" name="Rectangle 11">
            <a:extLst>
              <a:ext uri="{FF2B5EF4-FFF2-40B4-BE49-F238E27FC236}">
                <a16:creationId xmlns:a16="http://schemas.microsoft.com/office/drawing/2014/main" id="{4C72FE1C-1769-4B68-A1B7-C79C1E93D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8014" y="4040188"/>
            <a:ext cx="2359025" cy="857250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CA" altLang="en-US" sz="2800" b="1" dirty="0">
                <a:solidFill>
                  <a:srgbClr val="FF0000"/>
                </a:solidFill>
                <a:latin typeface="+mn-lt"/>
              </a:rPr>
              <a:t>Budget Variance</a:t>
            </a:r>
          </a:p>
        </p:txBody>
      </p:sp>
      <p:sp>
        <p:nvSpPr>
          <p:cNvPr id="150539" name="Rectangle 12">
            <a:extLst>
              <a:ext uri="{FF2B5EF4-FFF2-40B4-BE49-F238E27FC236}">
                <a16:creationId xmlns:a16="http://schemas.microsoft.com/office/drawing/2014/main" id="{B4B868BC-D484-4873-8A16-92F10BF39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2764" y="4040188"/>
            <a:ext cx="1978025" cy="857250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CA" altLang="en-US" sz="2800" b="1" dirty="0">
                <a:solidFill>
                  <a:srgbClr val="FF0000"/>
                </a:solidFill>
                <a:latin typeface="+mn-lt"/>
              </a:rPr>
              <a:t>Volume</a:t>
            </a:r>
            <a:br>
              <a:rPr lang="en-CA" altLang="en-US" sz="2800" b="1" dirty="0">
                <a:solidFill>
                  <a:srgbClr val="FF0000"/>
                </a:solidFill>
                <a:latin typeface="+mn-lt"/>
              </a:rPr>
            </a:br>
            <a:r>
              <a:rPr lang="en-CA" altLang="en-US" sz="2800" b="1" dirty="0">
                <a:solidFill>
                  <a:srgbClr val="FF0000"/>
                </a:solidFill>
                <a:latin typeface="+mn-lt"/>
              </a:rPr>
              <a:t>Variance</a:t>
            </a:r>
          </a:p>
        </p:txBody>
      </p:sp>
      <p:sp>
        <p:nvSpPr>
          <p:cNvPr id="156684" name="Line 13">
            <a:extLst>
              <a:ext uri="{FF2B5EF4-FFF2-40B4-BE49-F238E27FC236}">
                <a16:creationId xmlns:a16="http://schemas.microsoft.com/office/drawing/2014/main" id="{8280FA51-0B49-466A-B4A6-37942C88568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1" y="3657600"/>
            <a:ext cx="2684463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85" name="Line 14">
            <a:extLst>
              <a:ext uri="{FF2B5EF4-FFF2-40B4-BE49-F238E27FC236}">
                <a16:creationId xmlns:a16="http://schemas.microsoft.com/office/drawing/2014/main" id="{6C45E422-B320-47E4-BE26-27429BFCBA3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5575" y="3657600"/>
            <a:ext cx="2641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103" name="Rectangle 15">
            <a:extLst>
              <a:ext uri="{FF2B5EF4-FFF2-40B4-BE49-F238E27FC236}">
                <a16:creationId xmlns:a16="http://schemas.microsoft.com/office/drawing/2014/main" id="{3ABB5698-6BB9-44B6-9DE0-DB5C3BA1B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462" y="5041106"/>
            <a:ext cx="6013450" cy="1142364"/>
          </a:xfrm>
          <a:prstGeom prst="rect">
            <a:avLst/>
          </a:prstGeom>
          <a:noFill/>
          <a:ln w="25400">
            <a:solidFill>
              <a:srgbClr val="1C3163"/>
            </a:solidFill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1" hangingPunct="1">
              <a:lnSpc>
                <a:spcPct val="95000"/>
              </a:lnSpc>
              <a:spcBef>
                <a:spcPct val="30000"/>
              </a:spcBef>
              <a:defRPr/>
            </a:pPr>
            <a:r>
              <a:rPr lang="en-CA" sz="2400" b="1" dirty="0"/>
              <a:t>DH = Denominator Hours                         FR = Standard Fixed Overhead Rate</a:t>
            </a:r>
            <a:br>
              <a:rPr lang="en-CA" sz="2400" b="1" dirty="0"/>
            </a:br>
            <a:r>
              <a:rPr lang="en-CA" sz="2400" b="1" dirty="0"/>
              <a:t>SH = Standard Hours Allowed</a:t>
            </a:r>
          </a:p>
        </p:txBody>
      </p:sp>
      <p:sp>
        <p:nvSpPr>
          <p:cNvPr id="150543" name="Rectangle 16">
            <a:extLst>
              <a:ext uri="{FF2B5EF4-FFF2-40B4-BE49-F238E27FC236}">
                <a16:creationId xmlns:a16="http://schemas.microsoft.com/office/drawing/2014/main" id="{A2FEF340-0268-4FBF-BB81-0093C909E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364" y="2667000"/>
            <a:ext cx="1749425" cy="458788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CA" altLang="en-US" sz="2400" b="1" dirty="0">
                <a:latin typeface="+mn-lt"/>
              </a:rPr>
              <a:t>   SH × FR                        </a:t>
            </a:r>
          </a:p>
        </p:txBody>
      </p:sp>
      <p:sp>
        <p:nvSpPr>
          <p:cNvPr id="150544" name="Rectangle 17">
            <a:extLst>
              <a:ext uri="{FF2B5EF4-FFF2-40B4-BE49-F238E27FC236}">
                <a16:creationId xmlns:a16="http://schemas.microsoft.com/office/drawing/2014/main" id="{58C827DF-6E8F-44EC-98F4-870FA3229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6" y="1408114"/>
            <a:ext cx="8531225" cy="1271587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defRPr/>
            </a:pPr>
            <a:r>
              <a:rPr lang="en-CA" altLang="en-US" sz="2400" b="1" dirty="0">
                <a:latin typeface="+mn-lt"/>
              </a:rPr>
              <a:t>                       			           </a:t>
            </a:r>
            <a:br>
              <a:rPr lang="en-CA" altLang="en-US" sz="2400" b="1" dirty="0">
                <a:latin typeface="+mn-lt"/>
              </a:rPr>
            </a:br>
            <a:r>
              <a:rPr lang="en-CA" altLang="en-US" sz="2400" b="1" dirty="0">
                <a:latin typeface="+mn-lt"/>
              </a:rPr>
              <a:t>  Actual Fixed                    Fixed                           Fixed</a:t>
            </a:r>
            <a:br>
              <a:rPr lang="en-CA" altLang="en-US" sz="2400" b="1" dirty="0">
                <a:latin typeface="+mn-lt"/>
              </a:rPr>
            </a:br>
            <a:r>
              <a:rPr lang="en-CA" altLang="en-US" sz="2400" b="1" dirty="0">
                <a:latin typeface="+mn-lt"/>
              </a:rPr>
              <a:t>    Overhead                   Overhead                    Overhead                     </a:t>
            </a:r>
            <a:br>
              <a:rPr lang="en-CA" altLang="en-US" sz="2400" b="1" dirty="0">
                <a:latin typeface="+mn-lt"/>
              </a:rPr>
            </a:br>
            <a:r>
              <a:rPr lang="en-CA" altLang="en-US" sz="2400" b="1" dirty="0">
                <a:latin typeface="+mn-lt"/>
              </a:rPr>
              <a:t>     Incurred                       Budget                       Applied </a:t>
            </a:r>
          </a:p>
        </p:txBody>
      </p:sp>
      <p:sp>
        <p:nvSpPr>
          <p:cNvPr id="156689" name="Text Box 19">
            <a:extLst>
              <a:ext uri="{FF2B5EF4-FFF2-40B4-BE49-F238E27FC236}">
                <a16:creationId xmlns:a16="http://schemas.microsoft.com/office/drawing/2014/main" id="{58D06E84-292B-4976-BEDB-F4D6DC59D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4325" y="2630488"/>
            <a:ext cx="1422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2400" b="1" dirty="0">
                <a:latin typeface="Rockwell" panose="02060603020205020403" pitchFamily="18" charset="0"/>
              </a:rPr>
              <a:t>DH </a:t>
            </a:r>
            <a:r>
              <a:rPr lang="en-CA" altLang="en-US" sz="2400" b="1" dirty="0">
                <a:latin typeface="Rockwell" panose="02060603020205020403" pitchFamily="18" charset="0"/>
                <a:cs typeface="Arial" panose="020B0604020202020204" pitchFamily="34" charset="0"/>
              </a:rPr>
              <a:t>× FR</a:t>
            </a:r>
            <a:endParaRPr lang="en-CA" altLang="en-US" sz="2400" b="1" dirty="0">
              <a:latin typeface="Rockwell" panose="02060603020205020403" pitchFamily="18" charset="0"/>
            </a:endParaRPr>
          </a:p>
        </p:txBody>
      </p:sp>
      <p:sp>
        <p:nvSpPr>
          <p:cNvPr id="869396" name="Rectangle 20">
            <a:extLst>
              <a:ext uri="{FF2B5EF4-FFF2-40B4-BE49-F238E27FC236}">
                <a16:creationId xmlns:a16="http://schemas.microsoft.com/office/drawing/2014/main" id="{B714C9F1-A454-4F17-8DFE-8230435E308B}"/>
              </a:ext>
            </a:extLst>
          </p:cNvPr>
          <p:cNvSpPr>
            <a:spLocks/>
          </p:cNvSpPr>
          <p:nvPr/>
        </p:nvSpPr>
        <p:spPr bwMode="auto">
          <a:xfrm>
            <a:off x="1524000" y="152401"/>
            <a:ext cx="91440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CA" sz="4400" b="1" dirty="0">
                <a:solidFill>
                  <a:srgbClr val="1C3163"/>
                </a:solidFill>
                <a:latin typeface="+mj-lt"/>
                <a:cs typeface="Arial" charset="0"/>
              </a:rPr>
              <a:t>Fixed Overhead Variances 1</a:t>
            </a:r>
          </a:p>
        </p:txBody>
      </p:sp>
      <p:sp>
        <p:nvSpPr>
          <p:cNvPr id="156691" name="Footer Placeholder 1">
            <a:extLst>
              <a:ext uri="{FF2B5EF4-FFF2-40B4-BE49-F238E27FC236}">
                <a16:creationId xmlns:a16="http://schemas.microsoft.com/office/drawing/2014/main" id="{BD733C22-5417-44FA-BC92-E303A9290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76" y="6491288"/>
            <a:ext cx="39608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CA" altLang="en-US" sz="1200" dirty="0">
                <a:latin typeface="+mn-lt"/>
              </a:rPr>
              <a:t>© 2024 McGraw Hill Limited</a:t>
            </a:r>
          </a:p>
        </p:txBody>
      </p:sp>
      <p:sp>
        <p:nvSpPr>
          <p:cNvPr id="156692" name="Slide Number Placeholder 72">
            <a:extLst>
              <a:ext uri="{FF2B5EF4-FFF2-40B4-BE49-F238E27FC236}">
                <a16:creationId xmlns:a16="http://schemas.microsoft.com/office/drawing/2014/main" id="{37382035-4CA6-4521-8EC5-A296F3050840}"/>
              </a:ext>
            </a:extLst>
          </p:cNvPr>
          <p:cNvSpPr txBox="1">
            <a:spLocks/>
          </p:cNvSpPr>
          <p:nvPr/>
        </p:nvSpPr>
        <p:spPr bwMode="auto">
          <a:xfrm>
            <a:off x="9982200" y="6477000"/>
            <a:ext cx="6858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latin typeface="+mn-lt"/>
                <a:ea typeface="MS PGothic" panose="020B0600070205080204" pitchFamily="34" charset="-128"/>
              </a:rPr>
              <a:t>10-</a:t>
            </a:r>
            <a:fld id="{43E661C2-580A-47B3-A822-1FF0C5CDA4D2}" type="slidenum">
              <a:rPr lang="en-US" altLang="en-US" sz="1200">
                <a:latin typeface="+mn-lt"/>
                <a:ea typeface="MS PGothic" panose="020B0600070205080204" pitchFamily="34" charset="-128"/>
              </a:rPr>
              <a:pPr eaLnBrk="1" hangingPunct="1"/>
              <a:t>51</a:t>
            </a:fld>
            <a:endParaRPr lang="en-US" altLang="en-US" sz="1200" dirty="0">
              <a:latin typeface="+mn-lt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>
    <p:split orient="vert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TextBox 120">
            <a:extLst>
              <a:ext uri="{FF2B5EF4-FFF2-40B4-BE49-F238E27FC236}">
                <a16:creationId xmlns:a16="http://schemas.microsoft.com/office/drawing/2014/main" id="{AB940157-DBC1-41BD-99C0-9A9A294C1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648200"/>
            <a:ext cx="8458200" cy="369332"/>
          </a:xfrm>
          <a:prstGeom prst="rect">
            <a:avLst/>
          </a:prstGeom>
          <a:noFill/>
          <a:ln w="31750">
            <a:solidFill>
              <a:srgbClr val="1C316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E7D0E812-5C9C-4302-B1ED-72AE3A87B9D5}"/>
              </a:ext>
            </a:extLst>
          </p:cNvPr>
          <p:cNvSpPr>
            <a:spLocks/>
          </p:cNvSpPr>
          <p:nvPr/>
        </p:nvSpPr>
        <p:spPr bwMode="auto">
          <a:xfrm>
            <a:off x="1524000" y="152401"/>
            <a:ext cx="91440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CA" sz="4400" b="1" dirty="0">
                <a:solidFill>
                  <a:srgbClr val="1C3163"/>
                </a:solidFill>
                <a:latin typeface="+mj-lt"/>
                <a:cs typeface="Arial" charset="0"/>
              </a:rPr>
              <a:t>Fixed Overhead Variances 2</a:t>
            </a:r>
          </a:p>
        </p:txBody>
      </p:sp>
      <p:sp>
        <p:nvSpPr>
          <p:cNvPr id="158723" name="TextBox 8">
            <a:extLst>
              <a:ext uri="{FF2B5EF4-FFF2-40B4-BE49-F238E27FC236}">
                <a16:creationId xmlns:a16="http://schemas.microsoft.com/office/drawing/2014/main" id="{2F028AEF-EACE-48FB-AB95-C30B3F28A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524001"/>
            <a:ext cx="8458200" cy="463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1C3163"/>
              </a:buClr>
            </a:pPr>
            <a:r>
              <a:rPr lang="en-CA" altLang="en-US" sz="2800" dirty="0">
                <a:solidFill>
                  <a:srgbClr val="595959"/>
                </a:solidFill>
                <a:latin typeface="Rockwell" panose="02060603020205020403" pitchFamily="18" charset="0"/>
              </a:rPr>
              <a:t> </a:t>
            </a:r>
            <a:r>
              <a:rPr lang="en-CA" altLang="en-US" sz="2800" b="1" dirty="0">
                <a:solidFill>
                  <a:srgbClr val="1C3163"/>
                </a:solidFill>
                <a:latin typeface="Rockwell" panose="02060603020205020403" pitchFamily="18" charset="0"/>
              </a:rPr>
              <a:t>Budget Variance</a:t>
            </a:r>
          </a:p>
          <a:p>
            <a:pPr lvl="1" eaLnBrk="1" hangingPunct="1">
              <a:buClr>
                <a:srgbClr val="1C3163"/>
              </a:buClr>
            </a:pPr>
            <a:r>
              <a:rPr lang="en-CA" altLang="en-US" sz="2800" dirty="0">
                <a:latin typeface="Rockwell" panose="02060603020205020403" pitchFamily="18" charset="0"/>
              </a:rPr>
              <a:t>The budget variance is a measure of the difference between the actual fixed overhead costs incurred during the period and the budgeted fixed overhead costs as contained in the flexible budget.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CA" altLang="en-US" sz="1500" dirty="0">
              <a:solidFill>
                <a:srgbClr val="595959"/>
              </a:solidFill>
              <a:latin typeface="Rockwell" panose="02060603020205020403" pitchFamily="18" charset="0"/>
            </a:endParaRPr>
          </a:p>
          <a:p>
            <a:pPr eaLnBrk="1" hangingPunct="1"/>
            <a:r>
              <a:rPr lang="en-CA" altLang="en-US" sz="2800" dirty="0">
                <a:solidFill>
                  <a:srgbClr val="595959"/>
                </a:solidFill>
                <a:latin typeface="Rockwell" panose="02060603020205020403" pitchFamily="18" charset="0"/>
              </a:rPr>
              <a:t> </a:t>
            </a:r>
          </a:p>
          <a:p>
            <a:pPr eaLnBrk="1" hangingPunct="1"/>
            <a:r>
              <a:rPr lang="en-CA" altLang="en-US" sz="2800" dirty="0">
                <a:latin typeface="Rockwell" panose="02060603020205020403" pitchFamily="18" charset="0"/>
              </a:rPr>
              <a:t>Budget variance = Actual fixed overhead cost – 			flexible budget fixed overhead cost</a:t>
            </a:r>
          </a:p>
          <a:p>
            <a:pPr eaLnBrk="1" hangingPunct="1"/>
            <a:endParaRPr lang="en-CA" altLang="en-US" sz="2800" dirty="0">
              <a:solidFill>
                <a:srgbClr val="595959"/>
              </a:solidFill>
              <a:latin typeface="Rockwell" panose="02060603020205020403" pitchFamily="18" charset="0"/>
            </a:endParaRPr>
          </a:p>
        </p:txBody>
      </p:sp>
      <p:sp>
        <p:nvSpPr>
          <p:cNvPr id="158725" name="Slide Number Placeholder 72">
            <a:extLst>
              <a:ext uri="{FF2B5EF4-FFF2-40B4-BE49-F238E27FC236}">
                <a16:creationId xmlns:a16="http://schemas.microsoft.com/office/drawing/2014/main" id="{37735F02-2EA3-48E9-9E8D-082FB1DE6826}"/>
              </a:ext>
            </a:extLst>
          </p:cNvPr>
          <p:cNvSpPr txBox="1">
            <a:spLocks/>
          </p:cNvSpPr>
          <p:nvPr/>
        </p:nvSpPr>
        <p:spPr bwMode="auto">
          <a:xfrm>
            <a:off x="9982200" y="6477000"/>
            <a:ext cx="6858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latin typeface="+mn-lt"/>
                <a:ea typeface="MS PGothic" panose="020B0600070205080204" pitchFamily="34" charset="-128"/>
              </a:rPr>
              <a:t>10-</a:t>
            </a:r>
            <a:fld id="{3A0D2E8C-D7C0-4E5D-A896-722915B092D3}" type="slidenum">
              <a:rPr lang="en-US" altLang="en-US" sz="1200">
                <a:latin typeface="+mn-lt"/>
                <a:ea typeface="MS PGothic" panose="020B0600070205080204" pitchFamily="34" charset="-128"/>
              </a:rPr>
              <a:pPr eaLnBrk="1" hangingPunct="1"/>
              <a:t>52</a:t>
            </a:fld>
            <a:endParaRPr lang="en-US" altLang="en-US" sz="1200" dirty="0">
              <a:latin typeface="+mn-lt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>
    <p:split orient="vert" dir="in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TextBox 9">
            <a:extLst>
              <a:ext uri="{FF2B5EF4-FFF2-40B4-BE49-F238E27FC236}">
                <a16:creationId xmlns:a16="http://schemas.microsoft.com/office/drawing/2014/main" id="{DC43D156-57F3-4E25-956D-552B32A05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1" y="3505200"/>
            <a:ext cx="8683625" cy="369332"/>
          </a:xfrm>
          <a:prstGeom prst="rect">
            <a:avLst/>
          </a:prstGeom>
          <a:noFill/>
          <a:ln w="31750">
            <a:solidFill>
              <a:srgbClr val="1C316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390B7E23-BB74-4C0F-BA20-BC80164DA3F5}"/>
              </a:ext>
            </a:extLst>
          </p:cNvPr>
          <p:cNvSpPr>
            <a:spLocks/>
          </p:cNvSpPr>
          <p:nvPr/>
        </p:nvSpPr>
        <p:spPr bwMode="auto">
          <a:xfrm>
            <a:off x="1524000" y="152401"/>
            <a:ext cx="91440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CA" sz="4400" b="1" dirty="0">
                <a:solidFill>
                  <a:srgbClr val="1C3163"/>
                </a:solidFill>
                <a:latin typeface="+mj-lt"/>
                <a:cs typeface="Arial" charset="0"/>
              </a:rPr>
              <a:t>Fixed Overhead Variances 3</a:t>
            </a:r>
          </a:p>
        </p:txBody>
      </p:sp>
      <p:sp>
        <p:nvSpPr>
          <p:cNvPr id="160771" name="TextBox 8">
            <a:extLst>
              <a:ext uri="{FF2B5EF4-FFF2-40B4-BE49-F238E27FC236}">
                <a16:creationId xmlns:a16="http://schemas.microsoft.com/office/drawing/2014/main" id="{8F080FB0-D5B9-4DDB-B044-5B2B60677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8025" y="1209675"/>
            <a:ext cx="8458200" cy="204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CA" altLang="en-US" sz="1500" b="1" dirty="0">
              <a:solidFill>
                <a:srgbClr val="595959"/>
              </a:solidFill>
              <a:latin typeface="Rockwell" panose="02060603020205020403" pitchFamily="18" charset="0"/>
            </a:endParaRPr>
          </a:p>
          <a:p>
            <a:pPr eaLnBrk="1" hangingPunct="1">
              <a:buClr>
                <a:srgbClr val="1C3163"/>
              </a:buClr>
            </a:pPr>
            <a:r>
              <a:rPr lang="en-CA" altLang="en-US" sz="2800" b="1" dirty="0">
                <a:solidFill>
                  <a:srgbClr val="595959"/>
                </a:solidFill>
                <a:latin typeface="Rockwell" panose="02060603020205020403" pitchFamily="18" charset="0"/>
              </a:rPr>
              <a:t> </a:t>
            </a:r>
            <a:r>
              <a:rPr lang="en-CA" altLang="en-US" sz="2800" b="1" dirty="0">
                <a:solidFill>
                  <a:srgbClr val="1C3163"/>
                </a:solidFill>
                <a:latin typeface="Rockwell" panose="02060603020205020403" pitchFamily="18" charset="0"/>
              </a:rPr>
              <a:t>Volume Variance</a:t>
            </a:r>
          </a:p>
          <a:p>
            <a:pPr lvl="1" eaLnBrk="1" hangingPunct="1">
              <a:buClr>
                <a:srgbClr val="1C3163"/>
              </a:buClr>
            </a:pPr>
            <a:r>
              <a:rPr lang="en-CA" altLang="en-US" sz="2800" dirty="0">
                <a:latin typeface="Rockwell" panose="02060603020205020403" pitchFamily="18" charset="0"/>
              </a:rPr>
              <a:t>The volume variance is a measure of utilization of plant facilities. </a:t>
            </a:r>
          </a:p>
          <a:p>
            <a:pPr eaLnBrk="1" hangingPunct="1"/>
            <a:endParaRPr lang="en-CA" altLang="en-US" sz="2800" dirty="0">
              <a:solidFill>
                <a:srgbClr val="595959"/>
              </a:solidFill>
              <a:latin typeface="Rockwell" panose="020606030202050204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D9419C-6196-4C04-9783-D3FE373999BB}"/>
              </a:ext>
            </a:extLst>
          </p:cNvPr>
          <p:cNvSpPr txBox="1"/>
          <p:nvPr/>
        </p:nvSpPr>
        <p:spPr>
          <a:xfrm>
            <a:off x="1752600" y="4194175"/>
            <a:ext cx="1752600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CA" sz="2800" b="1" dirty="0"/>
              <a:t>Volume Variance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6DA3B-AD9B-43F4-A8D1-AF06AA03FC5A}"/>
              </a:ext>
            </a:extLst>
          </p:cNvPr>
          <p:cNvSpPr txBox="1"/>
          <p:nvPr/>
        </p:nvSpPr>
        <p:spPr>
          <a:xfrm>
            <a:off x="3930650" y="3886201"/>
            <a:ext cx="2909888" cy="13849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CA" sz="2800" b="1" dirty="0"/>
              <a:t>fixed portion of the </a:t>
            </a:r>
          </a:p>
          <a:p>
            <a:pPr algn="ctr" eaLnBrk="1" hangingPunct="1">
              <a:defRPr/>
            </a:pPr>
            <a:r>
              <a:rPr lang="en-CA" sz="2800" b="1" dirty="0"/>
              <a:t>predetermined </a:t>
            </a:r>
          </a:p>
          <a:p>
            <a:pPr algn="ctr" eaLnBrk="1" hangingPunct="1">
              <a:defRPr/>
            </a:pPr>
            <a:r>
              <a:rPr lang="en-CA" sz="2800" b="1" dirty="0"/>
              <a:t>overhead rate </a:t>
            </a:r>
          </a:p>
        </p:txBody>
      </p:sp>
      <p:sp>
        <p:nvSpPr>
          <p:cNvPr id="160774" name="TextBox 4">
            <a:extLst>
              <a:ext uri="{FF2B5EF4-FFF2-40B4-BE49-F238E27FC236}">
                <a16:creationId xmlns:a16="http://schemas.microsoft.com/office/drawing/2014/main" id="{EC22684C-B4D2-48F4-8849-6A0E64DE3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5988" y="3886200"/>
            <a:ext cx="3048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CA" altLang="en-US" sz="2800" b="1" dirty="0">
                <a:latin typeface="Rockwell" panose="02060603020205020403" pitchFamily="18" charset="0"/>
              </a:rPr>
              <a:t>denominator hours – standard hours allowed</a:t>
            </a:r>
            <a:endParaRPr lang="en-US" altLang="en-US" sz="2800" dirty="0">
              <a:latin typeface="Rockwell" panose="02060603020205020403" pitchFamily="18" charset="0"/>
            </a:endParaRPr>
          </a:p>
        </p:txBody>
      </p:sp>
      <p:sp>
        <p:nvSpPr>
          <p:cNvPr id="160775" name="TextBox 5">
            <a:extLst>
              <a:ext uri="{FF2B5EF4-FFF2-40B4-BE49-F238E27FC236}">
                <a16:creationId xmlns:a16="http://schemas.microsoft.com/office/drawing/2014/main" id="{FF8AE180-48B8-4E90-92D7-FE11571EF6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1" y="4383089"/>
            <a:ext cx="415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CA" altLang="en-US" sz="2800" b="1">
                <a:latin typeface="Rockwell" panose="02060603020205020403" pitchFamily="18" charset="0"/>
              </a:rPr>
              <a:t>x</a:t>
            </a:r>
            <a:endParaRPr lang="en-US" altLang="en-US" sz="2800">
              <a:latin typeface="Rockwell" panose="02060603020205020403" pitchFamily="18" charset="0"/>
            </a:endParaRPr>
          </a:p>
        </p:txBody>
      </p:sp>
      <p:sp>
        <p:nvSpPr>
          <p:cNvPr id="160776" name="TextBox 10">
            <a:extLst>
              <a:ext uri="{FF2B5EF4-FFF2-40B4-BE49-F238E27FC236}">
                <a16:creationId xmlns:a16="http://schemas.microsoft.com/office/drawing/2014/main" id="{EC9A9097-F378-4B08-AAC7-6102582275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4726" y="4410075"/>
            <a:ext cx="4159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CA" altLang="en-US" sz="2800" b="1">
                <a:latin typeface="Rockwell" panose="02060603020205020403" pitchFamily="18" charset="0"/>
              </a:rPr>
              <a:t>=</a:t>
            </a:r>
            <a:endParaRPr lang="en-US" altLang="en-US" sz="2800">
              <a:latin typeface="Rockwell" panose="02060603020205020403" pitchFamily="18" charset="0"/>
            </a:endParaRP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CDB9423F-1186-4D02-BF89-B43EB46D7D08}"/>
              </a:ext>
            </a:extLst>
          </p:cNvPr>
          <p:cNvSpPr/>
          <p:nvPr/>
        </p:nvSpPr>
        <p:spPr>
          <a:xfrm>
            <a:off x="7418388" y="3886201"/>
            <a:ext cx="125412" cy="1954213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C89C1020-FF56-484E-845B-3F392ECC28B6}"/>
              </a:ext>
            </a:extLst>
          </p:cNvPr>
          <p:cNvSpPr/>
          <p:nvPr/>
        </p:nvSpPr>
        <p:spPr>
          <a:xfrm flipH="1">
            <a:off x="9958389" y="3881438"/>
            <a:ext cx="185737" cy="1955800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160780" name="Slide Number Placeholder 72">
            <a:extLst>
              <a:ext uri="{FF2B5EF4-FFF2-40B4-BE49-F238E27FC236}">
                <a16:creationId xmlns:a16="http://schemas.microsoft.com/office/drawing/2014/main" id="{63998053-39E5-402C-8C38-A73635235321}"/>
              </a:ext>
            </a:extLst>
          </p:cNvPr>
          <p:cNvSpPr txBox="1">
            <a:spLocks/>
          </p:cNvSpPr>
          <p:nvPr/>
        </p:nvSpPr>
        <p:spPr bwMode="auto">
          <a:xfrm>
            <a:off x="9982200" y="6477000"/>
            <a:ext cx="6858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latin typeface="+mn-lt"/>
                <a:ea typeface="MS PGothic" panose="020B0600070205080204" pitchFamily="34" charset="-128"/>
              </a:rPr>
              <a:t>10-</a:t>
            </a:r>
            <a:fld id="{5AB9E227-3628-4021-883D-9A70DECE8127}" type="slidenum">
              <a:rPr lang="en-US" altLang="en-US" sz="1200">
                <a:latin typeface="+mn-lt"/>
                <a:ea typeface="MS PGothic" panose="020B0600070205080204" pitchFamily="34" charset="-128"/>
              </a:rPr>
              <a:pPr eaLnBrk="1" hangingPunct="1"/>
              <a:t>53</a:t>
            </a:fld>
            <a:endParaRPr lang="en-US" altLang="en-US" sz="1200" dirty="0">
              <a:latin typeface="+mn-lt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>
    <p:split orient="vert" dir="in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3">
            <a:extLst>
              <a:ext uri="{FF2B5EF4-FFF2-40B4-BE49-F238E27FC236}">
                <a16:creationId xmlns:a16="http://schemas.microsoft.com/office/drawing/2014/main" id="{14DCA5D1-7B90-4858-8A07-BF749D1AF3E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524000" y="1"/>
            <a:ext cx="9144000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CA" altLang="en-US" sz="4000"/>
              <a:t>Overhead Rates and Overhead</a:t>
            </a:r>
            <a:br>
              <a:rPr lang="en-CA" altLang="en-US" sz="4000"/>
            </a:br>
            <a:r>
              <a:rPr lang="en-CA" altLang="en-US" sz="4000"/>
              <a:t>Analysis – Example Part 1</a:t>
            </a:r>
          </a:p>
        </p:txBody>
      </p:sp>
      <p:sp>
        <p:nvSpPr>
          <p:cNvPr id="162818" name="Rectangle 2">
            <a:extLst>
              <a:ext uri="{FF2B5EF4-FFF2-40B4-BE49-F238E27FC236}">
                <a16:creationId xmlns:a16="http://schemas.microsoft.com/office/drawing/2014/main" id="{7F7172BF-B199-4582-B9F4-AC352EF4FE0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763714" y="1504950"/>
            <a:ext cx="8828087" cy="5667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CA" altLang="en-US" sz="2800" dirty="0" err="1"/>
              <a:t>ColaCo</a:t>
            </a:r>
            <a:r>
              <a:rPr lang="en-CA" altLang="en-US" sz="2800" dirty="0"/>
              <a:t> prepared this flexible budget for overhead:</a:t>
            </a:r>
          </a:p>
        </p:txBody>
      </p:sp>
      <p:sp>
        <p:nvSpPr>
          <p:cNvPr id="162819" name="Rectangle 4">
            <a:extLst>
              <a:ext uri="{FF2B5EF4-FFF2-40B4-BE49-F238E27FC236}">
                <a16:creationId xmlns:a16="http://schemas.microsoft.com/office/drawing/2014/main" id="{31A64416-FEAB-4581-8265-187CA793E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4" y="2343150"/>
            <a:ext cx="8650287" cy="2413000"/>
          </a:xfrm>
          <a:prstGeom prst="rect">
            <a:avLst/>
          </a:prstGeom>
          <a:noFill/>
          <a:ln w="38100" cmpd="dbl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CA" altLang="en-US">
              <a:latin typeface="Rockwell" panose="02060603020205020403" pitchFamily="18" charset="0"/>
            </a:endParaRPr>
          </a:p>
        </p:txBody>
      </p:sp>
      <p:sp>
        <p:nvSpPr>
          <p:cNvPr id="162820" name="Rectangle 5">
            <a:extLst>
              <a:ext uri="{FF2B5EF4-FFF2-40B4-BE49-F238E27FC236}">
                <a16:creationId xmlns:a16="http://schemas.microsoft.com/office/drawing/2014/main" id="{61484243-D2B3-44C1-8E4B-11C797A75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4" y="2311400"/>
            <a:ext cx="8650287" cy="241300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CA" altLang="en-US">
              <a:latin typeface="Rockwell" panose="02060603020205020403" pitchFamily="18" charset="0"/>
            </a:endParaRPr>
          </a:p>
        </p:txBody>
      </p:sp>
      <p:sp>
        <p:nvSpPr>
          <p:cNvPr id="162821" name="Rectangle 6">
            <a:extLst>
              <a:ext uri="{FF2B5EF4-FFF2-40B4-BE49-F238E27FC236}">
                <a16:creationId xmlns:a16="http://schemas.microsoft.com/office/drawing/2014/main" id="{24A90EFF-F98C-4620-B9F1-B55F15779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0863" y="2538414"/>
            <a:ext cx="6921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2200" b="1">
                <a:solidFill>
                  <a:srgbClr val="000000"/>
                </a:solidFill>
                <a:latin typeface="Rockwell" panose="02060603020205020403" pitchFamily="18" charset="0"/>
              </a:rPr>
              <a:t>Total</a:t>
            </a:r>
            <a:endParaRPr lang="en-CA" altLang="en-US" sz="2800">
              <a:latin typeface="Rockwell" panose="02060603020205020403" pitchFamily="18" charset="0"/>
            </a:endParaRPr>
          </a:p>
        </p:txBody>
      </p:sp>
      <p:sp>
        <p:nvSpPr>
          <p:cNvPr id="162822" name="Rectangle 7">
            <a:extLst>
              <a:ext uri="{FF2B5EF4-FFF2-40B4-BE49-F238E27FC236}">
                <a16:creationId xmlns:a16="http://schemas.microsoft.com/office/drawing/2014/main" id="{77A296C1-1863-423A-99DB-F89B15C7E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5475" y="2538414"/>
            <a:ext cx="1162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2200" b="1">
                <a:solidFill>
                  <a:srgbClr val="000000"/>
                </a:solidFill>
                <a:latin typeface="Rockwell" panose="02060603020205020403" pitchFamily="18" charset="0"/>
              </a:rPr>
              <a:t>Variable</a:t>
            </a:r>
            <a:endParaRPr lang="en-CA" altLang="en-US" sz="2800">
              <a:latin typeface="Rockwell" panose="02060603020205020403" pitchFamily="18" charset="0"/>
            </a:endParaRPr>
          </a:p>
        </p:txBody>
      </p:sp>
      <p:sp>
        <p:nvSpPr>
          <p:cNvPr id="162823" name="Rectangle 8">
            <a:extLst>
              <a:ext uri="{FF2B5EF4-FFF2-40B4-BE49-F238E27FC236}">
                <a16:creationId xmlns:a16="http://schemas.microsoft.com/office/drawing/2014/main" id="{21A7260C-773C-4216-88EA-35DBE5E23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1263" y="2538414"/>
            <a:ext cx="6921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2200" b="1">
                <a:solidFill>
                  <a:srgbClr val="000000"/>
                </a:solidFill>
                <a:latin typeface="Rockwell" panose="02060603020205020403" pitchFamily="18" charset="0"/>
              </a:rPr>
              <a:t>Total</a:t>
            </a:r>
            <a:endParaRPr lang="en-CA" altLang="en-US" sz="2800">
              <a:latin typeface="Rockwell" panose="02060603020205020403" pitchFamily="18" charset="0"/>
            </a:endParaRPr>
          </a:p>
        </p:txBody>
      </p:sp>
      <p:sp>
        <p:nvSpPr>
          <p:cNvPr id="162824" name="Rectangle 9">
            <a:extLst>
              <a:ext uri="{FF2B5EF4-FFF2-40B4-BE49-F238E27FC236}">
                <a16:creationId xmlns:a16="http://schemas.microsoft.com/office/drawing/2014/main" id="{FDA6622D-02F8-40AF-ADD3-B066A8184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5426" y="2538414"/>
            <a:ext cx="7715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2200" b="1">
                <a:solidFill>
                  <a:srgbClr val="000000"/>
                </a:solidFill>
                <a:latin typeface="Rockwell" panose="02060603020205020403" pitchFamily="18" charset="0"/>
              </a:rPr>
              <a:t>Fixed</a:t>
            </a:r>
            <a:endParaRPr lang="en-CA" altLang="en-US" sz="2800">
              <a:latin typeface="Rockwell" panose="02060603020205020403" pitchFamily="18" charset="0"/>
            </a:endParaRPr>
          </a:p>
        </p:txBody>
      </p:sp>
      <p:sp>
        <p:nvSpPr>
          <p:cNvPr id="162825" name="Rectangle 10">
            <a:extLst>
              <a:ext uri="{FF2B5EF4-FFF2-40B4-BE49-F238E27FC236}">
                <a16:creationId xmlns:a16="http://schemas.microsoft.com/office/drawing/2014/main" id="{0B774615-2489-4F2C-9CBD-BF6E63FD4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1" y="2908300"/>
            <a:ext cx="1230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2200" b="1">
                <a:solidFill>
                  <a:srgbClr val="000000"/>
                </a:solidFill>
                <a:latin typeface="Rockwell" panose="02060603020205020403" pitchFamily="18" charset="0"/>
              </a:rPr>
              <a:t>Machine</a:t>
            </a:r>
            <a:endParaRPr lang="en-CA" altLang="en-US" sz="2800">
              <a:latin typeface="Rockwell" panose="02060603020205020403" pitchFamily="18" charset="0"/>
            </a:endParaRPr>
          </a:p>
        </p:txBody>
      </p:sp>
      <p:sp>
        <p:nvSpPr>
          <p:cNvPr id="162826" name="Rectangle 11">
            <a:extLst>
              <a:ext uri="{FF2B5EF4-FFF2-40B4-BE49-F238E27FC236}">
                <a16:creationId xmlns:a16="http://schemas.microsoft.com/office/drawing/2014/main" id="{6217814D-1E02-482A-B698-FF00CEF6F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5275" y="2908300"/>
            <a:ext cx="11620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2200" b="1" dirty="0">
                <a:solidFill>
                  <a:srgbClr val="000000"/>
                </a:solidFill>
                <a:latin typeface="Rockwell" panose="02060603020205020403" pitchFamily="18" charset="0"/>
              </a:rPr>
              <a:t>Variable</a:t>
            </a:r>
            <a:endParaRPr lang="en-CA" altLang="en-US" sz="2800" dirty="0">
              <a:latin typeface="Rockwell" panose="02060603020205020403" pitchFamily="18" charset="0"/>
            </a:endParaRPr>
          </a:p>
        </p:txBody>
      </p:sp>
      <p:sp>
        <p:nvSpPr>
          <p:cNvPr id="162827" name="Rectangle 12">
            <a:extLst>
              <a:ext uri="{FF2B5EF4-FFF2-40B4-BE49-F238E27FC236}">
                <a16:creationId xmlns:a16="http://schemas.microsoft.com/office/drawing/2014/main" id="{CAEA75E5-A718-4467-AB2A-E14C61A7D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3401" y="2908300"/>
            <a:ext cx="13636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2200" b="1">
                <a:solidFill>
                  <a:srgbClr val="000000"/>
                </a:solidFill>
                <a:latin typeface="Rockwell" panose="02060603020205020403" pitchFamily="18" charset="0"/>
              </a:rPr>
              <a:t>Overhead</a:t>
            </a:r>
            <a:endParaRPr lang="en-CA" altLang="en-US" sz="2800">
              <a:latin typeface="Rockwell" panose="02060603020205020403" pitchFamily="18" charset="0"/>
            </a:endParaRPr>
          </a:p>
        </p:txBody>
      </p:sp>
      <p:sp>
        <p:nvSpPr>
          <p:cNvPr id="162828" name="Rectangle 13">
            <a:extLst>
              <a:ext uri="{FF2B5EF4-FFF2-40B4-BE49-F238E27FC236}">
                <a16:creationId xmlns:a16="http://schemas.microsoft.com/office/drawing/2014/main" id="{8FDA340B-2256-4E93-8A66-0BC1FE848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5226" y="2908300"/>
            <a:ext cx="7715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2200" b="1">
                <a:solidFill>
                  <a:srgbClr val="000000"/>
                </a:solidFill>
                <a:latin typeface="Rockwell" panose="02060603020205020403" pitchFamily="18" charset="0"/>
              </a:rPr>
              <a:t>Fixed</a:t>
            </a:r>
            <a:endParaRPr lang="en-CA" altLang="en-US" sz="2800">
              <a:latin typeface="Rockwell" panose="02060603020205020403" pitchFamily="18" charset="0"/>
            </a:endParaRPr>
          </a:p>
        </p:txBody>
      </p:sp>
      <p:sp>
        <p:nvSpPr>
          <p:cNvPr id="162829" name="Rectangle 14">
            <a:extLst>
              <a:ext uri="{FF2B5EF4-FFF2-40B4-BE49-F238E27FC236}">
                <a16:creationId xmlns:a16="http://schemas.microsoft.com/office/drawing/2014/main" id="{AD0F0263-0739-42F7-A835-F0F448A28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3801" y="2908300"/>
            <a:ext cx="13636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2200" b="1">
                <a:solidFill>
                  <a:srgbClr val="000000"/>
                </a:solidFill>
                <a:latin typeface="Rockwell" panose="02060603020205020403" pitchFamily="18" charset="0"/>
              </a:rPr>
              <a:t>Overhead</a:t>
            </a:r>
            <a:endParaRPr lang="en-CA" altLang="en-US" sz="2800">
              <a:latin typeface="Rockwell" panose="02060603020205020403" pitchFamily="18" charset="0"/>
            </a:endParaRPr>
          </a:p>
        </p:txBody>
      </p:sp>
      <p:sp>
        <p:nvSpPr>
          <p:cNvPr id="162830" name="Rectangle 15">
            <a:extLst>
              <a:ext uri="{FF2B5EF4-FFF2-40B4-BE49-F238E27FC236}">
                <a16:creationId xmlns:a16="http://schemas.microsoft.com/office/drawing/2014/main" id="{4C6B81FC-7A7C-42EF-BD41-769CF4424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6" y="3278189"/>
            <a:ext cx="8239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2200" b="1">
                <a:solidFill>
                  <a:srgbClr val="000000"/>
                </a:solidFill>
                <a:latin typeface="Rockwell" panose="02060603020205020403" pitchFamily="18" charset="0"/>
              </a:rPr>
              <a:t>Hours</a:t>
            </a:r>
            <a:endParaRPr lang="en-CA" altLang="en-US" sz="2800">
              <a:latin typeface="Rockwell" panose="02060603020205020403" pitchFamily="18" charset="0"/>
            </a:endParaRPr>
          </a:p>
        </p:txBody>
      </p:sp>
      <p:sp>
        <p:nvSpPr>
          <p:cNvPr id="162831" name="Rectangle 16">
            <a:extLst>
              <a:ext uri="{FF2B5EF4-FFF2-40B4-BE49-F238E27FC236}">
                <a16:creationId xmlns:a16="http://schemas.microsoft.com/office/drawing/2014/main" id="{8FD354CD-311C-4BC8-A143-732915028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3201" y="3278189"/>
            <a:ext cx="13636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2200" b="1">
                <a:solidFill>
                  <a:srgbClr val="000000"/>
                </a:solidFill>
                <a:latin typeface="Rockwell" panose="02060603020205020403" pitchFamily="18" charset="0"/>
              </a:rPr>
              <a:t>Overhead</a:t>
            </a:r>
            <a:endParaRPr lang="en-CA" altLang="en-US" sz="2800">
              <a:latin typeface="Rockwell" panose="02060603020205020403" pitchFamily="18" charset="0"/>
            </a:endParaRPr>
          </a:p>
        </p:txBody>
      </p:sp>
      <p:sp>
        <p:nvSpPr>
          <p:cNvPr id="162832" name="Rectangle 17">
            <a:extLst>
              <a:ext uri="{FF2B5EF4-FFF2-40B4-BE49-F238E27FC236}">
                <a16:creationId xmlns:a16="http://schemas.microsoft.com/office/drawing/2014/main" id="{7B849803-9BCF-4987-8FB8-5193DDDFA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7100" y="3278189"/>
            <a:ext cx="6302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2200" b="1">
                <a:solidFill>
                  <a:srgbClr val="000000"/>
                </a:solidFill>
                <a:latin typeface="Rockwell" panose="02060603020205020403" pitchFamily="18" charset="0"/>
              </a:rPr>
              <a:t>Rate</a:t>
            </a:r>
            <a:endParaRPr lang="en-CA" altLang="en-US" sz="2800">
              <a:latin typeface="Rockwell" panose="02060603020205020403" pitchFamily="18" charset="0"/>
            </a:endParaRPr>
          </a:p>
        </p:txBody>
      </p:sp>
      <p:sp>
        <p:nvSpPr>
          <p:cNvPr id="162833" name="Rectangle 18">
            <a:extLst>
              <a:ext uri="{FF2B5EF4-FFF2-40B4-BE49-F238E27FC236}">
                <a16:creationId xmlns:a16="http://schemas.microsoft.com/office/drawing/2014/main" id="{0722469E-A5C5-453C-9033-3096CBA5F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3601" y="3278189"/>
            <a:ext cx="13636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2200" b="1">
                <a:solidFill>
                  <a:srgbClr val="000000"/>
                </a:solidFill>
                <a:latin typeface="Rockwell" panose="02060603020205020403" pitchFamily="18" charset="0"/>
              </a:rPr>
              <a:t>Overhead</a:t>
            </a:r>
            <a:endParaRPr lang="en-CA" altLang="en-US" sz="2800">
              <a:latin typeface="Rockwell" panose="02060603020205020403" pitchFamily="18" charset="0"/>
            </a:endParaRPr>
          </a:p>
        </p:txBody>
      </p:sp>
      <p:sp>
        <p:nvSpPr>
          <p:cNvPr id="162834" name="Rectangle 19">
            <a:extLst>
              <a:ext uri="{FF2B5EF4-FFF2-40B4-BE49-F238E27FC236}">
                <a16:creationId xmlns:a16="http://schemas.microsoft.com/office/drawing/2014/main" id="{20D7D118-3161-4821-9578-5D306CB17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3278189"/>
            <a:ext cx="6302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2200" b="1">
                <a:solidFill>
                  <a:srgbClr val="000000"/>
                </a:solidFill>
                <a:latin typeface="Rockwell" panose="02060603020205020403" pitchFamily="18" charset="0"/>
              </a:rPr>
              <a:t>Rate</a:t>
            </a:r>
            <a:endParaRPr lang="en-CA" altLang="en-US" sz="2800">
              <a:latin typeface="Rockwell" panose="02060603020205020403" pitchFamily="18" charset="0"/>
            </a:endParaRPr>
          </a:p>
        </p:txBody>
      </p:sp>
      <p:sp>
        <p:nvSpPr>
          <p:cNvPr id="162835" name="Rectangle 20">
            <a:extLst>
              <a:ext uri="{FF2B5EF4-FFF2-40B4-BE49-F238E27FC236}">
                <a16:creationId xmlns:a16="http://schemas.microsoft.com/office/drawing/2014/main" id="{4BD46931-1319-492C-BD0E-84222A4E2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814" y="3733800"/>
            <a:ext cx="720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2200" b="1" dirty="0">
                <a:solidFill>
                  <a:srgbClr val="000000"/>
                </a:solidFill>
                <a:latin typeface="Rockwell" panose="02060603020205020403" pitchFamily="18" charset="0"/>
              </a:rPr>
              <a:t>3,000</a:t>
            </a:r>
            <a:endParaRPr lang="en-CA" altLang="en-US" sz="2800" dirty="0">
              <a:latin typeface="Rockwell" panose="02060603020205020403" pitchFamily="18" charset="0"/>
            </a:endParaRPr>
          </a:p>
        </p:txBody>
      </p:sp>
      <p:sp>
        <p:nvSpPr>
          <p:cNvPr id="162836" name="Rectangle 21">
            <a:extLst>
              <a:ext uri="{FF2B5EF4-FFF2-40B4-BE49-F238E27FC236}">
                <a16:creationId xmlns:a16="http://schemas.microsoft.com/office/drawing/2014/main" id="{ED94DECB-5B15-4488-88F6-F201265B8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8676" y="3733800"/>
            <a:ext cx="720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2200" b="1">
                <a:solidFill>
                  <a:srgbClr val="000000"/>
                </a:solidFill>
                <a:latin typeface="Rockwell" panose="02060603020205020403" pitchFamily="18" charset="0"/>
              </a:rPr>
              <a:t>6,000</a:t>
            </a:r>
            <a:endParaRPr lang="en-CA" altLang="en-US" sz="2800">
              <a:latin typeface="Rockwell" panose="02060603020205020403" pitchFamily="18" charset="0"/>
            </a:endParaRPr>
          </a:p>
        </p:txBody>
      </p:sp>
      <p:sp>
        <p:nvSpPr>
          <p:cNvPr id="162837" name="Rectangle 22">
            <a:extLst>
              <a:ext uri="{FF2B5EF4-FFF2-40B4-BE49-F238E27FC236}">
                <a16:creationId xmlns:a16="http://schemas.microsoft.com/office/drawing/2014/main" id="{B3CDE129-303D-4BCB-B8C6-6F3A64869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3051" y="3733800"/>
            <a:ext cx="4413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2200" b="1" dirty="0">
                <a:solidFill>
                  <a:srgbClr val="000000"/>
                </a:solidFill>
                <a:latin typeface="Rockwell" panose="02060603020205020403" pitchFamily="18" charset="0"/>
              </a:rPr>
              <a:t>$    </a:t>
            </a:r>
            <a:endParaRPr lang="en-CA" altLang="en-US" sz="2800" dirty="0">
              <a:latin typeface="Rockwell" panose="02060603020205020403" pitchFamily="18" charset="0"/>
            </a:endParaRPr>
          </a:p>
        </p:txBody>
      </p:sp>
      <p:sp>
        <p:nvSpPr>
          <p:cNvPr id="162838" name="Rectangle 23">
            <a:extLst>
              <a:ext uri="{FF2B5EF4-FFF2-40B4-BE49-F238E27FC236}">
                <a16:creationId xmlns:a16="http://schemas.microsoft.com/office/drawing/2014/main" id="{01F6FC57-7D64-4CAB-B683-BC2900247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8875" y="3733800"/>
            <a:ext cx="1587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2200" b="1">
                <a:solidFill>
                  <a:srgbClr val="000000"/>
                </a:solidFill>
                <a:latin typeface="Rockwell" panose="02060603020205020403" pitchFamily="18" charset="0"/>
              </a:rPr>
              <a:t>?</a:t>
            </a:r>
            <a:endParaRPr lang="en-CA" altLang="en-US" sz="2800">
              <a:latin typeface="Rockwell" panose="02060603020205020403" pitchFamily="18" charset="0"/>
            </a:endParaRPr>
          </a:p>
        </p:txBody>
      </p:sp>
      <p:sp>
        <p:nvSpPr>
          <p:cNvPr id="162839" name="Rectangle 24">
            <a:extLst>
              <a:ext uri="{FF2B5EF4-FFF2-40B4-BE49-F238E27FC236}">
                <a16:creationId xmlns:a16="http://schemas.microsoft.com/office/drawing/2014/main" id="{67E17964-0D81-4577-95EA-8D4B43561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9076" y="3733800"/>
            <a:ext cx="720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2200" b="1">
                <a:solidFill>
                  <a:srgbClr val="000000"/>
                </a:solidFill>
                <a:latin typeface="Rockwell" panose="02060603020205020403" pitchFamily="18" charset="0"/>
              </a:rPr>
              <a:t>9,000</a:t>
            </a:r>
            <a:endParaRPr lang="en-CA" altLang="en-US" sz="2800">
              <a:latin typeface="Rockwell" panose="02060603020205020403" pitchFamily="18" charset="0"/>
            </a:endParaRPr>
          </a:p>
        </p:txBody>
      </p:sp>
      <p:sp>
        <p:nvSpPr>
          <p:cNvPr id="162840" name="Rectangle 25">
            <a:extLst>
              <a:ext uri="{FF2B5EF4-FFF2-40B4-BE49-F238E27FC236}">
                <a16:creationId xmlns:a16="http://schemas.microsoft.com/office/drawing/2014/main" id="{207D51F9-CCED-4220-83B8-031B4BC73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3451" y="3733800"/>
            <a:ext cx="4413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2200" b="1">
                <a:solidFill>
                  <a:srgbClr val="000000"/>
                </a:solidFill>
                <a:latin typeface="Rockwell" panose="02060603020205020403" pitchFamily="18" charset="0"/>
              </a:rPr>
              <a:t>$    </a:t>
            </a:r>
            <a:endParaRPr lang="en-CA" altLang="en-US" sz="2800">
              <a:latin typeface="Rockwell" panose="02060603020205020403" pitchFamily="18" charset="0"/>
            </a:endParaRPr>
          </a:p>
        </p:txBody>
      </p:sp>
      <p:sp>
        <p:nvSpPr>
          <p:cNvPr id="162841" name="Rectangle 26">
            <a:extLst>
              <a:ext uri="{FF2B5EF4-FFF2-40B4-BE49-F238E27FC236}">
                <a16:creationId xmlns:a16="http://schemas.microsoft.com/office/drawing/2014/main" id="{189F8B17-26E7-4A84-9F01-6109953D3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9275" y="3733800"/>
            <a:ext cx="1587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2200" b="1">
                <a:solidFill>
                  <a:srgbClr val="000000"/>
                </a:solidFill>
                <a:latin typeface="Rockwell" panose="02060603020205020403" pitchFamily="18" charset="0"/>
              </a:rPr>
              <a:t>?</a:t>
            </a:r>
            <a:endParaRPr lang="en-CA" altLang="en-US" sz="2800">
              <a:latin typeface="Rockwell" panose="02060603020205020403" pitchFamily="18" charset="0"/>
            </a:endParaRPr>
          </a:p>
        </p:txBody>
      </p:sp>
      <p:sp>
        <p:nvSpPr>
          <p:cNvPr id="162842" name="Rectangle 27">
            <a:extLst>
              <a:ext uri="{FF2B5EF4-FFF2-40B4-BE49-F238E27FC236}">
                <a16:creationId xmlns:a16="http://schemas.microsoft.com/office/drawing/2014/main" id="{95EA2101-F5AD-4801-BCD3-22FE3402A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814" y="4213225"/>
            <a:ext cx="720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2200" b="1" dirty="0">
                <a:solidFill>
                  <a:srgbClr val="000000"/>
                </a:solidFill>
                <a:latin typeface="Rockwell" panose="02060603020205020403" pitchFamily="18" charset="0"/>
              </a:rPr>
              <a:t>4,000</a:t>
            </a:r>
            <a:endParaRPr lang="en-CA" altLang="en-US" sz="2800" dirty="0">
              <a:latin typeface="Rockwell" panose="02060603020205020403" pitchFamily="18" charset="0"/>
            </a:endParaRPr>
          </a:p>
        </p:txBody>
      </p:sp>
      <p:sp>
        <p:nvSpPr>
          <p:cNvPr id="162843" name="Rectangle 28">
            <a:extLst>
              <a:ext uri="{FF2B5EF4-FFF2-40B4-BE49-F238E27FC236}">
                <a16:creationId xmlns:a16="http://schemas.microsoft.com/office/drawing/2014/main" id="{62E6CDFE-70F9-46EC-A95C-D43268E20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8676" y="4213225"/>
            <a:ext cx="720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2200" b="1">
                <a:solidFill>
                  <a:srgbClr val="000000"/>
                </a:solidFill>
                <a:latin typeface="Rockwell" panose="02060603020205020403" pitchFamily="18" charset="0"/>
              </a:rPr>
              <a:t>8,000</a:t>
            </a:r>
            <a:endParaRPr lang="en-CA" altLang="en-US" sz="2800">
              <a:latin typeface="Rockwell" panose="02060603020205020403" pitchFamily="18" charset="0"/>
            </a:endParaRPr>
          </a:p>
        </p:txBody>
      </p:sp>
      <p:sp>
        <p:nvSpPr>
          <p:cNvPr id="162844" name="Rectangle 29">
            <a:extLst>
              <a:ext uri="{FF2B5EF4-FFF2-40B4-BE49-F238E27FC236}">
                <a16:creationId xmlns:a16="http://schemas.microsoft.com/office/drawing/2014/main" id="{CA0141AF-7DA2-43F8-B7A5-3D97674C3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8875" y="4213225"/>
            <a:ext cx="1587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2200" b="1">
                <a:solidFill>
                  <a:srgbClr val="000000"/>
                </a:solidFill>
                <a:latin typeface="Rockwell" panose="02060603020205020403" pitchFamily="18" charset="0"/>
              </a:rPr>
              <a:t>?</a:t>
            </a:r>
            <a:endParaRPr lang="en-CA" altLang="en-US" sz="2800">
              <a:latin typeface="Rockwell" panose="02060603020205020403" pitchFamily="18" charset="0"/>
            </a:endParaRPr>
          </a:p>
        </p:txBody>
      </p:sp>
      <p:sp>
        <p:nvSpPr>
          <p:cNvPr id="162845" name="Rectangle 30">
            <a:extLst>
              <a:ext uri="{FF2B5EF4-FFF2-40B4-BE49-F238E27FC236}">
                <a16:creationId xmlns:a16="http://schemas.microsoft.com/office/drawing/2014/main" id="{19126656-FC13-47BC-973B-AE9DC4B53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9076" y="4213225"/>
            <a:ext cx="720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2200" b="1">
                <a:solidFill>
                  <a:srgbClr val="000000"/>
                </a:solidFill>
                <a:latin typeface="Rockwell" panose="02060603020205020403" pitchFamily="18" charset="0"/>
              </a:rPr>
              <a:t>9,000</a:t>
            </a:r>
            <a:endParaRPr lang="en-CA" altLang="en-US" sz="2800">
              <a:latin typeface="Rockwell" panose="02060603020205020403" pitchFamily="18" charset="0"/>
            </a:endParaRPr>
          </a:p>
        </p:txBody>
      </p:sp>
      <p:sp>
        <p:nvSpPr>
          <p:cNvPr id="162846" name="Rectangle 31">
            <a:extLst>
              <a:ext uri="{FF2B5EF4-FFF2-40B4-BE49-F238E27FC236}">
                <a16:creationId xmlns:a16="http://schemas.microsoft.com/office/drawing/2014/main" id="{FD4F574C-603F-43D8-A32C-C521334B3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9275" y="4213225"/>
            <a:ext cx="1587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2200" b="1">
                <a:solidFill>
                  <a:srgbClr val="000000"/>
                </a:solidFill>
                <a:latin typeface="Rockwell" panose="02060603020205020403" pitchFamily="18" charset="0"/>
              </a:rPr>
              <a:t>?</a:t>
            </a:r>
            <a:endParaRPr lang="en-CA" altLang="en-US" sz="2800">
              <a:latin typeface="Rockwell" panose="02060603020205020403" pitchFamily="18" charset="0"/>
            </a:endParaRPr>
          </a:p>
        </p:txBody>
      </p:sp>
      <p:sp>
        <p:nvSpPr>
          <p:cNvPr id="156703" name="Line 32">
            <a:extLst>
              <a:ext uri="{FF2B5EF4-FFF2-40B4-BE49-F238E27FC236}">
                <a16:creationId xmlns:a16="http://schemas.microsoft.com/office/drawing/2014/main" id="{4E839EAE-45CF-41E6-B185-AA949E705CC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3564" y="3668714"/>
            <a:ext cx="85105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2848" name="Rectangle 33">
            <a:extLst>
              <a:ext uri="{FF2B5EF4-FFF2-40B4-BE49-F238E27FC236}">
                <a16:creationId xmlns:a16="http://schemas.microsoft.com/office/drawing/2014/main" id="{12624B35-00D1-481D-9626-C3D6DD9B4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3564" y="3668714"/>
            <a:ext cx="8510587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871458" name="Rectangle 34">
            <a:extLst>
              <a:ext uri="{FF2B5EF4-FFF2-40B4-BE49-F238E27FC236}">
                <a16:creationId xmlns:a16="http://schemas.microsoft.com/office/drawing/2014/main" id="{13899D89-A300-49C7-BDDA-D5CAB86DA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0" y="5497513"/>
            <a:ext cx="5715000" cy="857250"/>
          </a:xfrm>
          <a:prstGeom prst="rect">
            <a:avLst/>
          </a:prstGeom>
          <a:solidFill>
            <a:srgbClr val="1C3163"/>
          </a:solidFill>
          <a:ln w="38100" cmpd="dbl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tx2">
                <a:alpha val="74997"/>
              </a:schemeClr>
            </a:outerShdw>
          </a:effectLst>
        </p:spPr>
        <p:txBody>
          <a:bodyPr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400" b="1" dirty="0" err="1">
                <a:solidFill>
                  <a:schemeClr val="bg1"/>
                </a:solidFill>
                <a:latin typeface="+mn-lt"/>
              </a:rPr>
              <a:t>ColaCo</a:t>
            </a:r>
            <a:r>
              <a:rPr lang="en-CA" altLang="en-US" sz="2400" b="1" dirty="0">
                <a:solidFill>
                  <a:schemeClr val="bg1"/>
                </a:solidFill>
                <a:latin typeface="+mn-lt"/>
              </a:rPr>
              <a:t> applies overhead based</a:t>
            </a:r>
            <a:br>
              <a:rPr lang="en-CA" altLang="en-US" sz="2400" b="1" dirty="0">
                <a:solidFill>
                  <a:schemeClr val="bg1"/>
                </a:solidFill>
                <a:latin typeface="+mn-lt"/>
              </a:rPr>
            </a:br>
            <a:r>
              <a:rPr lang="en-CA" altLang="en-US" sz="2400" b="1" dirty="0">
                <a:solidFill>
                  <a:schemeClr val="bg1"/>
                </a:solidFill>
                <a:latin typeface="+mn-lt"/>
              </a:rPr>
              <a:t>on machine-hour activity.</a:t>
            </a:r>
          </a:p>
        </p:txBody>
      </p:sp>
      <p:sp>
        <p:nvSpPr>
          <p:cNvPr id="871460" name="Rectangle 36">
            <a:extLst>
              <a:ext uri="{FF2B5EF4-FFF2-40B4-BE49-F238E27FC236}">
                <a16:creationId xmlns:a16="http://schemas.microsoft.com/office/drawing/2014/main" id="{29ACF5EE-9552-457C-9475-719A6C862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862513"/>
            <a:ext cx="8737600" cy="4591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mpd="dbl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CA" sz="2400" b="1" dirty="0"/>
              <a:t>With this information, overhead rates can be calculated.</a:t>
            </a:r>
          </a:p>
        </p:txBody>
      </p:sp>
      <p:sp>
        <p:nvSpPr>
          <p:cNvPr id="162852" name="Slide Number Placeholder 72">
            <a:extLst>
              <a:ext uri="{FF2B5EF4-FFF2-40B4-BE49-F238E27FC236}">
                <a16:creationId xmlns:a16="http://schemas.microsoft.com/office/drawing/2014/main" id="{40DF8972-CA72-4005-A39E-374DA20CC36B}"/>
              </a:ext>
            </a:extLst>
          </p:cNvPr>
          <p:cNvSpPr txBox="1">
            <a:spLocks/>
          </p:cNvSpPr>
          <p:nvPr/>
        </p:nvSpPr>
        <p:spPr bwMode="auto">
          <a:xfrm>
            <a:off x="9982200" y="6477000"/>
            <a:ext cx="6858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latin typeface="+mn-lt"/>
                <a:ea typeface="MS PGothic" panose="020B0600070205080204" pitchFamily="34" charset="-128"/>
              </a:rPr>
              <a:t>10-</a:t>
            </a:r>
            <a:fld id="{5D6475DB-FF0B-4CC5-B756-F102A809EC82}" type="slidenum">
              <a:rPr lang="en-US" altLang="en-US" sz="1200">
                <a:latin typeface="+mn-lt"/>
                <a:ea typeface="MS PGothic" panose="020B0600070205080204" pitchFamily="34" charset="-128"/>
              </a:rPr>
              <a:pPr eaLnBrk="1" hangingPunct="1"/>
              <a:t>54</a:t>
            </a:fld>
            <a:endParaRPr lang="en-US" altLang="en-US" sz="1200" dirty="0">
              <a:latin typeface="+mn-lt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1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1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1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71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1458" grpId="0" animBg="1" autoUpdateAnimBg="0"/>
      <p:bldP spid="871460" grpId="0" animBg="1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477" name="Rectangle 5">
            <a:extLst>
              <a:ext uri="{FF2B5EF4-FFF2-40B4-BE49-F238E27FC236}">
                <a16:creationId xmlns:a16="http://schemas.microsoft.com/office/drawing/2014/main" id="{C8FBC240-B035-46C2-9272-43694FE4E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5908675"/>
            <a:ext cx="6781800" cy="458788"/>
          </a:xfrm>
          <a:prstGeom prst="rect">
            <a:avLst/>
          </a:prstGeom>
          <a:solidFill>
            <a:srgbClr val="1C3163"/>
          </a:solidFill>
          <a:ln w="38100" cmpd="dbl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400" b="1" dirty="0">
                <a:solidFill>
                  <a:schemeClr val="bg1"/>
                </a:solidFill>
                <a:latin typeface="+mn-lt"/>
              </a:rPr>
              <a:t>This rate is constant at all levels of activity.</a:t>
            </a:r>
          </a:p>
        </p:txBody>
      </p:sp>
      <p:sp>
        <p:nvSpPr>
          <p:cNvPr id="164869" name="Rectangle 3">
            <a:extLst>
              <a:ext uri="{FF2B5EF4-FFF2-40B4-BE49-F238E27FC236}">
                <a16:creationId xmlns:a16="http://schemas.microsoft.com/office/drawing/2014/main" id="{97B15444-AB1C-474B-A10E-DB529FD1D25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524000" y="1"/>
            <a:ext cx="9144000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CA" altLang="en-US" sz="4000" dirty="0"/>
              <a:t>Overhead Rates and Overhead</a:t>
            </a:r>
            <a:br>
              <a:rPr lang="en-CA" altLang="en-US" sz="4000" dirty="0"/>
            </a:br>
            <a:r>
              <a:rPr lang="en-CA" altLang="en-US" sz="4000" dirty="0"/>
              <a:t>Analysis – Example Part 2</a:t>
            </a:r>
          </a:p>
        </p:txBody>
      </p:sp>
      <p:sp>
        <p:nvSpPr>
          <p:cNvPr id="164870" name="Rectangle 2">
            <a:extLst>
              <a:ext uri="{FF2B5EF4-FFF2-40B4-BE49-F238E27FC236}">
                <a16:creationId xmlns:a16="http://schemas.microsoft.com/office/drawing/2014/main" id="{E12119C7-6E4E-4513-9EFA-EB4DAF412DD6}"/>
              </a:ext>
            </a:extLst>
          </p:cNvPr>
          <p:cNvSpPr txBox="1">
            <a:spLocks/>
          </p:cNvSpPr>
          <p:nvPr/>
        </p:nvSpPr>
        <p:spPr bwMode="auto">
          <a:xfrm>
            <a:off x="1758950" y="1512888"/>
            <a:ext cx="882808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68363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22325" indent="-1905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004888" indent="-1825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187450" indent="-1825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644650" indent="-1825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101850" indent="-1825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59050" indent="-1825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016250" indent="-1825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1C3163"/>
              </a:buClr>
              <a:buSzPct val="70000"/>
              <a:buFont typeface="Arial" panose="020B0604020202020204" pitchFamily="34" charset="0"/>
              <a:buNone/>
            </a:pPr>
            <a:r>
              <a:rPr lang="en-CA" altLang="en-US" sz="2800" dirty="0" err="1">
                <a:latin typeface="Rockwell" panose="02060603020205020403" pitchFamily="18" charset="0"/>
              </a:rPr>
              <a:t>ColaCo</a:t>
            </a:r>
            <a:r>
              <a:rPr lang="en-CA" altLang="en-US" sz="2800" dirty="0">
                <a:latin typeface="Rockwell" panose="02060603020205020403" pitchFamily="18" charset="0"/>
              </a:rPr>
              <a:t> prepared this flexible budget for overhead:</a:t>
            </a:r>
          </a:p>
        </p:txBody>
      </p:sp>
      <p:sp>
        <p:nvSpPr>
          <p:cNvPr id="164871" name="TextBox 4">
            <a:extLst>
              <a:ext uri="{FF2B5EF4-FFF2-40B4-BE49-F238E27FC236}">
                <a16:creationId xmlns:a16="http://schemas.microsoft.com/office/drawing/2014/main" id="{F9ABFF0D-C9D9-413C-9434-2C078EBBEF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0438" y="25463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4873" name="Slide Number Placeholder 72">
            <a:extLst>
              <a:ext uri="{FF2B5EF4-FFF2-40B4-BE49-F238E27FC236}">
                <a16:creationId xmlns:a16="http://schemas.microsoft.com/office/drawing/2014/main" id="{A7AF8190-E24C-4C20-A0AC-6C6CC3E03894}"/>
              </a:ext>
            </a:extLst>
          </p:cNvPr>
          <p:cNvSpPr txBox="1">
            <a:spLocks/>
          </p:cNvSpPr>
          <p:nvPr/>
        </p:nvSpPr>
        <p:spPr bwMode="auto">
          <a:xfrm>
            <a:off x="9982200" y="6477000"/>
            <a:ext cx="6858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latin typeface="+mn-lt"/>
                <a:ea typeface="MS PGothic" panose="020B0600070205080204" pitchFamily="34" charset="-128"/>
              </a:rPr>
              <a:t>10-</a:t>
            </a:r>
            <a:fld id="{821D2E64-1E65-4060-9CDD-157AE7AD45FD}" type="slidenum">
              <a:rPr lang="en-US" altLang="en-US" sz="1200">
                <a:latin typeface="+mn-lt"/>
                <a:ea typeface="MS PGothic" panose="020B0600070205080204" pitchFamily="34" charset="-128"/>
              </a:rPr>
              <a:pPr eaLnBrk="1" hangingPunct="1"/>
              <a:t>55</a:t>
            </a:fld>
            <a:endParaRPr lang="en-US" altLang="en-US" sz="12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3" name="Rectangle 36">
            <a:extLst>
              <a:ext uri="{FF2B5EF4-FFF2-40B4-BE49-F238E27FC236}">
                <a16:creationId xmlns:a16="http://schemas.microsoft.com/office/drawing/2014/main" id="{46EED1B4-10E0-7021-F400-74F856109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194" y="5115562"/>
            <a:ext cx="8737600" cy="4591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mpd="dbl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CA" sz="2400" b="1" dirty="0"/>
              <a:t>Rate = Total </a:t>
            </a:r>
            <a:r>
              <a:rPr lang="en-CA" sz="2400" b="1" dirty="0">
                <a:solidFill>
                  <a:srgbClr val="FF0000"/>
                </a:solidFill>
              </a:rPr>
              <a:t>Variable</a:t>
            </a:r>
            <a:r>
              <a:rPr lang="en-CA" sz="2400" b="1" dirty="0"/>
              <a:t> Overhead      Machine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DF5AB9-7A2F-E983-88F3-9C9BCB207F6C}"/>
              </a:ext>
            </a:extLst>
          </p:cNvPr>
          <p:cNvSpPr txBox="1"/>
          <p:nvPr/>
        </p:nvSpPr>
        <p:spPr>
          <a:xfrm>
            <a:off x="7086600" y="5068935"/>
            <a:ext cx="609600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32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÷</a:t>
            </a:r>
            <a:endParaRPr lang="en-CA" sz="32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E3A792A9-830E-68D6-B5EF-2B68632A8237}"/>
              </a:ext>
            </a:extLst>
          </p:cNvPr>
          <p:cNvGraphicFramePr>
            <a:graphicFrameLocks noGrp="1"/>
          </p:cNvGraphicFramePr>
          <p:nvPr/>
        </p:nvGraphicFramePr>
        <p:xfrm>
          <a:off x="1839914" y="2373778"/>
          <a:ext cx="8828087" cy="2604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649">
                  <a:extLst>
                    <a:ext uri="{9D8B030D-6E8A-4147-A177-3AD203B41FA5}">
                      <a16:colId xmlns:a16="http://schemas.microsoft.com/office/drawing/2014/main" val="434420173"/>
                    </a:ext>
                  </a:extLst>
                </a:gridCol>
                <a:gridCol w="1677458">
                  <a:extLst>
                    <a:ext uri="{9D8B030D-6E8A-4147-A177-3AD203B41FA5}">
                      <a16:colId xmlns:a16="http://schemas.microsoft.com/office/drawing/2014/main" val="2839017215"/>
                    </a:ext>
                  </a:extLst>
                </a:gridCol>
                <a:gridCol w="1803020">
                  <a:extLst>
                    <a:ext uri="{9D8B030D-6E8A-4147-A177-3AD203B41FA5}">
                      <a16:colId xmlns:a16="http://schemas.microsoft.com/office/drawing/2014/main" val="2256846822"/>
                    </a:ext>
                  </a:extLst>
                </a:gridCol>
                <a:gridCol w="1715017">
                  <a:extLst>
                    <a:ext uri="{9D8B030D-6E8A-4147-A177-3AD203B41FA5}">
                      <a16:colId xmlns:a16="http://schemas.microsoft.com/office/drawing/2014/main" val="2579481761"/>
                    </a:ext>
                  </a:extLst>
                </a:gridCol>
                <a:gridCol w="2089943">
                  <a:extLst>
                    <a:ext uri="{9D8B030D-6E8A-4147-A177-3AD203B41FA5}">
                      <a16:colId xmlns:a16="http://schemas.microsoft.com/office/drawing/2014/main" val="2111478408"/>
                    </a:ext>
                  </a:extLst>
                </a:gridCol>
              </a:tblGrid>
              <a:tr h="1233352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Machine Hours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Total Variable Overhead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Variable Overhead Rate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436688" algn="l"/>
                        </a:tabLst>
                      </a:pPr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Total Fixed Overhead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Fixed Overhead Rate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7217706"/>
                  </a:ext>
                </a:extLst>
              </a:tr>
              <a:tr h="455120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3,000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$ 6,000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$ 2.00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$ 9,000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199592"/>
                  </a:ext>
                </a:extLst>
              </a:tr>
              <a:tr h="455120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4,000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  8,000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   2.00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  9,000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349077"/>
                  </a:ext>
                </a:extLst>
              </a:tr>
              <a:tr h="455120">
                <a:tc>
                  <a:txBody>
                    <a:bodyPr/>
                    <a:lstStyle/>
                    <a:p>
                      <a:endParaRPr lang="en-C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996610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FD154DD-55FC-A0E5-0117-C71C33141E3C}"/>
              </a:ext>
            </a:extLst>
          </p:cNvPr>
          <p:cNvSpPr/>
          <p:nvPr/>
        </p:nvSpPr>
        <p:spPr>
          <a:xfrm>
            <a:off x="1524001" y="2352382"/>
            <a:ext cx="8977721" cy="22201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3D9F1F-C111-13B7-DE96-8143C51429FB}"/>
              </a:ext>
            </a:extLst>
          </p:cNvPr>
          <p:cNvSpPr/>
          <p:nvPr/>
        </p:nvSpPr>
        <p:spPr>
          <a:xfrm>
            <a:off x="5105401" y="2348048"/>
            <a:ext cx="1752600" cy="2220164"/>
          </a:xfrm>
          <a:prstGeom prst="rect">
            <a:avLst/>
          </a:prstGeom>
          <a:noFill/>
          <a:ln>
            <a:solidFill>
              <a:srgbClr val="1C3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0000"/>
              </a:solidFill>
              <a:latin typeface="Rockwell" pitchFamily="18" charset="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A9C2EB2-D629-CC7A-ECAD-9E1E8E4CF8F4}"/>
              </a:ext>
            </a:extLst>
          </p:cNvPr>
          <p:cNvSpPr/>
          <p:nvPr/>
        </p:nvSpPr>
        <p:spPr>
          <a:xfrm rot="10800000">
            <a:off x="5867400" y="4646952"/>
            <a:ext cx="228600" cy="36882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3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3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3477" grpId="0" animBg="1" autoUpdateAnimBg="0"/>
      <p:bldP spid="3" grpId="0" animBg="1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477" name="Rectangle 5">
            <a:extLst>
              <a:ext uri="{FF2B5EF4-FFF2-40B4-BE49-F238E27FC236}">
                <a16:creationId xmlns:a16="http://schemas.microsoft.com/office/drawing/2014/main" id="{C8FBC240-B035-46C2-9272-43694FE4E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2144" y="5715000"/>
            <a:ext cx="6858000" cy="459100"/>
          </a:xfrm>
          <a:prstGeom prst="rect">
            <a:avLst/>
          </a:prstGeom>
          <a:solidFill>
            <a:srgbClr val="1C3163"/>
          </a:solidFill>
          <a:ln w="38100" cmpd="dbl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400" b="1" dirty="0">
                <a:solidFill>
                  <a:schemeClr val="bg1"/>
                </a:solidFill>
                <a:latin typeface="+mn-lt"/>
              </a:rPr>
              <a:t>This rate decreases when activity increases.</a:t>
            </a:r>
          </a:p>
        </p:txBody>
      </p:sp>
      <p:sp>
        <p:nvSpPr>
          <p:cNvPr id="164869" name="Rectangle 3">
            <a:extLst>
              <a:ext uri="{FF2B5EF4-FFF2-40B4-BE49-F238E27FC236}">
                <a16:creationId xmlns:a16="http://schemas.microsoft.com/office/drawing/2014/main" id="{97B15444-AB1C-474B-A10E-DB529FD1D25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524000" y="1"/>
            <a:ext cx="9144000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CA" altLang="en-US" sz="4000" dirty="0"/>
              <a:t>Overhead Rates and Overhead</a:t>
            </a:r>
            <a:br>
              <a:rPr lang="en-CA" altLang="en-US" sz="4000" dirty="0"/>
            </a:br>
            <a:r>
              <a:rPr lang="en-CA" altLang="en-US" sz="4000" dirty="0"/>
              <a:t>Analysis – Example Part 2</a:t>
            </a:r>
          </a:p>
        </p:txBody>
      </p:sp>
      <p:sp>
        <p:nvSpPr>
          <p:cNvPr id="164870" name="Rectangle 2">
            <a:extLst>
              <a:ext uri="{FF2B5EF4-FFF2-40B4-BE49-F238E27FC236}">
                <a16:creationId xmlns:a16="http://schemas.microsoft.com/office/drawing/2014/main" id="{E12119C7-6E4E-4513-9EFA-EB4DAF412DD6}"/>
              </a:ext>
            </a:extLst>
          </p:cNvPr>
          <p:cNvSpPr txBox="1">
            <a:spLocks/>
          </p:cNvSpPr>
          <p:nvPr/>
        </p:nvSpPr>
        <p:spPr bwMode="auto">
          <a:xfrm>
            <a:off x="1758950" y="1512888"/>
            <a:ext cx="882808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68363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22325" indent="-1905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004888" indent="-1825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187450" indent="-1825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644650" indent="-1825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101850" indent="-1825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59050" indent="-1825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016250" indent="-1825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1C3163"/>
              </a:buClr>
              <a:buSzPct val="70000"/>
              <a:buFont typeface="Arial" panose="020B0604020202020204" pitchFamily="34" charset="0"/>
              <a:buNone/>
            </a:pPr>
            <a:r>
              <a:rPr lang="en-CA" altLang="en-US" sz="2800" dirty="0" err="1">
                <a:latin typeface="Rockwell" panose="02060603020205020403" pitchFamily="18" charset="0"/>
              </a:rPr>
              <a:t>ColaCo</a:t>
            </a:r>
            <a:r>
              <a:rPr lang="en-CA" altLang="en-US" sz="2800" dirty="0">
                <a:latin typeface="Rockwell" panose="02060603020205020403" pitchFamily="18" charset="0"/>
              </a:rPr>
              <a:t> prepared this flexible budget for overhead:</a:t>
            </a:r>
          </a:p>
        </p:txBody>
      </p:sp>
      <p:sp>
        <p:nvSpPr>
          <p:cNvPr id="164871" name="TextBox 4">
            <a:extLst>
              <a:ext uri="{FF2B5EF4-FFF2-40B4-BE49-F238E27FC236}">
                <a16:creationId xmlns:a16="http://schemas.microsoft.com/office/drawing/2014/main" id="{F9ABFF0D-C9D9-413C-9434-2C078EBBEF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0438" y="25463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4873" name="Slide Number Placeholder 72">
            <a:extLst>
              <a:ext uri="{FF2B5EF4-FFF2-40B4-BE49-F238E27FC236}">
                <a16:creationId xmlns:a16="http://schemas.microsoft.com/office/drawing/2014/main" id="{A7AF8190-E24C-4C20-A0AC-6C6CC3E03894}"/>
              </a:ext>
            </a:extLst>
          </p:cNvPr>
          <p:cNvSpPr txBox="1">
            <a:spLocks/>
          </p:cNvSpPr>
          <p:nvPr/>
        </p:nvSpPr>
        <p:spPr bwMode="auto">
          <a:xfrm>
            <a:off x="9982200" y="6477000"/>
            <a:ext cx="6858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latin typeface="+mn-lt"/>
                <a:ea typeface="MS PGothic" panose="020B0600070205080204" pitchFamily="34" charset="-128"/>
              </a:rPr>
              <a:t>10-</a:t>
            </a:r>
            <a:fld id="{821D2E64-1E65-4060-9CDD-157AE7AD45FD}" type="slidenum">
              <a:rPr lang="en-US" altLang="en-US" sz="1200">
                <a:latin typeface="+mn-lt"/>
                <a:ea typeface="MS PGothic" panose="020B0600070205080204" pitchFamily="34" charset="-128"/>
              </a:rPr>
              <a:pPr eaLnBrk="1" hangingPunct="1"/>
              <a:t>56</a:t>
            </a:fld>
            <a:endParaRPr lang="en-US" altLang="en-US" sz="12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3" name="Rectangle 36">
            <a:extLst>
              <a:ext uri="{FF2B5EF4-FFF2-40B4-BE49-F238E27FC236}">
                <a16:creationId xmlns:a16="http://schemas.microsoft.com/office/drawing/2014/main" id="{46EED1B4-10E0-7021-F400-74F856109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2050" y="4986775"/>
            <a:ext cx="8737600" cy="4591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mpd="dbl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CA" sz="2400" b="1" dirty="0"/>
              <a:t>Rate = Total </a:t>
            </a:r>
            <a:r>
              <a:rPr lang="en-CA" sz="2400" b="1" dirty="0">
                <a:solidFill>
                  <a:srgbClr val="FF0000"/>
                </a:solidFill>
              </a:rPr>
              <a:t>Fixed</a:t>
            </a:r>
            <a:r>
              <a:rPr lang="en-CA" sz="2400" b="1" dirty="0"/>
              <a:t> Overhead      Machine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DF5AB9-7A2F-E983-88F3-9C9BCB207F6C}"/>
              </a:ext>
            </a:extLst>
          </p:cNvPr>
          <p:cNvSpPr txBox="1"/>
          <p:nvPr/>
        </p:nvSpPr>
        <p:spPr>
          <a:xfrm>
            <a:off x="7010400" y="4899680"/>
            <a:ext cx="609600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32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÷</a:t>
            </a:r>
            <a:endParaRPr lang="en-CA" sz="32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E3A792A9-830E-68D6-B5EF-2B68632A8237}"/>
              </a:ext>
            </a:extLst>
          </p:cNvPr>
          <p:cNvGraphicFramePr>
            <a:graphicFrameLocks noGrp="1"/>
          </p:cNvGraphicFramePr>
          <p:nvPr/>
        </p:nvGraphicFramePr>
        <p:xfrm>
          <a:off x="1872457" y="2348048"/>
          <a:ext cx="8828087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649">
                  <a:extLst>
                    <a:ext uri="{9D8B030D-6E8A-4147-A177-3AD203B41FA5}">
                      <a16:colId xmlns:a16="http://schemas.microsoft.com/office/drawing/2014/main" val="434420173"/>
                    </a:ext>
                  </a:extLst>
                </a:gridCol>
                <a:gridCol w="1677458">
                  <a:extLst>
                    <a:ext uri="{9D8B030D-6E8A-4147-A177-3AD203B41FA5}">
                      <a16:colId xmlns:a16="http://schemas.microsoft.com/office/drawing/2014/main" val="2839017215"/>
                    </a:ext>
                  </a:extLst>
                </a:gridCol>
                <a:gridCol w="1803020">
                  <a:extLst>
                    <a:ext uri="{9D8B030D-6E8A-4147-A177-3AD203B41FA5}">
                      <a16:colId xmlns:a16="http://schemas.microsoft.com/office/drawing/2014/main" val="2256846822"/>
                    </a:ext>
                  </a:extLst>
                </a:gridCol>
                <a:gridCol w="1715017">
                  <a:extLst>
                    <a:ext uri="{9D8B030D-6E8A-4147-A177-3AD203B41FA5}">
                      <a16:colId xmlns:a16="http://schemas.microsoft.com/office/drawing/2014/main" val="2579481761"/>
                    </a:ext>
                  </a:extLst>
                </a:gridCol>
                <a:gridCol w="2089943">
                  <a:extLst>
                    <a:ext uri="{9D8B030D-6E8A-4147-A177-3AD203B41FA5}">
                      <a16:colId xmlns:a16="http://schemas.microsoft.com/office/drawing/2014/main" val="2111478408"/>
                    </a:ext>
                  </a:extLst>
                </a:gridCol>
              </a:tblGrid>
              <a:tr h="1103306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Machine Hours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Total Variable Overhead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Variable Overhead Rate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436688" algn="l"/>
                        </a:tabLst>
                      </a:pPr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Total Fixed Overhead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Fixed Overhead Rate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217706"/>
                  </a:ext>
                </a:extLst>
              </a:tr>
              <a:tr h="424349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3,000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$ 6,000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$ 2.00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$ 9,000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$ 3.00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199592"/>
                  </a:ext>
                </a:extLst>
              </a:tr>
              <a:tr h="424349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4,000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  8,000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   2.00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  9,000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  2.25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9077"/>
                  </a:ext>
                </a:extLst>
              </a:tr>
              <a:tr h="424349">
                <a:tc>
                  <a:txBody>
                    <a:bodyPr/>
                    <a:lstStyle/>
                    <a:p>
                      <a:endParaRPr lang="en-C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996610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FD154DD-55FC-A0E5-0117-C71C33141E3C}"/>
              </a:ext>
            </a:extLst>
          </p:cNvPr>
          <p:cNvSpPr/>
          <p:nvPr/>
        </p:nvSpPr>
        <p:spPr>
          <a:xfrm>
            <a:off x="1602285" y="2367396"/>
            <a:ext cx="8977721" cy="20522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3D9F1F-C111-13B7-DE96-8143C51429FB}"/>
              </a:ext>
            </a:extLst>
          </p:cNvPr>
          <p:cNvSpPr/>
          <p:nvPr/>
        </p:nvSpPr>
        <p:spPr>
          <a:xfrm>
            <a:off x="8686801" y="2386743"/>
            <a:ext cx="1887445" cy="2052205"/>
          </a:xfrm>
          <a:prstGeom prst="rect">
            <a:avLst/>
          </a:prstGeom>
          <a:noFill/>
          <a:ln>
            <a:solidFill>
              <a:srgbClr val="1C3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0000"/>
              </a:solidFill>
              <a:latin typeface="Rockwell" pitchFamily="18" charset="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A9C2EB2-D629-CC7A-ECAD-9E1E8E4CF8F4}"/>
              </a:ext>
            </a:extLst>
          </p:cNvPr>
          <p:cNvSpPr/>
          <p:nvPr/>
        </p:nvSpPr>
        <p:spPr>
          <a:xfrm rot="10800000">
            <a:off x="9520144" y="4504314"/>
            <a:ext cx="228600" cy="36882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449861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3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3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3477" grpId="0" animBg="1" autoUpdateAnimBg="0"/>
      <p:bldP spid="3" grpId="0" animBg="1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9" name="Rectangle 3">
            <a:extLst>
              <a:ext uri="{FF2B5EF4-FFF2-40B4-BE49-F238E27FC236}">
                <a16:creationId xmlns:a16="http://schemas.microsoft.com/office/drawing/2014/main" id="{97B15444-AB1C-474B-A10E-DB529FD1D25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524000" y="1"/>
            <a:ext cx="9144000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CA" altLang="en-US" sz="4000" dirty="0"/>
              <a:t>Overhead Rates and Overhead</a:t>
            </a:r>
            <a:br>
              <a:rPr lang="en-CA" altLang="en-US" sz="4000" dirty="0"/>
            </a:br>
            <a:r>
              <a:rPr lang="en-CA" altLang="en-US" sz="4000" dirty="0"/>
              <a:t>Analysis – Example Part 2</a:t>
            </a:r>
          </a:p>
        </p:txBody>
      </p:sp>
      <p:sp>
        <p:nvSpPr>
          <p:cNvPr id="164870" name="Rectangle 2">
            <a:extLst>
              <a:ext uri="{FF2B5EF4-FFF2-40B4-BE49-F238E27FC236}">
                <a16:creationId xmlns:a16="http://schemas.microsoft.com/office/drawing/2014/main" id="{E12119C7-6E4E-4513-9EFA-EB4DAF412DD6}"/>
              </a:ext>
            </a:extLst>
          </p:cNvPr>
          <p:cNvSpPr txBox="1">
            <a:spLocks/>
          </p:cNvSpPr>
          <p:nvPr/>
        </p:nvSpPr>
        <p:spPr bwMode="auto">
          <a:xfrm>
            <a:off x="1758950" y="1512888"/>
            <a:ext cx="882808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68363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22325" indent="-1905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004888" indent="-1825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187450" indent="-1825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644650" indent="-1825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101850" indent="-1825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59050" indent="-1825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016250" indent="-1825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1C3163"/>
              </a:buClr>
              <a:buSzPct val="70000"/>
              <a:buFont typeface="Arial" panose="020B0604020202020204" pitchFamily="34" charset="0"/>
              <a:buNone/>
            </a:pPr>
            <a:r>
              <a:rPr lang="en-CA" altLang="en-US" sz="2800" dirty="0" err="1">
                <a:latin typeface="Rockwell" panose="02060603020205020403" pitchFamily="18" charset="0"/>
              </a:rPr>
              <a:t>ColaCo</a:t>
            </a:r>
            <a:r>
              <a:rPr lang="en-CA" altLang="en-US" sz="2800" dirty="0">
                <a:latin typeface="Rockwell" panose="02060603020205020403" pitchFamily="18" charset="0"/>
              </a:rPr>
              <a:t> prepared this flexible budget for overhead:</a:t>
            </a:r>
          </a:p>
        </p:txBody>
      </p:sp>
      <p:sp>
        <p:nvSpPr>
          <p:cNvPr id="164871" name="TextBox 4">
            <a:extLst>
              <a:ext uri="{FF2B5EF4-FFF2-40B4-BE49-F238E27FC236}">
                <a16:creationId xmlns:a16="http://schemas.microsoft.com/office/drawing/2014/main" id="{F9ABFF0D-C9D9-413C-9434-2C078EBBEF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0438" y="25463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4873" name="Slide Number Placeholder 72">
            <a:extLst>
              <a:ext uri="{FF2B5EF4-FFF2-40B4-BE49-F238E27FC236}">
                <a16:creationId xmlns:a16="http://schemas.microsoft.com/office/drawing/2014/main" id="{A7AF8190-E24C-4C20-A0AC-6C6CC3E03894}"/>
              </a:ext>
            </a:extLst>
          </p:cNvPr>
          <p:cNvSpPr txBox="1">
            <a:spLocks/>
          </p:cNvSpPr>
          <p:nvPr/>
        </p:nvSpPr>
        <p:spPr bwMode="auto">
          <a:xfrm>
            <a:off x="9982200" y="6477000"/>
            <a:ext cx="6858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latin typeface="+mn-lt"/>
                <a:ea typeface="MS PGothic" panose="020B0600070205080204" pitchFamily="34" charset="-128"/>
              </a:rPr>
              <a:t>10-</a:t>
            </a:r>
            <a:fld id="{821D2E64-1E65-4060-9CDD-157AE7AD45FD}" type="slidenum">
              <a:rPr lang="en-US" altLang="en-US" sz="1200">
                <a:latin typeface="+mn-lt"/>
                <a:ea typeface="MS PGothic" panose="020B0600070205080204" pitchFamily="34" charset="-128"/>
              </a:rPr>
              <a:pPr eaLnBrk="1" hangingPunct="1"/>
              <a:t>57</a:t>
            </a:fld>
            <a:endParaRPr lang="en-US" altLang="en-US" sz="1200" dirty="0">
              <a:latin typeface="+mn-lt"/>
              <a:ea typeface="MS PGothic" panose="020B0600070205080204" pitchFamily="34" charset="-128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E3A792A9-830E-68D6-B5EF-2B68632A8237}"/>
              </a:ext>
            </a:extLst>
          </p:cNvPr>
          <p:cNvGraphicFramePr>
            <a:graphicFrameLocks noGrp="1"/>
          </p:cNvGraphicFramePr>
          <p:nvPr/>
        </p:nvGraphicFramePr>
        <p:xfrm>
          <a:off x="1872457" y="2348048"/>
          <a:ext cx="8828087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649">
                  <a:extLst>
                    <a:ext uri="{9D8B030D-6E8A-4147-A177-3AD203B41FA5}">
                      <a16:colId xmlns:a16="http://schemas.microsoft.com/office/drawing/2014/main" val="434420173"/>
                    </a:ext>
                  </a:extLst>
                </a:gridCol>
                <a:gridCol w="1677458">
                  <a:extLst>
                    <a:ext uri="{9D8B030D-6E8A-4147-A177-3AD203B41FA5}">
                      <a16:colId xmlns:a16="http://schemas.microsoft.com/office/drawing/2014/main" val="2839017215"/>
                    </a:ext>
                  </a:extLst>
                </a:gridCol>
                <a:gridCol w="1803020">
                  <a:extLst>
                    <a:ext uri="{9D8B030D-6E8A-4147-A177-3AD203B41FA5}">
                      <a16:colId xmlns:a16="http://schemas.microsoft.com/office/drawing/2014/main" val="2256846822"/>
                    </a:ext>
                  </a:extLst>
                </a:gridCol>
                <a:gridCol w="1715017">
                  <a:extLst>
                    <a:ext uri="{9D8B030D-6E8A-4147-A177-3AD203B41FA5}">
                      <a16:colId xmlns:a16="http://schemas.microsoft.com/office/drawing/2014/main" val="2579481761"/>
                    </a:ext>
                  </a:extLst>
                </a:gridCol>
                <a:gridCol w="2089943">
                  <a:extLst>
                    <a:ext uri="{9D8B030D-6E8A-4147-A177-3AD203B41FA5}">
                      <a16:colId xmlns:a16="http://schemas.microsoft.com/office/drawing/2014/main" val="2111478408"/>
                    </a:ext>
                  </a:extLst>
                </a:gridCol>
              </a:tblGrid>
              <a:tr h="107173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Machine Hours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Total Variable Overhead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Variable Overhead Rate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436688" algn="l"/>
                        </a:tabLst>
                      </a:pPr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Total Fixed Overhead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Fixed Overhead Rate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217706"/>
                  </a:ext>
                </a:extLst>
              </a:tr>
              <a:tr h="424349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3,000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$ 6,000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$ 2.00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$ 9,000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$ 3.00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199592"/>
                  </a:ext>
                </a:extLst>
              </a:tr>
              <a:tr h="424349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4,000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  8,000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   2.00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tx1"/>
                          </a:solidFill>
                        </a:rPr>
                        <a:t>  9,000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  2.25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9077"/>
                  </a:ext>
                </a:extLst>
              </a:tr>
              <a:tr h="424349">
                <a:tc>
                  <a:txBody>
                    <a:bodyPr/>
                    <a:lstStyle/>
                    <a:p>
                      <a:endParaRPr lang="en-C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996610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FD154DD-55FC-A0E5-0117-C71C33141E3C}"/>
              </a:ext>
            </a:extLst>
          </p:cNvPr>
          <p:cNvSpPr/>
          <p:nvPr/>
        </p:nvSpPr>
        <p:spPr>
          <a:xfrm>
            <a:off x="1602285" y="2367396"/>
            <a:ext cx="8977721" cy="20522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3D9F1F-C111-13B7-DE96-8143C51429FB}"/>
              </a:ext>
            </a:extLst>
          </p:cNvPr>
          <p:cNvSpPr/>
          <p:nvPr/>
        </p:nvSpPr>
        <p:spPr>
          <a:xfrm>
            <a:off x="8686801" y="2386743"/>
            <a:ext cx="1887445" cy="2052205"/>
          </a:xfrm>
          <a:prstGeom prst="rect">
            <a:avLst/>
          </a:prstGeom>
          <a:noFill/>
          <a:ln>
            <a:solidFill>
              <a:srgbClr val="1C3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0000"/>
              </a:solidFill>
              <a:latin typeface="Rockwell" pitchFamily="18" charset="0"/>
            </a:endParaRPr>
          </a:p>
        </p:txBody>
      </p:sp>
      <p:grpSp>
        <p:nvGrpSpPr>
          <p:cNvPr id="5" name="Group 54">
            <a:extLst>
              <a:ext uri="{FF2B5EF4-FFF2-40B4-BE49-F238E27FC236}">
                <a16:creationId xmlns:a16="http://schemas.microsoft.com/office/drawing/2014/main" id="{789AD46D-F06E-9E9F-C777-9033F23D983E}"/>
              </a:ext>
            </a:extLst>
          </p:cNvPr>
          <p:cNvGrpSpPr>
            <a:grpSpLocks/>
          </p:cNvGrpSpPr>
          <p:nvPr/>
        </p:nvGrpSpPr>
        <p:grpSpPr bwMode="auto">
          <a:xfrm>
            <a:off x="4953001" y="4434594"/>
            <a:ext cx="5083175" cy="1789113"/>
            <a:chOff x="2311" y="2910"/>
            <a:chExt cx="3202" cy="1127"/>
          </a:xfrm>
        </p:grpSpPr>
        <p:sp>
          <p:nvSpPr>
            <p:cNvPr id="6" name="AutoShape 55">
              <a:extLst>
                <a:ext uri="{FF2B5EF4-FFF2-40B4-BE49-F238E27FC236}">
                  <a16:creationId xmlns:a16="http://schemas.microsoft.com/office/drawing/2014/main" id="{54183B32-1829-B257-033A-9C4801ADCA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036" y="2969"/>
              <a:ext cx="424" cy="328"/>
            </a:xfrm>
            <a:prstGeom prst="rightArrow">
              <a:avLst>
                <a:gd name="adj1" fmla="val 50000"/>
                <a:gd name="adj2" fmla="val 6464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11" name="AutoShape 56">
              <a:extLst>
                <a:ext uri="{FF2B5EF4-FFF2-40B4-BE49-F238E27FC236}">
                  <a16:creationId xmlns:a16="http://schemas.microsoft.com/office/drawing/2014/main" id="{59D72549-B06F-B53E-BAB1-2A0047D091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853" y="2958"/>
              <a:ext cx="424" cy="328"/>
            </a:xfrm>
            <a:prstGeom prst="rightArrow">
              <a:avLst>
                <a:gd name="adj1" fmla="val 50000"/>
                <a:gd name="adj2" fmla="val 6464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12" name="Rectangle 57">
              <a:extLst>
                <a:ext uri="{FF2B5EF4-FFF2-40B4-BE49-F238E27FC236}">
                  <a16:creationId xmlns:a16="http://schemas.microsoft.com/office/drawing/2014/main" id="{543E7E85-3C5C-715E-D7D9-6A3F4C4DB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1" y="3267"/>
              <a:ext cx="3202" cy="7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 cmpd="dbl">
              <a:solidFill>
                <a:srgbClr val="1C3163"/>
              </a:solidFill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CA" sz="2400" b="1" dirty="0"/>
                <a:t>The total </a:t>
              </a:r>
              <a:r>
                <a:rPr lang="en-CA" sz="2400" b="1" dirty="0">
                  <a:solidFill>
                    <a:srgbClr val="FF0000"/>
                  </a:solidFill>
                </a:rPr>
                <a:t>POHR</a:t>
              </a:r>
              <a:r>
                <a:rPr lang="en-CA" sz="2400" b="1" dirty="0"/>
                <a:t> is the sum of</a:t>
              </a:r>
              <a:br>
                <a:rPr lang="en-CA" sz="2400" b="1" dirty="0"/>
              </a:br>
              <a:r>
                <a:rPr lang="en-CA" sz="2400" b="1" dirty="0"/>
                <a:t>the fixed and variable rates</a:t>
              </a:r>
              <a:br>
                <a:rPr lang="en-CA" sz="2400" b="1" dirty="0"/>
              </a:br>
              <a:r>
                <a:rPr lang="en-CA" sz="2400" b="1" dirty="0"/>
                <a:t>for a given activity level.  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DC6337C-79F2-37F3-7F7A-471703EFCC06}"/>
              </a:ext>
            </a:extLst>
          </p:cNvPr>
          <p:cNvSpPr/>
          <p:nvPr/>
        </p:nvSpPr>
        <p:spPr>
          <a:xfrm>
            <a:off x="5029201" y="2382388"/>
            <a:ext cx="1887445" cy="2052205"/>
          </a:xfrm>
          <a:prstGeom prst="rect">
            <a:avLst/>
          </a:prstGeom>
          <a:noFill/>
          <a:ln>
            <a:solidFill>
              <a:srgbClr val="1C3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0000"/>
              </a:solidFill>
              <a:latin typeface="Rockwel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15323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2">
            <a:extLst>
              <a:ext uri="{FF2B5EF4-FFF2-40B4-BE49-F238E27FC236}">
                <a16:creationId xmlns:a16="http://schemas.microsoft.com/office/drawing/2014/main" id="{2F865B3E-172D-413D-A7D9-7531B4AECDD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016126" y="2133601"/>
            <a:ext cx="8347075" cy="2917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altLang="en-US" dirty="0" err="1"/>
              <a:t>ColaCo’s</a:t>
            </a:r>
            <a:r>
              <a:rPr lang="en-CA" altLang="en-US" dirty="0"/>
              <a:t> actual production required 3,200  </a:t>
            </a:r>
            <a:r>
              <a:rPr lang="en-CA" altLang="en-US" dirty="0">
                <a:solidFill>
                  <a:srgbClr val="FF0000"/>
                </a:solidFill>
              </a:rPr>
              <a:t>standard</a:t>
            </a:r>
            <a:r>
              <a:rPr lang="en-CA" altLang="en-US" dirty="0"/>
              <a:t> machine hours. </a:t>
            </a:r>
          </a:p>
          <a:p>
            <a:pPr>
              <a:buFont typeface="Arial" panose="020B0604020202020204" pitchFamily="34" charset="0"/>
              <a:buChar char="•"/>
            </a:pPr>
            <a:endParaRPr lang="en-CA" altLang="en-US" sz="800" dirty="0"/>
          </a:p>
          <a:p>
            <a:pPr>
              <a:buFont typeface="Arial" panose="020B0604020202020204" pitchFamily="34" charset="0"/>
              <a:buChar char="•"/>
            </a:pPr>
            <a:r>
              <a:rPr lang="en-CA" altLang="en-US" dirty="0"/>
              <a:t>Actual fixed overhead was $8,450. </a:t>
            </a:r>
          </a:p>
          <a:p>
            <a:pPr>
              <a:buFont typeface="Arial" panose="020B0604020202020204" pitchFamily="34" charset="0"/>
              <a:buChar char="•"/>
            </a:pPr>
            <a:endParaRPr lang="en-CA" altLang="en-US" sz="800" dirty="0"/>
          </a:p>
          <a:p>
            <a:pPr>
              <a:buFont typeface="Arial" panose="020B0604020202020204" pitchFamily="34" charset="0"/>
              <a:buChar char="•"/>
            </a:pPr>
            <a:r>
              <a:rPr lang="en-CA" altLang="en-US" dirty="0"/>
              <a:t>The predetermined overhead rate is based on 3,000 machine hours.</a:t>
            </a:r>
            <a:br>
              <a:rPr lang="en-CA" altLang="en-US" dirty="0">
                <a:highlight>
                  <a:srgbClr val="FFFF00"/>
                </a:highlight>
              </a:rPr>
            </a:br>
            <a:endParaRPr lang="en-CA" altLang="en-US" dirty="0">
              <a:highlight>
                <a:srgbClr val="FFFF00"/>
              </a:highlight>
            </a:endParaRPr>
          </a:p>
        </p:txBody>
      </p:sp>
      <p:sp>
        <p:nvSpPr>
          <p:cNvPr id="171010" name="Rectangle 2">
            <a:extLst>
              <a:ext uri="{FF2B5EF4-FFF2-40B4-BE49-F238E27FC236}">
                <a16:creationId xmlns:a16="http://schemas.microsoft.com/office/drawing/2014/main" id="{BBBD1BBA-F34D-4CD4-9279-ADCB2C88BE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0" y="1"/>
            <a:ext cx="9144000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CA" altLang="en-US"/>
              <a:t>Fixed Overhead Variances – Example Part 1</a:t>
            </a:r>
          </a:p>
        </p:txBody>
      </p:sp>
      <p:sp>
        <p:nvSpPr>
          <p:cNvPr id="171012" name="Slide Number Placeholder 72">
            <a:extLst>
              <a:ext uri="{FF2B5EF4-FFF2-40B4-BE49-F238E27FC236}">
                <a16:creationId xmlns:a16="http://schemas.microsoft.com/office/drawing/2014/main" id="{2EDCED3F-2AC4-45BF-9C72-18D8D82883B7}"/>
              </a:ext>
            </a:extLst>
          </p:cNvPr>
          <p:cNvSpPr txBox="1">
            <a:spLocks/>
          </p:cNvSpPr>
          <p:nvPr/>
        </p:nvSpPr>
        <p:spPr bwMode="auto">
          <a:xfrm>
            <a:off x="9982200" y="6477000"/>
            <a:ext cx="6858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latin typeface="+mn-lt"/>
                <a:ea typeface="MS PGothic" panose="020B0600070205080204" pitchFamily="34" charset="-128"/>
              </a:rPr>
              <a:t>10-</a:t>
            </a:r>
            <a:fld id="{D443278E-B73F-42CD-BF88-723600EC1DE3}" type="slidenum">
              <a:rPr lang="en-US" altLang="en-US" sz="1200">
                <a:latin typeface="+mn-lt"/>
                <a:ea typeface="MS PGothic" panose="020B0600070205080204" pitchFamily="34" charset="-128"/>
              </a:rPr>
              <a:pPr eaLnBrk="1" hangingPunct="1"/>
              <a:t>58</a:t>
            </a:fld>
            <a:endParaRPr lang="en-US" altLang="en-US" sz="1200" dirty="0">
              <a:latin typeface="+mn-lt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>
    <p:split orient="vert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2">
            <a:extLst>
              <a:ext uri="{FF2B5EF4-FFF2-40B4-BE49-F238E27FC236}">
                <a16:creationId xmlns:a16="http://schemas.microsoft.com/office/drawing/2014/main" id="{C33BEBC0-505A-4330-B9B0-AF3EAC652E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1" y="1"/>
            <a:ext cx="9140825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CA" altLang="en-US"/>
              <a:t>Fixed Overhead Variances – Example Part 2</a:t>
            </a:r>
          </a:p>
        </p:txBody>
      </p:sp>
      <p:sp>
        <p:nvSpPr>
          <p:cNvPr id="883716" name="Freeform 4">
            <a:extLst>
              <a:ext uri="{FF2B5EF4-FFF2-40B4-BE49-F238E27FC236}">
                <a16:creationId xmlns:a16="http://schemas.microsoft.com/office/drawing/2014/main" id="{F973EC3E-E7AD-4D36-B0EB-5E06FB87D116}"/>
              </a:ext>
            </a:extLst>
          </p:cNvPr>
          <p:cNvSpPr>
            <a:spLocks/>
          </p:cNvSpPr>
          <p:nvPr/>
        </p:nvSpPr>
        <p:spPr bwMode="auto">
          <a:xfrm>
            <a:off x="2817814" y="3683001"/>
            <a:ext cx="2820987" cy="619125"/>
          </a:xfrm>
          <a:custGeom>
            <a:avLst/>
            <a:gdLst>
              <a:gd name="T0" fmla="*/ 2147483646 w 1777"/>
              <a:gd name="T1" fmla="*/ 2147483646 h 390"/>
              <a:gd name="T2" fmla="*/ 2147483646 w 1777"/>
              <a:gd name="T3" fmla="*/ 2147483646 h 390"/>
              <a:gd name="T4" fmla="*/ 2147483646 w 1777"/>
              <a:gd name="T5" fmla="*/ 2147483646 h 390"/>
              <a:gd name="T6" fmla="*/ 2147483646 w 1777"/>
              <a:gd name="T7" fmla="*/ 2147483646 h 390"/>
              <a:gd name="T8" fmla="*/ 2147483646 w 1777"/>
              <a:gd name="T9" fmla="*/ 2147483646 h 390"/>
              <a:gd name="T10" fmla="*/ 2147483646 w 1777"/>
              <a:gd name="T11" fmla="*/ 2147483646 h 390"/>
              <a:gd name="T12" fmla="*/ 2147483646 w 1777"/>
              <a:gd name="T13" fmla="*/ 2147483646 h 390"/>
              <a:gd name="T14" fmla="*/ 2147483646 w 1777"/>
              <a:gd name="T15" fmla="*/ 2147483646 h 390"/>
              <a:gd name="T16" fmla="*/ 2147483646 w 1777"/>
              <a:gd name="T17" fmla="*/ 2147483646 h 390"/>
              <a:gd name="T18" fmla="*/ 2147483646 w 1777"/>
              <a:gd name="T19" fmla="*/ 2147483646 h 390"/>
              <a:gd name="T20" fmla="*/ 2147483646 w 1777"/>
              <a:gd name="T21" fmla="*/ 2147483646 h 390"/>
              <a:gd name="T22" fmla="*/ 2147483646 w 1777"/>
              <a:gd name="T23" fmla="*/ 2147483646 h 390"/>
              <a:gd name="T24" fmla="*/ 2147483646 w 1777"/>
              <a:gd name="T25" fmla="*/ 2147483646 h 390"/>
              <a:gd name="T26" fmla="*/ 2147483646 w 1777"/>
              <a:gd name="T27" fmla="*/ 2147483646 h 390"/>
              <a:gd name="T28" fmla="*/ 2147483646 w 1777"/>
              <a:gd name="T29" fmla="*/ 2147483646 h 390"/>
              <a:gd name="T30" fmla="*/ 2147483646 w 1777"/>
              <a:gd name="T31" fmla="*/ 2147483646 h 390"/>
              <a:gd name="T32" fmla="*/ 2147483646 w 1777"/>
              <a:gd name="T33" fmla="*/ 2147483646 h 390"/>
              <a:gd name="T34" fmla="*/ 2147483646 w 1777"/>
              <a:gd name="T35" fmla="*/ 2147483646 h 390"/>
              <a:gd name="T36" fmla="*/ 2147483646 w 1777"/>
              <a:gd name="T37" fmla="*/ 2147483646 h 390"/>
              <a:gd name="T38" fmla="*/ 2147483646 w 1777"/>
              <a:gd name="T39" fmla="*/ 2147483646 h 390"/>
              <a:gd name="T40" fmla="*/ 2147483646 w 1777"/>
              <a:gd name="T41" fmla="*/ 2147483646 h 390"/>
              <a:gd name="T42" fmla="*/ 2147483646 w 1777"/>
              <a:gd name="T43" fmla="*/ 2147483646 h 390"/>
              <a:gd name="T44" fmla="*/ 2147483646 w 1777"/>
              <a:gd name="T45" fmla="*/ 2147483646 h 390"/>
              <a:gd name="T46" fmla="*/ 2147483646 w 1777"/>
              <a:gd name="T47" fmla="*/ 2147483646 h 390"/>
              <a:gd name="T48" fmla="*/ 2147483646 w 1777"/>
              <a:gd name="T49" fmla="*/ 2147483646 h 390"/>
              <a:gd name="T50" fmla="*/ 2147483646 w 1777"/>
              <a:gd name="T51" fmla="*/ 2147483646 h 390"/>
              <a:gd name="T52" fmla="*/ 2147483646 w 1777"/>
              <a:gd name="T53" fmla="*/ 2147483646 h 390"/>
              <a:gd name="T54" fmla="*/ 2147483646 w 1777"/>
              <a:gd name="T55" fmla="*/ 2147483646 h 390"/>
              <a:gd name="T56" fmla="*/ 2147483646 w 1777"/>
              <a:gd name="T57" fmla="*/ 2147483646 h 390"/>
              <a:gd name="T58" fmla="*/ 2147483646 w 1777"/>
              <a:gd name="T59" fmla="*/ 2147483646 h 390"/>
              <a:gd name="T60" fmla="*/ 2147483646 w 1777"/>
              <a:gd name="T61" fmla="*/ 2147483646 h 390"/>
              <a:gd name="T62" fmla="*/ 2147483646 w 1777"/>
              <a:gd name="T63" fmla="*/ 2147483646 h 390"/>
              <a:gd name="T64" fmla="*/ 2147483646 w 1777"/>
              <a:gd name="T65" fmla="*/ 2147483646 h 390"/>
              <a:gd name="T66" fmla="*/ 2147483646 w 1777"/>
              <a:gd name="T67" fmla="*/ 2147483646 h 390"/>
              <a:gd name="T68" fmla="*/ 2147483646 w 1777"/>
              <a:gd name="T69" fmla="*/ 2147483646 h 390"/>
              <a:gd name="T70" fmla="*/ 2147483646 w 1777"/>
              <a:gd name="T71" fmla="*/ 2147483646 h 390"/>
              <a:gd name="T72" fmla="*/ 2147483646 w 1777"/>
              <a:gd name="T73" fmla="*/ 2147483646 h 390"/>
              <a:gd name="T74" fmla="*/ 2147483646 w 1777"/>
              <a:gd name="T75" fmla="*/ 2147483646 h 390"/>
              <a:gd name="T76" fmla="*/ 2147483646 w 1777"/>
              <a:gd name="T77" fmla="*/ 2147483646 h 390"/>
              <a:gd name="T78" fmla="*/ 2147483646 w 1777"/>
              <a:gd name="T79" fmla="*/ 2147483646 h 390"/>
              <a:gd name="T80" fmla="*/ 2147483646 w 1777"/>
              <a:gd name="T81" fmla="*/ 2147483646 h 390"/>
              <a:gd name="T82" fmla="*/ 2147483646 w 1777"/>
              <a:gd name="T83" fmla="*/ 2147483646 h 390"/>
              <a:gd name="T84" fmla="*/ 2147483646 w 1777"/>
              <a:gd name="T85" fmla="*/ 2147483646 h 390"/>
              <a:gd name="T86" fmla="*/ 2147483646 w 1777"/>
              <a:gd name="T87" fmla="*/ 2147483646 h 390"/>
              <a:gd name="T88" fmla="*/ 2147483646 w 1777"/>
              <a:gd name="T89" fmla="*/ 2147483646 h 390"/>
              <a:gd name="T90" fmla="*/ 2147483646 w 1777"/>
              <a:gd name="T91" fmla="*/ 2147483646 h 390"/>
              <a:gd name="T92" fmla="*/ 2147483646 w 1777"/>
              <a:gd name="T93" fmla="*/ 2147483646 h 390"/>
              <a:gd name="T94" fmla="*/ 2147483646 w 1777"/>
              <a:gd name="T95" fmla="*/ 2147483646 h 390"/>
              <a:gd name="T96" fmla="*/ 2147483646 w 1777"/>
              <a:gd name="T97" fmla="*/ 2147483646 h 390"/>
              <a:gd name="T98" fmla="*/ 2147483646 w 1777"/>
              <a:gd name="T99" fmla="*/ 2147483646 h 390"/>
              <a:gd name="T100" fmla="*/ 2147483646 w 1777"/>
              <a:gd name="T101" fmla="*/ 2147483646 h 390"/>
              <a:gd name="T102" fmla="*/ 2147483646 w 1777"/>
              <a:gd name="T103" fmla="*/ 2147483646 h 390"/>
              <a:gd name="T104" fmla="*/ 2147483646 w 1777"/>
              <a:gd name="T105" fmla="*/ 2147483646 h 390"/>
              <a:gd name="T106" fmla="*/ 2147483646 w 1777"/>
              <a:gd name="T107" fmla="*/ 2147483646 h 390"/>
              <a:gd name="T108" fmla="*/ 2147483646 w 1777"/>
              <a:gd name="T109" fmla="*/ 2147483646 h 390"/>
              <a:gd name="T110" fmla="*/ 2147483646 w 1777"/>
              <a:gd name="T111" fmla="*/ 2147483646 h 39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1777"/>
              <a:gd name="T169" fmla="*/ 0 h 390"/>
              <a:gd name="T170" fmla="*/ 1777 w 1777"/>
              <a:gd name="T171" fmla="*/ 390 h 39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1777" h="390">
                <a:moveTo>
                  <a:pt x="1443" y="257"/>
                </a:moveTo>
                <a:lnTo>
                  <a:pt x="1476" y="255"/>
                </a:lnTo>
                <a:lnTo>
                  <a:pt x="1509" y="251"/>
                </a:lnTo>
                <a:lnTo>
                  <a:pt x="1542" y="244"/>
                </a:lnTo>
                <a:lnTo>
                  <a:pt x="1573" y="235"/>
                </a:lnTo>
                <a:lnTo>
                  <a:pt x="1604" y="224"/>
                </a:lnTo>
                <a:lnTo>
                  <a:pt x="1632" y="209"/>
                </a:lnTo>
                <a:lnTo>
                  <a:pt x="1659" y="194"/>
                </a:lnTo>
                <a:lnTo>
                  <a:pt x="1683" y="176"/>
                </a:lnTo>
                <a:lnTo>
                  <a:pt x="1705" y="156"/>
                </a:lnTo>
                <a:lnTo>
                  <a:pt x="1725" y="135"/>
                </a:lnTo>
                <a:lnTo>
                  <a:pt x="1741" y="112"/>
                </a:lnTo>
                <a:lnTo>
                  <a:pt x="1755" y="89"/>
                </a:lnTo>
                <a:lnTo>
                  <a:pt x="1764" y="64"/>
                </a:lnTo>
                <a:lnTo>
                  <a:pt x="1772" y="39"/>
                </a:lnTo>
                <a:lnTo>
                  <a:pt x="1776" y="13"/>
                </a:lnTo>
                <a:lnTo>
                  <a:pt x="1776" y="0"/>
                </a:lnTo>
                <a:lnTo>
                  <a:pt x="1775" y="21"/>
                </a:lnTo>
                <a:lnTo>
                  <a:pt x="1769" y="43"/>
                </a:lnTo>
                <a:lnTo>
                  <a:pt x="1760" y="64"/>
                </a:lnTo>
                <a:lnTo>
                  <a:pt x="1749" y="83"/>
                </a:lnTo>
                <a:lnTo>
                  <a:pt x="1735" y="102"/>
                </a:lnTo>
                <a:lnTo>
                  <a:pt x="1717" y="119"/>
                </a:lnTo>
                <a:lnTo>
                  <a:pt x="1697" y="134"/>
                </a:lnTo>
                <a:lnTo>
                  <a:pt x="1675" y="148"/>
                </a:lnTo>
                <a:lnTo>
                  <a:pt x="1650" y="159"/>
                </a:lnTo>
                <a:lnTo>
                  <a:pt x="1625" y="168"/>
                </a:lnTo>
                <a:lnTo>
                  <a:pt x="1598" y="174"/>
                </a:lnTo>
                <a:lnTo>
                  <a:pt x="1571" y="179"/>
                </a:lnTo>
                <a:lnTo>
                  <a:pt x="1543" y="180"/>
                </a:lnTo>
                <a:lnTo>
                  <a:pt x="1090" y="180"/>
                </a:lnTo>
                <a:lnTo>
                  <a:pt x="1064" y="182"/>
                </a:lnTo>
                <a:lnTo>
                  <a:pt x="1038" y="186"/>
                </a:lnTo>
                <a:lnTo>
                  <a:pt x="1014" y="193"/>
                </a:lnTo>
                <a:lnTo>
                  <a:pt x="990" y="202"/>
                </a:lnTo>
                <a:lnTo>
                  <a:pt x="969" y="213"/>
                </a:lnTo>
                <a:lnTo>
                  <a:pt x="950" y="227"/>
                </a:lnTo>
                <a:lnTo>
                  <a:pt x="932" y="242"/>
                </a:lnTo>
                <a:lnTo>
                  <a:pt x="917" y="258"/>
                </a:lnTo>
                <a:lnTo>
                  <a:pt x="906" y="276"/>
                </a:lnTo>
                <a:lnTo>
                  <a:pt x="898" y="295"/>
                </a:lnTo>
                <a:lnTo>
                  <a:pt x="892" y="316"/>
                </a:lnTo>
                <a:lnTo>
                  <a:pt x="889" y="335"/>
                </a:lnTo>
                <a:lnTo>
                  <a:pt x="888" y="338"/>
                </a:lnTo>
                <a:lnTo>
                  <a:pt x="888" y="335"/>
                </a:lnTo>
                <a:lnTo>
                  <a:pt x="885" y="316"/>
                </a:lnTo>
                <a:lnTo>
                  <a:pt x="880" y="295"/>
                </a:lnTo>
                <a:lnTo>
                  <a:pt x="871" y="276"/>
                </a:lnTo>
                <a:lnTo>
                  <a:pt x="859" y="258"/>
                </a:lnTo>
                <a:lnTo>
                  <a:pt x="844" y="242"/>
                </a:lnTo>
                <a:lnTo>
                  <a:pt x="828" y="227"/>
                </a:lnTo>
                <a:lnTo>
                  <a:pt x="808" y="213"/>
                </a:lnTo>
                <a:lnTo>
                  <a:pt x="786" y="202"/>
                </a:lnTo>
                <a:lnTo>
                  <a:pt x="763" y="193"/>
                </a:lnTo>
                <a:lnTo>
                  <a:pt x="739" y="186"/>
                </a:lnTo>
                <a:lnTo>
                  <a:pt x="713" y="182"/>
                </a:lnTo>
                <a:lnTo>
                  <a:pt x="687" y="180"/>
                </a:lnTo>
                <a:lnTo>
                  <a:pt x="234" y="180"/>
                </a:lnTo>
                <a:lnTo>
                  <a:pt x="207" y="179"/>
                </a:lnTo>
                <a:lnTo>
                  <a:pt x="179" y="174"/>
                </a:lnTo>
                <a:lnTo>
                  <a:pt x="152" y="168"/>
                </a:lnTo>
                <a:lnTo>
                  <a:pt x="127" y="159"/>
                </a:lnTo>
                <a:lnTo>
                  <a:pt x="103" y="148"/>
                </a:lnTo>
                <a:lnTo>
                  <a:pt x="81" y="134"/>
                </a:lnTo>
                <a:lnTo>
                  <a:pt x="60" y="119"/>
                </a:lnTo>
                <a:lnTo>
                  <a:pt x="43" y="102"/>
                </a:lnTo>
                <a:lnTo>
                  <a:pt x="29" y="83"/>
                </a:lnTo>
                <a:lnTo>
                  <a:pt x="17" y="64"/>
                </a:lnTo>
                <a:lnTo>
                  <a:pt x="8" y="43"/>
                </a:lnTo>
                <a:lnTo>
                  <a:pt x="2" y="21"/>
                </a:lnTo>
                <a:lnTo>
                  <a:pt x="0" y="0"/>
                </a:lnTo>
                <a:lnTo>
                  <a:pt x="1" y="13"/>
                </a:lnTo>
                <a:lnTo>
                  <a:pt x="5" y="39"/>
                </a:lnTo>
                <a:lnTo>
                  <a:pt x="12" y="64"/>
                </a:lnTo>
                <a:lnTo>
                  <a:pt x="23" y="89"/>
                </a:lnTo>
                <a:lnTo>
                  <a:pt x="36" y="112"/>
                </a:lnTo>
                <a:lnTo>
                  <a:pt x="53" y="135"/>
                </a:lnTo>
                <a:lnTo>
                  <a:pt x="73" y="156"/>
                </a:lnTo>
                <a:lnTo>
                  <a:pt x="94" y="176"/>
                </a:lnTo>
                <a:lnTo>
                  <a:pt x="118" y="194"/>
                </a:lnTo>
                <a:lnTo>
                  <a:pt x="145" y="209"/>
                </a:lnTo>
                <a:lnTo>
                  <a:pt x="173" y="224"/>
                </a:lnTo>
                <a:lnTo>
                  <a:pt x="204" y="235"/>
                </a:lnTo>
                <a:lnTo>
                  <a:pt x="235" y="244"/>
                </a:lnTo>
                <a:lnTo>
                  <a:pt x="268" y="251"/>
                </a:lnTo>
                <a:lnTo>
                  <a:pt x="300" y="255"/>
                </a:lnTo>
                <a:lnTo>
                  <a:pt x="334" y="257"/>
                </a:lnTo>
                <a:lnTo>
                  <a:pt x="721" y="257"/>
                </a:lnTo>
                <a:lnTo>
                  <a:pt x="745" y="259"/>
                </a:lnTo>
                <a:lnTo>
                  <a:pt x="768" y="262"/>
                </a:lnTo>
                <a:lnTo>
                  <a:pt x="789" y="269"/>
                </a:lnTo>
                <a:lnTo>
                  <a:pt x="810" y="277"/>
                </a:lnTo>
                <a:lnTo>
                  <a:pt x="828" y="289"/>
                </a:lnTo>
                <a:lnTo>
                  <a:pt x="846" y="302"/>
                </a:lnTo>
                <a:lnTo>
                  <a:pt x="859" y="317"/>
                </a:lnTo>
                <a:lnTo>
                  <a:pt x="871" y="333"/>
                </a:lnTo>
                <a:lnTo>
                  <a:pt x="880" y="350"/>
                </a:lnTo>
                <a:lnTo>
                  <a:pt x="885" y="369"/>
                </a:lnTo>
                <a:lnTo>
                  <a:pt x="888" y="387"/>
                </a:lnTo>
                <a:lnTo>
                  <a:pt x="888" y="389"/>
                </a:lnTo>
                <a:lnTo>
                  <a:pt x="890" y="370"/>
                </a:lnTo>
                <a:lnTo>
                  <a:pt x="895" y="352"/>
                </a:lnTo>
                <a:lnTo>
                  <a:pt x="904" y="335"/>
                </a:lnTo>
                <a:lnTo>
                  <a:pt x="914" y="318"/>
                </a:lnTo>
                <a:lnTo>
                  <a:pt x="929" y="304"/>
                </a:lnTo>
                <a:lnTo>
                  <a:pt x="945" y="290"/>
                </a:lnTo>
                <a:lnTo>
                  <a:pt x="963" y="279"/>
                </a:lnTo>
                <a:lnTo>
                  <a:pt x="985" y="270"/>
                </a:lnTo>
                <a:lnTo>
                  <a:pt x="1005" y="263"/>
                </a:lnTo>
                <a:lnTo>
                  <a:pt x="1029" y="259"/>
                </a:lnTo>
                <a:lnTo>
                  <a:pt x="1052" y="257"/>
                </a:lnTo>
                <a:lnTo>
                  <a:pt x="1054" y="257"/>
                </a:lnTo>
                <a:lnTo>
                  <a:pt x="1443" y="257"/>
                </a:lnTo>
              </a:path>
            </a:pathLst>
          </a:custGeom>
          <a:solidFill>
            <a:srgbClr val="FF0000"/>
          </a:solidFill>
          <a:ln w="12700" cap="rnd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83717" name="Rectangle 5">
            <a:extLst>
              <a:ext uri="{FF2B5EF4-FFF2-40B4-BE49-F238E27FC236}">
                <a16:creationId xmlns:a16="http://schemas.microsoft.com/office/drawing/2014/main" id="{BFCFEF72-748E-4463-8E66-CD138B43A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6639" y="4414839"/>
            <a:ext cx="3883025" cy="828675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400" dirty="0">
                <a:solidFill>
                  <a:srgbClr val="FF0000"/>
                </a:solidFill>
                <a:latin typeface="+mn-lt"/>
              </a:rPr>
              <a:t>Budget variance</a:t>
            </a:r>
            <a:br>
              <a:rPr lang="en-CA" altLang="en-US" sz="2400" dirty="0">
                <a:solidFill>
                  <a:srgbClr val="FF0000"/>
                </a:solidFill>
                <a:latin typeface="+mn-lt"/>
              </a:rPr>
            </a:br>
            <a:r>
              <a:rPr lang="en-CA" altLang="en-US" sz="2400" dirty="0">
                <a:solidFill>
                  <a:srgbClr val="FF0000"/>
                </a:solidFill>
                <a:latin typeface="+mn-lt"/>
              </a:rPr>
              <a:t>$550 favourable</a:t>
            </a:r>
          </a:p>
        </p:txBody>
      </p:sp>
      <p:sp>
        <p:nvSpPr>
          <p:cNvPr id="883718" name="Rectangle 6">
            <a:extLst>
              <a:ext uri="{FF2B5EF4-FFF2-40B4-BE49-F238E27FC236}">
                <a16:creationId xmlns:a16="http://schemas.microsoft.com/office/drawing/2014/main" id="{E7FDAAE5-CDD7-447B-994B-54D7958C9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6326" y="3243263"/>
            <a:ext cx="1035541" cy="459100"/>
          </a:xfrm>
          <a:prstGeom prst="rect">
            <a:avLst/>
          </a:prstGeom>
          <a:noFill/>
          <a:ln>
            <a:noFill/>
          </a:ln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CA" altLang="en-US" sz="2400">
                <a:solidFill>
                  <a:srgbClr val="FF0000"/>
                </a:solidFill>
                <a:latin typeface="+mn-lt"/>
              </a:rPr>
              <a:t>$8,450</a:t>
            </a:r>
          </a:p>
        </p:txBody>
      </p:sp>
      <p:sp>
        <p:nvSpPr>
          <p:cNvPr id="883719" name="Rectangle 7">
            <a:extLst>
              <a:ext uri="{FF2B5EF4-FFF2-40B4-BE49-F238E27FC236}">
                <a16:creationId xmlns:a16="http://schemas.microsoft.com/office/drawing/2014/main" id="{1E00157E-8DC1-44E4-BCDA-707D43E79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9876" y="3243263"/>
            <a:ext cx="1035541" cy="459100"/>
          </a:xfrm>
          <a:prstGeom prst="rect">
            <a:avLst/>
          </a:prstGeom>
          <a:noFill/>
          <a:ln>
            <a:noFill/>
          </a:ln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CA" altLang="en-US" sz="2400">
                <a:solidFill>
                  <a:srgbClr val="FF0000"/>
                </a:solidFill>
                <a:latin typeface="+mn-lt"/>
              </a:rPr>
              <a:t>$9,000</a:t>
            </a:r>
          </a:p>
        </p:txBody>
      </p:sp>
      <p:sp>
        <p:nvSpPr>
          <p:cNvPr id="173062" name="Line 8">
            <a:extLst>
              <a:ext uri="{FF2B5EF4-FFF2-40B4-BE49-F238E27FC236}">
                <a16:creationId xmlns:a16="http://schemas.microsoft.com/office/drawing/2014/main" id="{D8BF1601-2568-419F-A7AE-D68359943C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6600" y="2667000"/>
            <a:ext cx="187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063" name="Line 9">
            <a:extLst>
              <a:ext uri="{FF2B5EF4-FFF2-40B4-BE49-F238E27FC236}">
                <a16:creationId xmlns:a16="http://schemas.microsoft.com/office/drawing/2014/main" id="{01999B97-D49C-4B0B-9418-AC4D0E76E3F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02200" y="2667000"/>
            <a:ext cx="218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064" name="Line 10">
            <a:extLst>
              <a:ext uri="{FF2B5EF4-FFF2-40B4-BE49-F238E27FC236}">
                <a16:creationId xmlns:a16="http://schemas.microsoft.com/office/drawing/2014/main" id="{53E00ECB-3292-4E2A-90D6-5A1B05C78B3C}"/>
              </a:ext>
            </a:extLst>
          </p:cNvPr>
          <p:cNvSpPr>
            <a:spLocks noChangeShapeType="1"/>
          </p:cNvSpPr>
          <p:nvPr/>
        </p:nvSpPr>
        <p:spPr bwMode="auto">
          <a:xfrm>
            <a:off x="7950200" y="2667000"/>
            <a:ext cx="2260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21" name="Rectangle 11">
            <a:extLst>
              <a:ext uri="{FF2B5EF4-FFF2-40B4-BE49-F238E27FC236}">
                <a16:creationId xmlns:a16="http://schemas.microsoft.com/office/drawing/2014/main" id="{36C67640-69BD-4BAD-AC3C-DC6B42D31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1" y="1408114"/>
            <a:ext cx="8759825" cy="1271587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defRPr/>
            </a:pPr>
            <a:r>
              <a:rPr lang="en-CA" altLang="en-US" sz="2400" b="1">
                <a:latin typeface="+mn-lt"/>
              </a:rPr>
              <a:t>                       			           </a:t>
            </a:r>
            <a:br>
              <a:rPr lang="en-CA" altLang="en-US" sz="2400" b="1">
                <a:latin typeface="+mn-lt"/>
              </a:rPr>
            </a:br>
            <a:r>
              <a:rPr lang="en-CA" altLang="en-US" sz="2400" b="1">
                <a:latin typeface="+mn-lt"/>
              </a:rPr>
              <a:t>  Actual Fixed                     Fixed                          Fixed</a:t>
            </a:r>
            <a:br>
              <a:rPr lang="en-CA" altLang="en-US" sz="2400" b="1">
                <a:latin typeface="+mn-lt"/>
              </a:rPr>
            </a:br>
            <a:r>
              <a:rPr lang="en-CA" altLang="en-US" sz="2400" b="1">
                <a:latin typeface="+mn-lt"/>
              </a:rPr>
              <a:t>    Overhead                    Overhead                   Overhead                     </a:t>
            </a:r>
            <a:br>
              <a:rPr lang="en-CA" altLang="en-US" sz="2400" b="1">
                <a:latin typeface="+mn-lt"/>
              </a:rPr>
            </a:br>
            <a:r>
              <a:rPr lang="en-CA" altLang="en-US" sz="2400" b="1">
                <a:latin typeface="+mn-lt"/>
              </a:rPr>
              <a:t>     Incurred                       Budget                       Applied 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8579B730-EB52-4177-80D4-0DC25AD8F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3898" y="4033838"/>
            <a:ext cx="3650166" cy="1567096"/>
          </a:xfrm>
          <a:prstGeom prst="rect">
            <a:avLst/>
          </a:prstGeom>
          <a:solidFill>
            <a:srgbClr val="1C316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ctr" eaLnBrk="1" hangingPunct="1">
              <a:defRPr/>
            </a:pPr>
            <a:r>
              <a:rPr lang="en-CA" sz="2400" dirty="0">
                <a:solidFill>
                  <a:schemeClr val="bg1"/>
                </a:solidFill>
              </a:rPr>
              <a:t>The budget variance results </a:t>
            </a:r>
          </a:p>
          <a:p>
            <a:pPr algn="ctr" eaLnBrk="1" hangingPunct="1">
              <a:defRPr/>
            </a:pPr>
            <a:r>
              <a:rPr lang="en-CA" sz="2400" dirty="0">
                <a:solidFill>
                  <a:schemeClr val="bg1"/>
                </a:solidFill>
              </a:rPr>
              <a:t>from spending more or </a:t>
            </a:r>
          </a:p>
          <a:p>
            <a:pPr algn="ctr" eaLnBrk="1" hangingPunct="1">
              <a:defRPr/>
            </a:pPr>
            <a:r>
              <a:rPr lang="en-CA" sz="2400" dirty="0">
                <a:solidFill>
                  <a:schemeClr val="bg1"/>
                </a:solidFill>
              </a:rPr>
              <a:t>less than expected for fixed</a:t>
            </a:r>
            <a:br>
              <a:rPr lang="en-CA" sz="2400" dirty="0">
                <a:solidFill>
                  <a:schemeClr val="bg1"/>
                </a:solidFill>
              </a:rPr>
            </a:br>
            <a:r>
              <a:rPr lang="en-CA" sz="2400" dirty="0">
                <a:solidFill>
                  <a:schemeClr val="bg1"/>
                </a:solidFill>
              </a:rPr>
              <a:t>overhead items.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F93783-6656-4893-96A4-2948FA41BA70}"/>
              </a:ext>
            </a:extLst>
          </p:cNvPr>
          <p:cNvCxnSpPr/>
          <p:nvPr/>
        </p:nvCxnSpPr>
        <p:spPr>
          <a:xfrm flipH="1" flipV="1">
            <a:off x="5541963" y="4799014"/>
            <a:ext cx="703262" cy="2857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069" name="Slide Number Placeholder 72">
            <a:extLst>
              <a:ext uri="{FF2B5EF4-FFF2-40B4-BE49-F238E27FC236}">
                <a16:creationId xmlns:a16="http://schemas.microsoft.com/office/drawing/2014/main" id="{C415F26F-DAA9-4E73-A02E-73F3FDF152BC}"/>
              </a:ext>
            </a:extLst>
          </p:cNvPr>
          <p:cNvSpPr txBox="1">
            <a:spLocks/>
          </p:cNvSpPr>
          <p:nvPr/>
        </p:nvSpPr>
        <p:spPr bwMode="auto">
          <a:xfrm>
            <a:off x="9982200" y="6477000"/>
            <a:ext cx="6858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latin typeface="+mn-lt"/>
                <a:ea typeface="MS PGothic" panose="020B0600070205080204" pitchFamily="34" charset="-128"/>
              </a:rPr>
              <a:t>10-</a:t>
            </a:r>
            <a:fld id="{F604FEF9-7B15-44E8-9449-55E729319E67}" type="slidenum">
              <a:rPr lang="en-US" altLang="en-US" sz="1200">
                <a:latin typeface="+mn-lt"/>
                <a:ea typeface="MS PGothic" panose="020B0600070205080204" pitchFamily="34" charset="-128"/>
              </a:rPr>
              <a:pPr eaLnBrk="1" hangingPunct="1"/>
              <a:t>59</a:t>
            </a:fld>
            <a:endParaRPr lang="en-US" altLang="en-US" sz="1200" dirty="0">
              <a:latin typeface="+mn-lt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3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3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837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837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83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83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837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837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4" dur="500"/>
                                        <p:tgtEl>
                                          <p:spTgt spid="883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717" grpId="0" autoUpdateAnimBg="0"/>
      <p:bldP spid="883718" grpId="0" autoUpdateAnimBg="0"/>
      <p:bldP spid="883719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C2C80A2-D685-627F-29D2-BBEA73FBE3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Standards</a:t>
            </a:r>
            <a:r>
              <a:rPr lang="en-CA" spc="-45" dirty="0"/>
              <a:t> </a:t>
            </a:r>
            <a:r>
              <a:rPr lang="en-CA" dirty="0"/>
              <a:t>vs.</a:t>
            </a:r>
            <a:r>
              <a:rPr lang="en-CA" spc="-40" dirty="0"/>
              <a:t> </a:t>
            </a:r>
            <a:r>
              <a:rPr lang="en-CA" dirty="0"/>
              <a:t>Budgets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8164" y="1510665"/>
            <a:ext cx="10786745" cy="2818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SzPct val="79166"/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 MT"/>
                <a:cs typeface="Arial MT"/>
              </a:rPr>
              <a:t>Both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standards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budgets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are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predetermined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costs,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both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contribute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management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planning</a:t>
            </a:r>
            <a:r>
              <a:rPr sz="2400" spc="4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control.</a:t>
            </a:r>
            <a:endParaRPr sz="2400" dirty="0">
              <a:latin typeface="Arial MT"/>
              <a:cs typeface="Arial MT"/>
            </a:endParaRPr>
          </a:p>
          <a:p>
            <a:pPr marL="918844" lvl="1" indent="-457200">
              <a:lnSpc>
                <a:spcPct val="100000"/>
              </a:lnSpc>
              <a:spcBef>
                <a:spcPts val="1175"/>
              </a:spcBef>
              <a:buSzPct val="79166"/>
              <a:buChar char="•"/>
              <a:tabLst>
                <a:tab pos="918844" algn="l"/>
                <a:tab pos="919480" algn="l"/>
              </a:tabLst>
            </a:pPr>
            <a:r>
              <a:rPr sz="2400" spc="-5" dirty="0">
                <a:latin typeface="Arial MT"/>
                <a:cs typeface="Arial MT"/>
              </a:rPr>
              <a:t>There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is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 </a:t>
            </a:r>
            <a:r>
              <a:rPr sz="2400" spc="-10" dirty="0">
                <a:latin typeface="Arial MT"/>
                <a:cs typeface="Arial MT"/>
              </a:rPr>
              <a:t>difference:</a:t>
            </a:r>
            <a:endParaRPr sz="2400" dirty="0">
              <a:latin typeface="Arial MT"/>
              <a:cs typeface="Arial MT"/>
            </a:endParaRPr>
          </a:p>
          <a:p>
            <a:pPr marL="1367790" lvl="2" indent="-458470">
              <a:lnSpc>
                <a:spcPct val="100000"/>
              </a:lnSpc>
              <a:spcBef>
                <a:spcPts val="1180"/>
              </a:spcBef>
              <a:buSzPct val="79166"/>
              <a:buChar char="•"/>
              <a:tabLst>
                <a:tab pos="1367790" algn="l"/>
                <a:tab pos="1368425" algn="l"/>
              </a:tabLst>
            </a:pPr>
            <a:r>
              <a:rPr sz="2400" dirty="0">
                <a:latin typeface="Arial MT"/>
                <a:cs typeface="Arial MT"/>
              </a:rPr>
              <a:t>A</a:t>
            </a:r>
            <a:r>
              <a:rPr sz="2400" spc="-1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standard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unit </a:t>
            </a:r>
            <a:r>
              <a:rPr sz="2400" dirty="0">
                <a:latin typeface="Arial MT"/>
                <a:cs typeface="Arial MT"/>
              </a:rPr>
              <a:t>amount.</a:t>
            </a:r>
          </a:p>
          <a:p>
            <a:pPr marL="1367790" lvl="2" indent="-458470">
              <a:lnSpc>
                <a:spcPct val="100000"/>
              </a:lnSpc>
              <a:spcBef>
                <a:spcPts val="1175"/>
              </a:spcBef>
              <a:buSzPct val="79166"/>
              <a:buChar char="•"/>
              <a:tabLst>
                <a:tab pos="1367790" algn="l"/>
                <a:tab pos="1368425" algn="l"/>
              </a:tabLst>
            </a:pPr>
            <a:r>
              <a:rPr sz="2400" dirty="0">
                <a:latin typeface="Arial MT"/>
                <a:cs typeface="Arial MT"/>
              </a:rPr>
              <a:t>A</a:t>
            </a:r>
            <a:r>
              <a:rPr sz="2400" spc="-16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standard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per</a:t>
            </a:r>
            <a:r>
              <a:rPr sz="2400" u="heavy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unit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cost</a:t>
            </a:r>
          </a:p>
          <a:p>
            <a:pPr marL="1367790" lvl="2" indent="-458470">
              <a:lnSpc>
                <a:spcPct val="100000"/>
              </a:lnSpc>
              <a:spcBef>
                <a:spcPts val="1175"/>
              </a:spcBef>
              <a:buSzPct val="79166"/>
              <a:buChar char="•"/>
              <a:tabLst>
                <a:tab pos="1367790" algn="l"/>
                <a:tab pos="1368425" algn="l"/>
              </a:tabLst>
            </a:pPr>
            <a:r>
              <a:rPr sz="2400" dirty="0">
                <a:latin typeface="Arial MT"/>
                <a:cs typeface="Arial MT"/>
              </a:rPr>
              <a:t>A</a:t>
            </a:r>
            <a:r>
              <a:rPr sz="2400" spc="-1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budget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is a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total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amount.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9881" y="5417058"/>
            <a:ext cx="11061700" cy="460375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540385">
              <a:lnSpc>
                <a:spcPct val="100000"/>
              </a:lnSpc>
              <a:spcBef>
                <a:spcPts val="295"/>
              </a:spcBef>
            </a:pPr>
            <a:r>
              <a:rPr sz="2400" dirty="0">
                <a:latin typeface="Arial MT"/>
                <a:cs typeface="Arial MT"/>
              </a:rPr>
              <a:t>A</a:t>
            </a:r>
            <a:r>
              <a:rPr sz="2400" spc="-1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standard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viewed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 the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budgeted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cost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one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unit</a:t>
            </a:r>
            <a:r>
              <a:rPr sz="2400" dirty="0">
                <a:latin typeface="Arial MT"/>
                <a:cs typeface="Arial MT"/>
              </a:rPr>
              <a:t> of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product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810" name="Rectangle 2">
            <a:extLst>
              <a:ext uri="{FF2B5EF4-FFF2-40B4-BE49-F238E27FC236}">
                <a16:creationId xmlns:a16="http://schemas.microsoft.com/office/drawing/2014/main" id="{8F499DD0-BD51-4015-83F8-A069C423E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1" y="2649539"/>
            <a:ext cx="8607425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2400" dirty="0">
                <a:latin typeface="Rockwell" panose="02060603020205020403" pitchFamily="18" charset="0"/>
              </a:rPr>
              <a:t>                 		                                           3,200 hours</a:t>
            </a:r>
            <a:br>
              <a:rPr lang="en-CA" altLang="en-US" sz="2400" dirty="0">
                <a:latin typeface="Rockwell" panose="02060603020205020403" pitchFamily="18" charset="0"/>
              </a:rPr>
            </a:br>
            <a:r>
              <a:rPr lang="en-CA" altLang="en-US" sz="2400" dirty="0">
                <a:latin typeface="Rockwell" panose="02060603020205020403" pitchFamily="18" charset="0"/>
              </a:rPr>
              <a:t> 				                                         ×</a:t>
            </a:r>
            <a:br>
              <a:rPr lang="en-CA" altLang="en-US" sz="2400" dirty="0">
                <a:latin typeface="Rockwell" panose="02060603020205020403" pitchFamily="18" charset="0"/>
              </a:rPr>
            </a:br>
            <a:r>
              <a:rPr lang="en-CA" altLang="en-US" sz="2400" dirty="0">
                <a:latin typeface="Rockwell" panose="02060603020205020403" pitchFamily="18" charset="0"/>
              </a:rPr>
              <a:t>  			                                          $3.00 per hour   </a:t>
            </a:r>
            <a:r>
              <a:rPr lang="en-CA" altLang="en-US" sz="2400" dirty="0">
                <a:solidFill>
                  <a:srgbClr val="FF0000"/>
                </a:solidFill>
                <a:latin typeface="Rockwell" panose="02060603020205020403" pitchFamily="18" charset="0"/>
              </a:rPr>
              <a:t>    </a:t>
            </a:r>
          </a:p>
        </p:txBody>
      </p:sp>
      <p:sp>
        <p:nvSpPr>
          <p:cNvPr id="175106" name="Freeform 3">
            <a:extLst>
              <a:ext uri="{FF2B5EF4-FFF2-40B4-BE49-F238E27FC236}">
                <a16:creationId xmlns:a16="http://schemas.microsoft.com/office/drawing/2014/main" id="{3E9690AE-F319-48B0-A00A-CD4A37070919}"/>
              </a:ext>
            </a:extLst>
          </p:cNvPr>
          <p:cNvSpPr>
            <a:spLocks/>
          </p:cNvSpPr>
          <p:nvPr/>
        </p:nvSpPr>
        <p:spPr bwMode="auto">
          <a:xfrm>
            <a:off x="2817814" y="3762376"/>
            <a:ext cx="2820987" cy="619125"/>
          </a:xfrm>
          <a:custGeom>
            <a:avLst/>
            <a:gdLst>
              <a:gd name="T0" fmla="*/ 2147483646 w 1777"/>
              <a:gd name="T1" fmla="*/ 2147483646 h 390"/>
              <a:gd name="T2" fmla="*/ 2147483646 w 1777"/>
              <a:gd name="T3" fmla="*/ 2147483646 h 390"/>
              <a:gd name="T4" fmla="*/ 2147483646 w 1777"/>
              <a:gd name="T5" fmla="*/ 2147483646 h 390"/>
              <a:gd name="T6" fmla="*/ 2147483646 w 1777"/>
              <a:gd name="T7" fmla="*/ 2147483646 h 390"/>
              <a:gd name="T8" fmla="*/ 2147483646 w 1777"/>
              <a:gd name="T9" fmla="*/ 2147483646 h 390"/>
              <a:gd name="T10" fmla="*/ 2147483646 w 1777"/>
              <a:gd name="T11" fmla="*/ 2147483646 h 390"/>
              <a:gd name="T12" fmla="*/ 2147483646 w 1777"/>
              <a:gd name="T13" fmla="*/ 2147483646 h 390"/>
              <a:gd name="T14" fmla="*/ 2147483646 w 1777"/>
              <a:gd name="T15" fmla="*/ 2147483646 h 390"/>
              <a:gd name="T16" fmla="*/ 2147483646 w 1777"/>
              <a:gd name="T17" fmla="*/ 2147483646 h 390"/>
              <a:gd name="T18" fmla="*/ 2147483646 w 1777"/>
              <a:gd name="T19" fmla="*/ 2147483646 h 390"/>
              <a:gd name="T20" fmla="*/ 2147483646 w 1777"/>
              <a:gd name="T21" fmla="*/ 2147483646 h 390"/>
              <a:gd name="T22" fmla="*/ 2147483646 w 1777"/>
              <a:gd name="T23" fmla="*/ 2147483646 h 390"/>
              <a:gd name="T24" fmla="*/ 2147483646 w 1777"/>
              <a:gd name="T25" fmla="*/ 2147483646 h 390"/>
              <a:gd name="T26" fmla="*/ 2147483646 w 1777"/>
              <a:gd name="T27" fmla="*/ 2147483646 h 390"/>
              <a:gd name="T28" fmla="*/ 2147483646 w 1777"/>
              <a:gd name="T29" fmla="*/ 2147483646 h 390"/>
              <a:gd name="T30" fmla="*/ 2147483646 w 1777"/>
              <a:gd name="T31" fmla="*/ 2147483646 h 390"/>
              <a:gd name="T32" fmla="*/ 2147483646 w 1777"/>
              <a:gd name="T33" fmla="*/ 2147483646 h 390"/>
              <a:gd name="T34" fmla="*/ 2147483646 w 1777"/>
              <a:gd name="T35" fmla="*/ 2147483646 h 390"/>
              <a:gd name="T36" fmla="*/ 2147483646 w 1777"/>
              <a:gd name="T37" fmla="*/ 2147483646 h 390"/>
              <a:gd name="T38" fmla="*/ 2147483646 w 1777"/>
              <a:gd name="T39" fmla="*/ 2147483646 h 390"/>
              <a:gd name="T40" fmla="*/ 2147483646 w 1777"/>
              <a:gd name="T41" fmla="*/ 2147483646 h 390"/>
              <a:gd name="T42" fmla="*/ 2147483646 w 1777"/>
              <a:gd name="T43" fmla="*/ 2147483646 h 390"/>
              <a:gd name="T44" fmla="*/ 2147483646 w 1777"/>
              <a:gd name="T45" fmla="*/ 2147483646 h 390"/>
              <a:gd name="T46" fmla="*/ 2147483646 w 1777"/>
              <a:gd name="T47" fmla="*/ 2147483646 h 390"/>
              <a:gd name="T48" fmla="*/ 2147483646 w 1777"/>
              <a:gd name="T49" fmla="*/ 2147483646 h 390"/>
              <a:gd name="T50" fmla="*/ 2147483646 w 1777"/>
              <a:gd name="T51" fmla="*/ 2147483646 h 390"/>
              <a:gd name="T52" fmla="*/ 2147483646 w 1777"/>
              <a:gd name="T53" fmla="*/ 2147483646 h 390"/>
              <a:gd name="T54" fmla="*/ 2147483646 w 1777"/>
              <a:gd name="T55" fmla="*/ 2147483646 h 390"/>
              <a:gd name="T56" fmla="*/ 2147483646 w 1777"/>
              <a:gd name="T57" fmla="*/ 2147483646 h 390"/>
              <a:gd name="T58" fmla="*/ 2147483646 w 1777"/>
              <a:gd name="T59" fmla="*/ 2147483646 h 390"/>
              <a:gd name="T60" fmla="*/ 2147483646 w 1777"/>
              <a:gd name="T61" fmla="*/ 2147483646 h 390"/>
              <a:gd name="T62" fmla="*/ 2147483646 w 1777"/>
              <a:gd name="T63" fmla="*/ 2147483646 h 390"/>
              <a:gd name="T64" fmla="*/ 2147483646 w 1777"/>
              <a:gd name="T65" fmla="*/ 2147483646 h 390"/>
              <a:gd name="T66" fmla="*/ 2147483646 w 1777"/>
              <a:gd name="T67" fmla="*/ 2147483646 h 390"/>
              <a:gd name="T68" fmla="*/ 2147483646 w 1777"/>
              <a:gd name="T69" fmla="*/ 2147483646 h 390"/>
              <a:gd name="T70" fmla="*/ 2147483646 w 1777"/>
              <a:gd name="T71" fmla="*/ 2147483646 h 390"/>
              <a:gd name="T72" fmla="*/ 2147483646 w 1777"/>
              <a:gd name="T73" fmla="*/ 2147483646 h 390"/>
              <a:gd name="T74" fmla="*/ 2147483646 w 1777"/>
              <a:gd name="T75" fmla="*/ 2147483646 h 390"/>
              <a:gd name="T76" fmla="*/ 2147483646 w 1777"/>
              <a:gd name="T77" fmla="*/ 2147483646 h 390"/>
              <a:gd name="T78" fmla="*/ 2147483646 w 1777"/>
              <a:gd name="T79" fmla="*/ 2147483646 h 390"/>
              <a:gd name="T80" fmla="*/ 2147483646 w 1777"/>
              <a:gd name="T81" fmla="*/ 2147483646 h 390"/>
              <a:gd name="T82" fmla="*/ 2147483646 w 1777"/>
              <a:gd name="T83" fmla="*/ 2147483646 h 390"/>
              <a:gd name="T84" fmla="*/ 2147483646 w 1777"/>
              <a:gd name="T85" fmla="*/ 2147483646 h 390"/>
              <a:gd name="T86" fmla="*/ 2147483646 w 1777"/>
              <a:gd name="T87" fmla="*/ 2147483646 h 390"/>
              <a:gd name="T88" fmla="*/ 2147483646 w 1777"/>
              <a:gd name="T89" fmla="*/ 2147483646 h 390"/>
              <a:gd name="T90" fmla="*/ 2147483646 w 1777"/>
              <a:gd name="T91" fmla="*/ 2147483646 h 390"/>
              <a:gd name="T92" fmla="*/ 2147483646 w 1777"/>
              <a:gd name="T93" fmla="*/ 2147483646 h 390"/>
              <a:gd name="T94" fmla="*/ 2147483646 w 1777"/>
              <a:gd name="T95" fmla="*/ 2147483646 h 390"/>
              <a:gd name="T96" fmla="*/ 2147483646 w 1777"/>
              <a:gd name="T97" fmla="*/ 2147483646 h 390"/>
              <a:gd name="T98" fmla="*/ 2147483646 w 1777"/>
              <a:gd name="T99" fmla="*/ 2147483646 h 390"/>
              <a:gd name="T100" fmla="*/ 2147483646 w 1777"/>
              <a:gd name="T101" fmla="*/ 2147483646 h 390"/>
              <a:gd name="T102" fmla="*/ 2147483646 w 1777"/>
              <a:gd name="T103" fmla="*/ 2147483646 h 390"/>
              <a:gd name="T104" fmla="*/ 2147483646 w 1777"/>
              <a:gd name="T105" fmla="*/ 2147483646 h 390"/>
              <a:gd name="T106" fmla="*/ 2147483646 w 1777"/>
              <a:gd name="T107" fmla="*/ 2147483646 h 390"/>
              <a:gd name="T108" fmla="*/ 2147483646 w 1777"/>
              <a:gd name="T109" fmla="*/ 2147483646 h 390"/>
              <a:gd name="T110" fmla="*/ 2147483646 w 1777"/>
              <a:gd name="T111" fmla="*/ 2147483646 h 39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1777"/>
              <a:gd name="T169" fmla="*/ 0 h 390"/>
              <a:gd name="T170" fmla="*/ 1777 w 1777"/>
              <a:gd name="T171" fmla="*/ 390 h 39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1777" h="390">
                <a:moveTo>
                  <a:pt x="1443" y="257"/>
                </a:moveTo>
                <a:lnTo>
                  <a:pt x="1476" y="255"/>
                </a:lnTo>
                <a:lnTo>
                  <a:pt x="1509" y="251"/>
                </a:lnTo>
                <a:lnTo>
                  <a:pt x="1542" y="244"/>
                </a:lnTo>
                <a:lnTo>
                  <a:pt x="1573" y="235"/>
                </a:lnTo>
                <a:lnTo>
                  <a:pt x="1604" y="224"/>
                </a:lnTo>
                <a:lnTo>
                  <a:pt x="1632" y="209"/>
                </a:lnTo>
                <a:lnTo>
                  <a:pt x="1659" y="194"/>
                </a:lnTo>
                <a:lnTo>
                  <a:pt x="1683" y="176"/>
                </a:lnTo>
                <a:lnTo>
                  <a:pt x="1705" y="156"/>
                </a:lnTo>
                <a:lnTo>
                  <a:pt x="1725" y="135"/>
                </a:lnTo>
                <a:lnTo>
                  <a:pt x="1741" y="112"/>
                </a:lnTo>
                <a:lnTo>
                  <a:pt x="1755" y="89"/>
                </a:lnTo>
                <a:lnTo>
                  <a:pt x="1764" y="64"/>
                </a:lnTo>
                <a:lnTo>
                  <a:pt x="1772" y="39"/>
                </a:lnTo>
                <a:lnTo>
                  <a:pt x="1776" y="13"/>
                </a:lnTo>
                <a:lnTo>
                  <a:pt x="1776" y="0"/>
                </a:lnTo>
                <a:lnTo>
                  <a:pt x="1775" y="21"/>
                </a:lnTo>
                <a:lnTo>
                  <a:pt x="1769" y="43"/>
                </a:lnTo>
                <a:lnTo>
                  <a:pt x="1760" y="64"/>
                </a:lnTo>
                <a:lnTo>
                  <a:pt x="1749" y="83"/>
                </a:lnTo>
                <a:lnTo>
                  <a:pt x="1735" y="102"/>
                </a:lnTo>
                <a:lnTo>
                  <a:pt x="1717" y="119"/>
                </a:lnTo>
                <a:lnTo>
                  <a:pt x="1697" y="134"/>
                </a:lnTo>
                <a:lnTo>
                  <a:pt x="1675" y="148"/>
                </a:lnTo>
                <a:lnTo>
                  <a:pt x="1650" y="159"/>
                </a:lnTo>
                <a:lnTo>
                  <a:pt x="1625" y="168"/>
                </a:lnTo>
                <a:lnTo>
                  <a:pt x="1598" y="174"/>
                </a:lnTo>
                <a:lnTo>
                  <a:pt x="1571" y="179"/>
                </a:lnTo>
                <a:lnTo>
                  <a:pt x="1543" y="180"/>
                </a:lnTo>
                <a:lnTo>
                  <a:pt x="1090" y="180"/>
                </a:lnTo>
                <a:lnTo>
                  <a:pt x="1064" y="182"/>
                </a:lnTo>
                <a:lnTo>
                  <a:pt x="1038" y="186"/>
                </a:lnTo>
                <a:lnTo>
                  <a:pt x="1014" y="193"/>
                </a:lnTo>
                <a:lnTo>
                  <a:pt x="990" y="202"/>
                </a:lnTo>
                <a:lnTo>
                  <a:pt x="969" y="213"/>
                </a:lnTo>
                <a:lnTo>
                  <a:pt x="950" y="227"/>
                </a:lnTo>
                <a:lnTo>
                  <a:pt x="932" y="242"/>
                </a:lnTo>
                <a:lnTo>
                  <a:pt x="917" y="258"/>
                </a:lnTo>
                <a:lnTo>
                  <a:pt x="906" y="276"/>
                </a:lnTo>
                <a:lnTo>
                  <a:pt x="898" y="295"/>
                </a:lnTo>
                <a:lnTo>
                  <a:pt x="892" y="316"/>
                </a:lnTo>
                <a:lnTo>
                  <a:pt x="889" y="335"/>
                </a:lnTo>
                <a:lnTo>
                  <a:pt x="888" y="338"/>
                </a:lnTo>
                <a:lnTo>
                  <a:pt x="888" y="335"/>
                </a:lnTo>
                <a:lnTo>
                  <a:pt x="885" y="316"/>
                </a:lnTo>
                <a:lnTo>
                  <a:pt x="880" y="295"/>
                </a:lnTo>
                <a:lnTo>
                  <a:pt x="871" y="276"/>
                </a:lnTo>
                <a:lnTo>
                  <a:pt x="859" y="258"/>
                </a:lnTo>
                <a:lnTo>
                  <a:pt x="844" y="242"/>
                </a:lnTo>
                <a:lnTo>
                  <a:pt x="828" y="227"/>
                </a:lnTo>
                <a:lnTo>
                  <a:pt x="808" y="213"/>
                </a:lnTo>
                <a:lnTo>
                  <a:pt x="786" y="202"/>
                </a:lnTo>
                <a:lnTo>
                  <a:pt x="763" y="193"/>
                </a:lnTo>
                <a:lnTo>
                  <a:pt x="739" y="186"/>
                </a:lnTo>
                <a:lnTo>
                  <a:pt x="713" y="182"/>
                </a:lnTo>
                <a:lnTo>
                  <a:pt x="687" y="180"/>
                </a:lnTo>
                <a:lnTo>
                  <a:pt x="234" y="180"/>
                </a:lnTo>
                <a:lnTo>
                  <a:pt x="207" y="179"/>
                </a:lnTo>
                <a:lnTo>
                  <a:pt x="179" y="174"/>
                </a:lnTo>
                <a:lnTo>
                  <a:pt x="152" y="168"/>
                </a:lnTo>
                <a:lnTo>
                  <a:pt x="127" y="159"/>
                </a:lnTo>
                <a:lnTo>
                  <a:pt x="103" y="148"/>
                </a:lnTo>
                <a:lnTo>
                  <a:pt x="81" y="134"/>
                </a:lnTo>
                <a:lnTo>
                  <a:pt x="60" y="119"/>
                </a:lnTo>
                <a:lnTo>
                  <a:pt x="43" y="102"/>
                </a:lnTo>
                <a:lnTo>
                  <a:pt x="29" y="83"/>
                </a:lnTo>
                <a:lnTo>
                  <a:pt x="17" y="64"/>
                </a:lnTo>
                <a:lnTo>
                  <a:pt x="8" y="43"/>
                </a:lnTo>
                <a:lnTo>
                  <a:pt x="2" y="21"/>
                </a:lnTo>
                <a:lnTo>
                  <a:pt x="0" y="0"/>
                </a:lnTo>
                <a:lnTo>
                  <a:pt x="1" y="13"/>
                </a:lnTo>
                <a:lnTo>
                  <a:pt x="5" y="39"/>
                </a:lnTo>
                <a:lnTo>
                  <a:pt x="12" y="64"/>
                </a:lnTo>
                <a:lnTo>
                  <a:pt x="23" y="89"/>
                </a:lnTo>
                <a:lnTo>
                  <a:pt x="36" y="112"/>
                </a:lnTo>
                <a:lnTo>
                  <a:pt x="53" y="135"/>
                </a:lnTo>
                <a:lnTo>
                  <a:pt x="73" y="156"/>
                </a:lnTo>
                <a:lnTo>
                  <a:pt x="94" y="176"/>
                </a:lnTo>
                <a:lnTo>
                  <a:pt x="118" y="194"/>
                </a:lnTo>
                <a:lnTo>
                  <a:pt x="145" y="209"/>
                </a:lnTo>
                <a:lnTo>
                  <a:pt x="173" y="224"/>
                </a:lnTo>
                <a:lnTo>
                  <a:pt x="204" y="235"/>
                </a:lnTo>
                <a:lnTo>
                  <a:pt x="235" y="244"/>
                </a:lnTo>
                <a:lnTo>
                  <a:pt x="268" y="251"/>
                </a:lnTo>
                <a:lnTo>
                  <a:pt x="300" y="255"/>
                </a:lnTo>
                <a:lnTo>
                  <a:pt x="334" y="257"/>
                </a:lnTo>
                <a:lnTo>
                  <a:pt x="721" y="257"/>
                </a:lnTo>
                <a:lnTo>
                  <a:pt x="745" y="259"/>
                </a:lnTo>
                <a:lnTo>
                  <a:pt x="768" y="262"/>
                </a:lnTo>
                <a:lnTo>
                  <a:pt x="789" y="269"/>
                </a:lnTo>
                <a:lnTo>
                  <a:pt x="810" y="277"/>
                </a:lnTo>
                <a:lnTo>
                  <a:pt x="828" y="289"/>
                </a:lnTo>
                <a:lnTo>
                  <a:pt x="846" y="302"/>
                </a:lnTo>
                <a:lnTo>
                  <a:pt x="859" y="317"/>
                </a:lnTo>
                <a:lnTo>
                  <a:pt x="871" y="333"/>
                </a:lnTo>
                <a:lnTo>
                  <a:pt x="880" y="350"/>
                </a:lnTo>
                <a:lnTo>
                  <a:pt x="885" y="369"/>
                </a:lnTo>
                <a:lnTo>
                  <a:pt x="888" y="387"/>
                </a:lnTo>
                <a:lnTo>
                  <a:pt x="888" y="389"/>
                </a:lnTo>
                <a:lnTo>
                  <a:pt x="890" y="370"/>
                </a:lnTo>
                <a:lnTo>
                  <a:pt x="895" y="352"/>
                </a:lnTo>
                <a:lnTo>
                  <a:pt x="904" y="335"/>
                </a:lnTo>
                <a:lnTo>
                  <a:pt x="914" y="318"/>
                </a:lnTo>
                <a:lnTo>
                  <a:pt x="929" y="304"/>
                </a:lnTo>
                <a:lnTo>
                  <a:pt x="945" y="290"/>
                </a:lnTo>
                <a:lnTo>
                  <a:pt x="963" y="279"/>
                </a:lnTo>
                <a:lnTo>
                  <a:pt x="985" y="270"/>
                </a:lnTo>
                <a:lnTo>
                  <a:pt x="1005" y="263"/>
                </a:lnTo>
                <a:lnTo>
                  <a:pt x="1029" y="259"/>
                </a:lnTo>
                <a:lnTo>
                  <a:pt x="1052" y="257"/>
                </a:lnTo>
                <a:lnTo>
                  <a:pt x="1054" y="257"/>
                </a:lnTo>
                <a:lnTo>
                  <a:pt x="1443" y="257"/>
                </a:lnTo>
              </a:path>
            </a:pathLst>
          </a:custGeom>
          <a:solidFill>
            <a:srgbClr val="FF0000"/>
          </a:solidFill>
          <a:ln w="12700" cap="rnd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8963" name="Rectangle 4">
            <a:extLst>
              <a:ext uri="{FF2B5EF4-FFF2-40B4-BE49-F238E27FC236}">
                <a16:creationId xmlns:a16="http://schemas.microsoft.com/office/drawing/2014/main" id="{DA197CB3-750A-4409-8BA5-010BCB80A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6639" y="4494214"/>
            <a:ext cx="3883025" cy="828675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400" dirty="0">
                <a:solidFill>
                  <a:srgbClr val="FF0000"/>
                </a:solidFill>
                <a:latin typeface="+mn-lt"/>
              </a:rPr>
              <a:t>Budget variance</a:t>
            </a:r>
            <a:br>
              <a:rPr lang="en-CA" altLang="en-US" sz="2400" dirty="0">
                <a:solidFill>
                  <a:srgbClr val="FF0000"/>
                </a:solidFill>
                <a:latin typeface="+mn-lt"/>
              </a:rPr>
            </a:br>
            <a:r>
              <a:rPr lang="en-CA" altLang="en-US" sz="2400" dirty="0">
                <a:solidFill>
                  <a:srgbClr val="FF0000"/>
                </a:solidFill>
                <a:latin typeface="+mn-lt"/>
              </a:rPr>
              <a:t>$550 favourable</a:t>
            </a:r>
          </a:p>
        </p:txBody>
      </p:sp>
      <p:sp>
        <p:nvSpPr>
          <p:cNvPr id="175108" name="Rectangle 5">
            <a:extLst>
              <a:ext uri="{FF2B5EF4-FFF2-40B4-BE49-F238E27FC236}">
                <a16:creationId xmlns:a16="http://schemas.microsoft.com/office/drawing/2014/main" id="{C9AB44F5-60E0-4B02-87F0-FD39A67F63B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524000" y="1"/>
            <a:ext cx="9144000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CA" altLang="en-US"/>
              <a:t>Fixed Overhead Variances – Example Part 3</a:t>
            </a:r>
          </a:p>
        </p:txBody>
      </p:sp>
      <p:sp>
        <p:nvSpPr>
          <p:cNvPr id="168965" name="Rectangle 6">
            <a:extLst>
              <a:ext uri="{FF2B5EF4-FFF2-40B4-BE49-F238E27FC236}">
                <a16:creationId xmlns:a16="http://schemas.microsoft.com/office/drawing/2014/main" id="{6E2BD456-8414-4A35-A13B-3F7C15B66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6326" y="3322638"/>
            <a:ext cx="1035541" cy="459100"/>
          </a:xfrm>
          <a:prstGeom prst="rect">
            <a:avLst/>
          </a:prstGeom>
          <a:noFill/>
          <a:ln>
            <a:noFill/>
          </a:ln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CA" altLang="en-US" sz="2400" dirty="0">
                <a:latin typeface="+mn-lt"/>
              </a:rPr>
              <a:t>$8,450</a:t>
            </a:r>
          </a:p>
        </p:txBody>
      </p:sp>
      <p:sp>
        <p:nvSpPr>
          <p:cNvPr id="168966" name="Rectangle 7">
            <a:extLst>
              <a:ext uri="{FF2B5EF4-FFF2-40B4-BE49-F238E27FC236}">
                <a16:creationId xmlns:a16="http://schemas.microsoft.com/office/drawing/2014/main" id="{B4CF39B3-4C54-470E-8464-5B27E3073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9876" y="3322638"/>
            <a:ext cx="1035541" cy="459100"/>
          </a:xfrm>
          <a:prstGeom prst="rect">
            <a:avLst/>
          </a:prstGeom>
          <a:noFill/>
          <a:ln>
            <a:noFill/>
          </a:ln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CA" altLang="en-US" sz="2400" dirty="0">
                <a:latin typeface="+mn-lt"/>
              </a:rPr>
              <a:t>$9,000</a:t>
            </a:r>
          </a:p>
        </p:txBody>
      </p:sp>
      <p:sp>
        <p:nvSpPr>
          <p:cNvPr id="887816" name="Rectangle 8">
            <a:extLst>
              <a:ext uri="{FF2B5EF4-FFF2-40B4-BE49-F238E27FC236}">
                <a16:creationId xmlns:a16="http://schemas.microsoft.com/office/drawing/2014/main" id="{AD14B92A-A8AF-469E-BCD2-57F7C3772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1376" y="3916363"/>
            <a:ext cx="1035541" cy="459100"/>
          </a:xfrm>
          <a:prstGeom prst="rect">
            <a:avLst/>
          </a:prstGeom>
          <a:noFill/>
          <a:ln>
            <a:noFill/>
          </a:ln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CA" altLang="en-US" sz="2400" dirty="0">
                <a:latin typeface="+mn-lt"/>
              </a:rPr>
              <a:t>$9,600</a:t>
            </a:r>
          </a:p>
        </p:txBody>
      </p:sp>
      <p:sp>
        <p:nvSpPr>
          <p:cNvPr id="887817" name="Rectangle 9">
            <a:extLst>
              <a:ext uri="{FF2B5EF4-FFF2-40B4-BE49-F238E27FC236}">
                <a16:creationId xmlns:a16="http://schemas.microsoft.com/office/drawing/2014/main" id="{7E3E19D6-2178-4DB3-928D-B2E854021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3089" y="4879976"/>
            <a:ext cx="3883025" cy="828675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CA" altLang="en-US" sz="2400" dirty="0">
                <a:solidFill>
                  <a:srgbClr val="FF0000"/>
                </a:solidFill>
                <a:latin typeface="+mn-lt"/>
              </a:rPr>
              <a:t>Volume variance</a:t>
            </a:r>
            <a:br>
              <a:rPr lang="en-CA" altLang="en-US" sz="2400" dirty="0">
                <a:solidFill>
                  <a:srgbClr val="FF0000"/>
                </a:solidFill>
                <a:latin typeface="+mn-lt"/>
              </a:rPr>
            </a:br>
            <a:r>
              <a:rPr lang="en-CA" altLang="en-US" sz="2400" dirty="0">
                <a:solidFill>
                  <a:srgbClr val="FF0000"/>
                </a:solidFill>
                <a:latin typeface="+mn-lt"/>
              </a:rPr>
              <a:t>$600 favourable</a:t>
            </a:r>
          </a:p>
        </p:txBody>
      </p:sp>
      <p:sp>
        <p:nvSpPr>
          <p:cNvPr id="887818" name="Freeform 10">
            <a:extLst>
              <a:ext uri="{FF2B5EF4-FFF2-40B4-BE49-F238E27FC236}">
                <a16:creationId xmlns:a16="http://schemas.microsoft.com/office/drawing/2014/main" id="{3170DC1E-24AC-463B-8263-3EDF107464AC}"/>
              </a:ext>
            </a:extLst>
          </p:cNvPr>
          <p:cNvSpPr>
            <a:spLocks/>
          </p:cNvSpPr>
          <p:nvPr/>
        </p:nvSpPr>
        <p:spPr bwMode="auto">
          <a:xfrm>
            <a:off x="6096000" y="4267201"/>
            <a:ext cx="2840038" cy="708025"/>
          </a:xfrm>
          <a:custGeom>
            <a:avLst/>
            <a:gdLst>
              <a:gd name="T0" fmla="*/ 2147483646 w 1777"/>
              <a:gd name="T1" fmla="*/ 2147483646 h 390"/>
              <a:gd name="T2" fmla="*/ 2147483646 w 1777"/>
              <a:gd name="T3" fmla="*/ 2147483646 h 390"/>
              <a:gd name="T4" fmla="*/ 2147483646 w 1777"/>
              <a:gd name="T5" fmla="*/ 2147483646 h 390"/>
              <a:gd name="T6" fmla="*/ 2147483646 w 1777"/>
              <a:gd name="T7" fmla="*/ 2147483646 h 390"/>
              <a:gd name="T8" fmla="*/ 2147483646 w 1777"/>
              <a:gd name="T9" fmla="*/ 2147483646 h 390"/>
              <a:gd name="T10" fmla="*/ 2147483646 w 1777"/>
              <a:gd name="T11" fmla="*/ 2147483646 h 390"/>
              <a:gd name="T12" fmla="*/ 2147483646 w 1777"/>
              <a:gd name="T13" fmla="*/ 2147483646 h 390"/>
              <a:gd name="T14" fmla="*/ 2147483646 w 1777"/>
              <a:gd name="T15" fmla="*/ 2147483646 h 390"/>
              <a:gd name="T16" fmla="*/ 2147483646 w 1777"/>
              <a:gd name="T17" fmla="*/ 2147483646 h 390"/>
              <a:gd name="T18" fmla="*/ 2147483646 w 1777"/>
              <a:gd name="T19" fmla="*/ 2147483646 h 390"/>
              <a:gd name="T20" fmla="*/ 2147483646 w 1777"/>
              <a:gd name="T21" fmla="*/ 2147483646 h 390"/>
              <a:gd name="T22" fmla="*/ 2147483646 w 1777"/>
              <a:gd name="T23" fmla="*/ 2147483646 h 390"/>
              <a:gd name="T24" fmla="*/ 2147483646 w 1777"/>
              <a:gd name="T25" fmla="*/ 2147483646 h 390"/>
              <a:gd name="T26" fmla="*/ 2147483646 w 1777"/>
              <a:gd name="T27" fmla="*/ 2147483646 h 390"/>
              <a:gd name="T28" fmla="*/ 2147483646 w 1777"/>
              <a:gd name="T29" fmla="*/ 2147483646 h 390"/>
              <a:gd name="T30" fmla="*/ 2147483646 w 1777"/>
              <a:gd name="T31" fmla="*/ 2147483646 h 390"/>
              <a:gd name="T32" fmla="*/ 2147483646 w 1777"/>
              <a:gd name="T33" fmla="*/ 2147483646 h 390"/>
              <a:gd name="T34" fmla="*/ 2147483646 w 1777"/>
              <a:gd name="T35" fmla="*/ 2147483646 h 390"/>
              <a:gd name="T36" fmla="*/ 2147483646 w 1777"/>
              <a:gd name="T37" fmla="*/ 2147483646 h 390"/>
              <a:gd name="T38" fmla="*/ 2147483646 w 1777"/>
              <a:gd name="T39" fmla="*/ 2147483646 h 390"/>
              <a:gd name="T40" fmla="*/ 2147483646 w 1777"/>
              <a:gd name="T41" fmla="*/ 2147483646 h 390"/>
              <a:gd name="T42" fmla="*/ 2147483646 w 1777"/>
              <a:gd name="T43" fmla="*/ 2147483646 h 390"/>
              <a:gd name="T44" fmla="*/ 2147483646 w 1777"/>
              <a:gd name="T45" fmla="*/ 2147483646 h 390"/>
              <a:gd name="T46" fmla="*/ 2147483646 w 1777"/>
              <a:gd name="T47" fmla="*/ 2147483646 h 390"/>
              <a:gd name="T48" fmla="*/ 2147483646 w 1777"/>
              <a:gd name="T49" fmla="*/ 2147483646 h 390"/>
              <a:gd name="T50" fmla="*/ 2147483646 w 1777"/>
              <a:gd name="T51" fmla="*/ 2147483646 h 390"/>
              <a:gd name="T52" fmla="*/ 2147483646 w 1777"/>
              <a:gd name="T53" fmla="*/ 2147483646 h 390"/>
              <a:gd name="T54" fmla="*/ 2147483646 w 1777"/>
              <a:gd name="T55" fmla="*/ 2147483646 h 390"/>
              <a:gd name="T56" fmla="*/ 2147483646 w 1777"/>
              <a:gd name="T57" fmla="*/ 2147483646 h 390"/>
              <a:gd name="T58" fmla="*/ 2147483646 w 1777"/>
              <a:gd name="T59" fmla="*/ 2147483646 h 390"/>
              <a:gd name="T60" fmla="*/ 2147483646 w 1777"/>
              <a:gd name="T61" fmla="*/ 2147483646 h 390"/>
              <a:gd name="T62" fmla="*/ 2147483646 w 1777"/>
              <a:gd name="T63" fmla="*/ 2147483646 h 390"/>
              <a:gd name="T64" fmla="*/ 2147483646 w 1777"/>
              <a:gd name="T65" fmla="*/ 2147483646 h 390"/>
              <a:gd name="T66" fmla="*/ 2147483646 w 1777"/>
              <a:gd name="T67" fmla="*/ 2147483646 h 390"/>
              <a:gd name="T68" fmla="*/ 2147483646 w 1777"/>
              <a:gd name="T69" fmla="*/ 2147483646 h 390"/>
              <a:gd name="T70" fmla="*/ 2147483646 w 1777"/>
              <a:gd name="T71" fmla="*/ 2147483646 h 390"/>
              <a:gd name="T72" fmla="*/ 2147483646 w 1777"/>
              <a:gd name="T73" fmla="*/ 2147483646 h 390"/>
              <a:gd name="T74" fmla="*/ 2147483646 w 1777"/>
              <a:gd name="T75" fmla="*/ 2147483646 h 390"/>
              <a:gd name="T76" fmla="*/ 2147483646 w 1777"/>
              <a:gd name="T77" fmla="*/ 2147483646 h 390"/>
              <a:gd name="T78" fmla="*/ 2147483646 w 1777"/>
              <a:gd name="T79" fmla="*/ 2147483646 h 390"/>
              <a:gd name="T80" fmla="*/ 2147483646 w 1777"/>
              <a:gd name="T81" fmla="*/ 2147483646 h 390"/>
              <a:gd name="T82" fmla="*/ 2147483646 w 1777"/>
              <a:gd name="T83" fmla="*/ 2147483646 h 390"/>
              <a:gd name="T84" fmla="*/ 2147483646 w 1777"/>
              <a:gd name="T85" fmla="*/ 2147483646 h 390"/>
              <a:gd name="T86" fmla="*/ 2147483646 w 1777"/>
              <a:gd name="T87" fmla="*/ 2147483646 h 390"/>
              <a:gd name="T88" fmla="*/ 2147483646 w 1777"/>
              <a:gd name="T89" fmla="*/ 2147483646 h 390"/>
              <a:gd name="T90" fmla="*/ 2147483646 w 1777"/>
              <a:gd name="T91" fmla="*/ 2147483646 h 390"/>
              <a:gd name="T92" fmla="*/ 2147483646 w 1777"/>
              <a:gd name="T93" fmla="*/ 2147483646 h 390"/>
              <a:gd name="T94" fmla="*/ 2147483646 w 1777"/>
              <a:gd name="T95" fmla="*/ 2147483646 h 390"/>
              <a:gd name="T96" fmla="*/ 2147483646 w 1777"/>
              <a:gd name="T97" fmla="*/ 2147483646 h 390"/>
              <a:gd name="T98" fmla="*/ 2147483646 w 1777"/>
              <a:gd name="T99" fmla="*/ 2147483646 h 390"/>
              <a:gd name="T100" fmla="*/ 2147483646 w 1777"/>
              <a:gd name="T101" fmla="*/ 2147483646 h 390"/>
              <a:gd name="T102" fmla="*/ 2147483646 w 1777"/>
              <a:gd name="T103" fmla="*/ 2147483646 h 390"/>
              <a:gd name="T104" fmla="*/ 2147483646 w 1777"/>
              <a:gd name="T105" fmla="*/ 2147483646 h 390"/>
              <a:gd name="T106" fmla="*/ 2147483646 w 1777"/>
              <a:gd name="T107" fmla="*/ 2147483646 h 390"/>
              <a:gd name="T108" fmla="*/ 2147483646 w 1777"/>
              <a:gd name="T109" fmla="*/ 2147483646 h 390"/>
              <a:gd name="T110" fmla="*/ 2147483646 w 1777"/>
              <a:gd name="T111" fmla="*/ 2147483646 h 39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1777"/>
              <a:gd name="T169" fmla="*/ 0 h 390"/>
              <a:gd name="T170" fmla="*/ 1777 w 1777"/>
              <a:gd name="T171" fmla="*/ 390 h 39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1777" h="390">
                <a:moveTo>
                  <a:pt x="1443" y="257"/>
                </a:moveTo>
                <a:lnTo>
                  <a:pt x="1476" y="255"/>
                </a:lnTo>
                <a:lnTo>
                  <a:pt x="1509" y="251"/>
                </a:lnTo>
                <a:lnTo>
                  <a:pt x="1542" y="244"/>
                </a:lnTo>
                <a:lnTo>
                  <a:pt x="1573" y="235"/>
                </a:lnTo>
                <a:lnTo>
                  <a:pt x="1604" y="224"/>
                </a:lnTo>
                <a:lnTo>
                  <a:pt x="1632" y="209"/>
                </a:lnTo>
                <a:lnTo>
                  <a:pt x="1659" y="194"/>
                </a:lnTo>
                <a:lnTo>
                  <a:pt x="1683" y="176"/>
                </a:lnTo>
                <a:lnTo>
                  <a:pt x="1705" y="156"/>
                </a:lnTo>
                <a:lnTo>
                  <a:pt x="1725" y="135"/>
                </a:lnTo>
                <a:lnTo>
                  <a:pt x="1741" y="112"/>
                </a:lnTo>
                <a:lnTo>
                  <a:pt x="1755" y="89"/>
                </a:lnTo>
                <a:lnTo>
                  <a:pt x="1764" y="64"/>
                </a:lnTo>
                <a:lnTo>
                  <a:pt x="1772" y="39"/>
                </a:lnTo>
                <a:lnTo>
                  <a:pt x="1776" y="13"/>
                </a:lnTo>
                <a:lnTo>
                  <a:pt x="1776" y="0"/>
                </a:lnTo>
                <a:lnTo>
                  <a:pt x="1775" y="21"/>
                </a:lnTo>
                <a:lnTo>
                  <a:pt x="1769" y="43"/>
                </a:lnTo>
                <a:lnTo>
                  <a:pt x="1760" y="64"/>
                </a:lnTo>
                <a:lnTo>
                  <a:pt x="1749" y="83"/>
                </a:lnTo>
                <a:lnTo>
                  <a:pt x="1735" y="102"/>
                </a:lnTo>
                <a:lnTo>
                  <a:pt x="1717" y="119"/>
                </a:lnTo>
                <a:lnTo>
                  <a:pt x="1697" y="134"/>
                </a:lnTo>
                <a:lnTo>
                  <a:pt x="1675" y="148"/>
                </a:lnTo>
                <a:lnTo>
                  <a:pt x="1650" y="159"/>
                </a:lnTo>
                <a:lnTo>
                  <a:pt x="1625" y="168"/>
                </a:lnTo>
                <a:lnTo>
                  <a:pt x="1598" y="174"/>
                </a:lnTo>
                <a:lnTo>
                  <a:pt x="1571" y="179"/>
                </a:lnTo>
                <a:lnTo>
                  <a:pt x="1543" y="180"/>
                </a:lnTo>
                <a:lnTo>
                  <a:pt x="1090" y="180"/>
                </a:lnTo>
                <a:lnTo>
                  <a:pt x="1064" y="182"/>
                </a:lnTo>
                <a:lnTo>
                  <a:pt x="1038" y="186"/>
                </a:lnTo>
                <a:lnTo>
                  <a:pt x="1014" y="193"/>
                </a:lnTo>
                <a:lnTo>
                  <a:pt x="990" y="202"/>
                </a:lnTo>
                <a:lnTo>
                  <a:pt x="969" y="213"/>
                </a:lnTo>
                <a:lnTo>
                  <a:pt x="950" y="227"/>
                </a:lnTo>
                <a:lnTo>
                  <a:pt x="932" y="242"/>
                </a:lnTo>
                <a:lnTo>
                  <a:pt x="917" y="258"/>
                </a:lnTo>
                <a:lnTo>
                  <a:pt x="906" y="276"/>
                </a:lnTo>
                <a:lnTo>
                  <a:pt x="898" y="295"/>
                </a:lnTo>
                <a:lnTo>
                  <a:pt x="892" y="316"/>
                </a:lnTo>
                <a:lnTo>
                  <a:pt x="889" y="335"/>
                </a:lnTo>
                <a:lnTo>
                  <a:pt x="888" y="338"/>
                </a:lnTo>
                <a:lnTo>
                  <a:pt x="888" y="335"/>
                </a:lnTo>
                <a:lnTo>
                  <a:pt x="885" y="316"/>
                </a:lnTo>
                <a:lnTo>
                  <a:pt x="880" y="295"/>
                </a:lnTo>
                <a:lnTo>
                  <a:pt x="871" y="276"/>
                </a:lnTo>
                <a:lnTo>
                  <a:pt x="859" y="258"/>
                </a:lnTo>
                <a:lnTo>
                  <a:pt x="844" y="242"/>
                </a:lnTo>
                <a:lnTo>
                  <a:pt x="828" y="227"/>
                </a:lnTo>
                <a:lnTo>
                  <a:pt x="808" y="213"/>
                </a:lnTo>
                <a:lnTo>
                  <a:pt x="786" y="202"/>
                </a:lnTo>
                <a:lnTo>
                  <a:pt x="763" y="193"/>
                </a:lnTo>
                <a:lnTo>
                  <a:pt x="739" y="186"/>
                </a:lnTo>
                <a:lnTo>
                  <a:pt x="713" y="182"/>
                </a:lnTo>
                <a:lnTo>
                  <a:pt x="687" y="180"/>
                </a:lnTo>
                <a:lnTo>
                  <a:pt x="234" y="180"/>
                </a:lnTo>
                <a:lnTo>
                  <a:pt x="207" y="179"/>
                </a:lnTo>
                <a:lnTo>
                  <a:pt x="179" y="174"/>
                </a:lnTo>
                <a:lnTo>
                  <a:pt x="152" y="168"/>
                </a:lnTo>
                <a:lnTo>
                  <a:pt x="127" y="159"/>
                </a:lnTo>
                <a:lnTo>
                  <a:pt x="103" y="148"/>
                </a:lnTo>
                <a:lnTo>
                  <a:pt x="81" y="134"/>
                </a:lnTo>
                <a:lnTo>
                  <a:pt x="60" y="119"/>
                </a:lnTo>
                <a:lnTo>
                  <a:pt x="43" y="102"/>
                </a:lnTo>
                <a:lnTo>
                  <a:pt x="29" y="83"/>
                </a:lnTo>
                <a:lnTo>
                  <a:pt x="17" y="64"/>
                </a:lnTo>
                <a:lnTo>
                  <a:pt x="8" y="43"/>
                </a:lnTo>
                <a:lnTo>
                  <a:pt x="2" y="21"/>
                </a:lnTo>
                <a:lnTo>
                  <a:pt x="0" y="0"/>
                </a:lnTo>
                <a:lnTo>
                  <a:pt x="1" y="13"/>
                </a:lnTo>
                <a:lnTo>
                  <a:pt x="5" y="39"/>
                </a:lnTo>
                <a:lnTo>
                  <a:pt x="12" y="64"/>
                </a:lnTo>
                <a:lnTo>
                  <a:pt x="23" y="89"/>
                </a:lnTo>
                <a:lnTo>
                  <a:pt x="36" y="112"/>
                </a:lnTo>
                <a:lnTo>
                  <a:pt x="53" y="135"/>
                </a:lnTo>
                <a:lnTo>
                  <a:pt x="73" y="156"/>
                </a:lnTo>
                <a:lnTo>
                  <a:pt x="94" y="176"/>
                </a:lnTo>
                <a:lnTo>
                  <a:pt x="118" y="194"/>
                </a:lnTo>
                <a:lnTo>
                  <a:pt x="145" y="209"/>
                </a:lnTo>
                <a:lnTo>
                  <a:pt x="173" y="224"/>
                </a:lnTo>
                <a:lnTo>
                  <a:pt x="204" y="235"/>
                </a:lnTo>
                <a:lnTo>
                  <a:pt x="235" y="244"/>
                </a:lnTo>
                <a:lnTo>
                  <a:pt x="268" y="251"/>
                </a:lnTo>
                <a:lnTo>
                  <a:pt x="300" y="255"/>
                </a:lnTo>
                <a:lnTo>
                  <a:pt x="334" y="257"/>
                </a:lnTo>
                <a:lnTo>
                  <a:pt x="721" y="257"/>
                </a:lnTo>
                <a:lnTo>
                  <a:pt x="745" y="259"/>
                </a:lnTo>
                <a:lnTo>
                  <a:pt x="768" y="262"/>
                </a:lnTo>
                <a:lnTo>
                  <a:pt x="789" y="269"/>
                </a:lnTo>
                <a:lnTo>
                  <a:pt x="810" y="277"/>
                </a:lnTo>
                <a:lnTo>
                  <a:pt x="828" y="289"/>
                </a:lnTo>
                <a:lnTo>
                  <a:pt x="846" y="302"/>
                </a:lnTo>
                <a:lnTo>
                  <a:pt x="859" y="317"/>
                </a:lnTo>
                <a:lnTo>
                  <a:pt x="871" y="333"/>
                </a:lnTo>
                <a:lnTo>
                  <a:pt x="880" y="350"/>
                </a:lnTo>
                <a:lnTo>
                  <a:pt x="885" y="369"/>
                </a:lnTo>
                <a:lnTo>
                  <a:pt x="888" y="387"/>
                </a:lnTo>
                <a:lnTo>
                  <a:pt x="888" y="389"/>
                </a:lnTo>
                <a:lnTo>
                  <a:pt x="890" y="370"/>
                </a:lnTo>
                <a:lnTo>
                  <a:pt x="895" y="352"/>
                </a:lnTo>
                <a:lnTo>
                  <a:pt x="904" y="335"/>
                </a:lnTo>
                <a:lnTo>
                  <a:pt x="914" y="318"/>
                </a:lnTo>
                <a:lnTo>
                  <a:pt x="929" y="304"/>
                </a:lnTo>
                <a:lnTo>
                  <a:pt x="945" y="290"/>
                </a:lnTo>
                <a:lnTo>
                  <a:pt x="963" y="279"/>
                </a:lnTo>
                <a:lnTo>
                  <a:pt x="985" y="270"/>
                </a:lnTo>
                <a:lnTo>
                  <a:pt x="1005" y="263"/>
                </a:lnTo>
                <a:lnTo>
                  <a:pt x="1029" y="259"/>
                </a:lnTo>
                <a:lnTo>
                  <a:pt x="1052" y="257"/>
                </a:lnTo>
                <a:lnTo>
                  <a:pt x="1054" y="257"/>
                </a:lnTo>
                <a:lnTo>
                  <a:pt x="1443" y="257"/>
                </a:lnTo>
              </a:path>
            </a:pathLst>
          </a:custGeom>
          <a:solidFill>
            <a:srgbClr val="FF0000"/>
          </a:solidFill>
          <a:ln w="12700" cap="rnd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5114" name="Line 11">
            <a:extLst>
              <a:ext uri="{FF2B5EF4-FFF2-40B4-BE49-F238E27FC236}">
                <a16:creationId xmlns:a16="http://schemas.microsoft.com/office/drawing/2014/main" id="{B1D2966D-3951-47A3-B0E4-3BEB7604DA8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6600" y="2409825"/>
            <a:ext cx="187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5115" name="Line 12">
            <a:extLst>
              <a:ext uri="{FF2B5EF4-FFF2-40B4-BE49-F238E27FC236}">
                <a16:creationId xmlns:a16="http://schemas.microsoft.com/office/drawing/2014/main" id="{D1CB8AEB-F57A-4951-857E-1CD9157F2EA4}"/>
              </a:ext>
            </a:extLst>
          </p:cNvPr>
          <p:cNvSpPr>
            <a:spLocks noChangeShapeType="1"/>
          </p:cNvSpPr>
          <p:nvPr/>
        </p:nvSpPr>
        <p:spPr bwMode="auto">
          <a:xfrm>
            <a:off x="4902200" y="2409825"/>
            <a:ext cx="218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5116" name="Line 13">
            <a:extLst>
              <a:ext uri="{FF2B5EF4-FFF2-40B4-BE49-F238E27FC236}">
                <a16:creationId xmlns:a16="http://schemas.microsoft.com/office/drawing/2014/main" id="{8C5603AB-EE39-4F11-AB67-77A95EF4E402}"/>
              </a:ext>
            </a:extLst>
          </p:cNvPr>
          <p:cNvSpPr>
            <a:spLocks noChangeShapeType="1"/>
          </p:cNvSpPr>
          <p:nvPr/>
        </p:nvSpPr>
        <p:spPr bwMode="auto">
          <a:xfrm>
            <a:off x="7950200" y="2409825"/>
            <a:ext cx="2260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73" name="Rectangle 14">
            <a:extLst>
              <a:ext uri="{FF2B5EF4-FFF2-40B4-BE49-F238E27FC236}">
                <a16:creationId xmlns:a16="http://schemas.microsoft.com/office/drawing/2014/main" id="{29E4AF10-4694-4078-BE06-06120B226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8789" y="2362200"/>
            <a:ext cx="1749425" cy="458788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CA" altLang="en-US" sz="2400" b="1" dirty="0">
                <a:latin typeface="+mn-lt"/>
              </a:rPr>
              <a:t>   SH × FR</a:t>
            </a:r>
          </a:p>
        </p:txBody>
      </p:sp>
      <p:sp>
        <p:nvSpPr>
          <p:cNvPr id="168974" name="Rectangle 15">
            <a:extLst>
              <a:ext uri="{FF2B5EF4-FFF2-40B4-BE49-F238E27FC236}">
                <a16:creationId xmlns:a16="http://schemas.microsoft.com/office/drawing/2014/main" id="{95A2E000-D116-409F-A794-D47460A94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476376"/>
            <a:ext cx="8610600" cy="976313"/>
          </a:xfrm>
          <a:prstGeom prst="rect">
            <a:avLst/>
          </a:prstGeom>
          <a:noFill/>
          <a:ln>
            <a:noFill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defRPr/>
            </a:pPr>
            <a:r>
              <a:rPr lang="en-CA" altLang="en-US" sz="2400" b="1" dirty="0">
                <a:latin typeface="+mn-lt"/>
              </a:rPr>
              <a:t>  Actual Fixed                     Fixed                          Fixed</a:t>
            </a:r>
            <a:br>
              <a:rPr lang="en-CA" altLang="en-US" sz="2400" b="1" dirty="0">
                <a:latin typeface="+mn-lt"/>
              </a:rPr>
            </a:br>
            <a:r>
              <a:rPr lang="en-CA" altLang="en-US" sz="2400" b="1" dirty="0">
                <a:latin typeface="+mn-lt"/>
              </a:rPr>
              <a:t>    Overhead                    Overhead                   Overhead   </a:t>
            </a:r>
            <a:br>
              <a:rPr lang="en-CA" altLang="en-US" sz="2400" b="1" dirty="0">
                <a:latin typeface="+mn-lt"/>
              </a:rPr>
            </a:br>
            <a:r>
              <a:rPr lang="en-CA" altLang="en-US" sz="2400" b="1" dirty="0">
                <a:latin typeface="+mn-lt"/>
              </a:rPr>
              <a:t>     Incurred                       Budget                       Applied </a:t>
            </a:r>
          </a:p>
        </p:txBody>
      </p:sp>
      <p:grpSp>
        <p:nvGrpSpPr>
          <p:cNvPr id="175119" name="Group 21">
            <a:extLst>
              <a:ext uri="{FF2B5EF4-FFF2-40B4-BE49-F238E27FC236}">
                <a16:creationId xmlns:a16="http://schemas.microsoft.com/office/drawing/2014/main" id="{2E555D76-9256-4FF6-A4A0-CA763A02BDA3}"/>
              </a:ext>
            </a:extLst>
          </p:cNvPr>
          <p:cNvGrpSpPr>
            <a:grpSpLocks/>
          </p:cNvGrpSpPr>
          <p:nvPr/>
        </p:nvGrpSpPr>
        <p:grpSpPr bwMode="auto">
          <a:xfrm>
            <a:off x="4014789" y="5619751"/>
            <a:ext cx="3883025" cy="849313"/>
            <a:chOff x="1488" y="3642"/>
            <a:chExt cx="2446" cy="535"/>
          </a:xfrm>
        </p:grpSpPr>
        <p:sp>
          <p:nvSpPr>
            <p:cNvPr id="168978" name="Freeform 22">
              <a:extLst>
                <a:ext uri="{FF2B5EF4-FFF2-40B4-BE49-F238E27FC236}">
                  <a16:creationId xmlns:a16="http://schemas.microsoft.com/office/drawing/2014/main" id="{42542329-B308-43E9-AF40-FF50BCDB1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6" y="3642"/>
              <a:ext cx="1980" cy="294"/>
            </a:xfrm>
            <a:custGeom>
              <a:avLst/>
              <a:gdLst>
                <a:gd name="T0" fmla="*/ 1645 w 1980"/>
                <a:gd name="T1" fmla="*/ 6 h 390"/>
                <a:gd name="T2" fmla="*/ 1718 w 1980"/>
                <a:gd name="T3" fmla="*/ 6 h 390"/>
                <a:gd name="T4" fmla="*/ 1787 w 1980"/>
                <a:gd name="T5" fmla="*/ 6 h 390"/>
                <a:gd name="T6" fmla="*/ 1849 w 1980"/>
                <a:gd name="T7" fmla="*/ 5 h 390"/>
                <a:gd name="T8" fmla="*/ 1900 w 1980"/>
                <a:gd name="T9" fmla="*/ 5 h 390"/>
                <a:gd name="T10" fmla="*/ 1940 w 1980"/>
                <a:gd name="T11" fmla="*/ 3 h 390"/>
                <a:gd name="T12" fmla="*/ 1966 w 1980"/>
                <a:gd name="T13" fmla="*/ 2 h 390"/>
                <a:gd name="T14" fmla="*/ 1978 w 1980"/>
                <a:gd name="T15" fmla="*/ 2 h 390"/>
                <a:gd name="T16" fmla="*/ 1978 w 1980"/>
                <a:gd name="T17" fmla="*/ 2 h 390"/>
                <a:gd name="T18" fmla="*/ 1961 w 1980"/>
                <a:gd name="T19" fmla="*/ 2 h 390"/>
                <a:gd name="T20" fmla="*/ 1933 w 1980"/>
                <a:gd name="T21" fmla="*/ 3 h 390"/>
                <a:gd name="T22" fmla="*/ 1891 w 1980"/>
                <a:gd name="T23" fmla="*/ 4 h 390"/>
                <a:gd name="T24" fmla="*/ 1839 w 1980"/>
                <a:gd name="T25" fmla="*/ 5 h 390"/>
                <a:gd name="T26" fmla="*/ 1781 w 1980"/>
                <a:gd name="T27" fmla="*/ 5 h 390"/>
                <a:gd name="T28" fmla="*/ 1719 w 1980"/>
                <a:gd name="T29" fmla="*/ 5 h 390"/>
                <a:gd name="T30" fmla="*/ 1185 w 1980"/>
                <a:gd name="T31" fmla="*/ 5 h 390"/>
                <a:gd name="T32" fmla="*/ 1129 w 1980"/>
                <a:gd name="T33" fmla="*/ 5 h 390"/>
                <a:gd name="T34" fmla="*/ 1080 w 1980"/>
                <a:gd name="T35" fmla="*/ 6 h 390"/>
                <a:gd name="T36" fmla="*/ 1038 w 1980"/>
                <a:gd name="T37" fmla="*/ 6 h 390"/>
                <a:gd name="T38" fmla="*/ 1010 w 1980"/>
                <a:gd name="T39" fmla="*/ 8 h 390"/>
                <a:gd name="T40" fmla="*/ 994 w 1980"/>
                <a:gd name="T41" fmla="*/ 8 h 390"/>
                <a:gd name="T42" fmla="*/ 990 w 1980"/>
                <a:gd name="T43" fmla="*/ 8 h 390"/>
                <a:gd name="T44" fmla="*/ 986 w 1980"/>
                <a:gd name="T45" fmla="*/ 8 h 390"/>
                <a:gd name="T46" fmla="*/ 971 w 1980"/>
                <a:gd name="T47" fmla="*/ 8 h 390"/>
                <a:gd name="T48" fmla="*/ 941 w 1980"/>
                <a:gd name="T49" fmla="*/ 6 h 390"/>
                <a:gd name="T50" fmla="*/ 900 w 1980"/>
                <a:gd name="T51" fmla="*/ 6 h 390"/>
                <a:gd name="T52" fmla="*/ 851 w 1980"/>
                <a:gd name="T53" fmla="*/ 5 h 390"/>
                <a:gd name="T54" fmla="*/ 795 w 1980"/>
                <a:gd name="T55" fmla="*/ 5 h 390"/>
                <a:gd name="T56" fmla="*/ 261 w 1980"/>
                <a:gd name="T57" fmla="*/ 5 h 390"/>
                <a:gd name="T58" fmla="*/ 199 w 1980"/>
                <a:gd name="T59" fmla="*/ 5 h 390"/>
                <a:gd name="T60" fmla="*/ 141 w 1980"/>
                <a:gd name="T61" fmla="*/ 5 h 390"/>
                <a:gd name="T62" fmla="*/ 90 w 1980"/>
                <a:gd name="T63" fmla="*/ 4 h 390"/>
                <a:gd name="T64" fmla="*/ 48 w 1980"/>
                <a:gd name="T65" fmla="*/ 3 h 390"/>
                <a:gd name="T66" fmla="*/ 19 w 1980"/>
                <a:gd name="T67" fmla="*/ 2 h 390"/>
                <a:gd name="T68" fmla="*/ 3 w 1980"/>
                <a:gd name="T69" fmla="*/ 2 h 390"/>
                <a:gd name="T70" fmla="*/ 2 w 1980"/>
                <a:gd name="T71" fmla="*/ 2 h 390"/>
                <a:gd name="T72" fmla="*/ 13 w 1980"/>
                <a:gd name="T73" fmla="*/ 2 h 390"/>
                <a:gd name="T74" fmla="*/ 40 w 1980"/>
                <a:gd name="T75" fmla="*/ 3 h 390"/>
                <a:gd name="T76" fmla="*/ 81 w 1980"/>
                <a:gd name="T77" fmla="*/ 5 h 390"/>
                <a:gd name="T78" fmla="*/ 132 w 1980"/>
                <a:gd name="T79" fmla="*/ 5 h 390"/>
                <a:gd name="T80" fmla="*/ 193 w 1980"/>
                <a:gd name="T81" fmla="*/ 6 h 390"/>
                <a:gd name="T82" fmla="*/ 262 w 1980"/>
                <a:gd name="T83" fmla="*/ 6 h 390"/>
                <a:gd name="T84" fmla="*/ 334 w 1980"/>
                <a:gd name="T85" fmla="*/ 6 h 390"/>
                <a:gd name="T86" fmla="*/ 803 w 1980"/>
                <a:gd name="T87" fmla="*/ 6 h 390"/>
                <a:gd name="T88" fmla="*/ 856 w 1980"/>
                <a:gd name="T89" fmla="*/ 6 h 390"/>
                <a:gd name="T90" fmla="*/ 903 w 1980"/>
                <a:gd name="T91" fmla="*/ 8 h 390"/>
                <a:gd name="T92" fmla="*/ 943 w 1980"/>
                <a:gd name="T93" fmla="*/ 8 h 390"/>
                <a:gd name="T94" fmla="*/ 971 w 1980"/>
                <a:gd name="T95" fmla="*/ 8 h 390"/>
                <a:gd name="T96" fmla="*/ 986 w 1980"/>
                <a:gd name="T97" fmla="*/ 10 h 390"/>
                <a:gd name="T98" fmla="*/ 990 w 1980"/>
                <a:gd name="T99" fmla="*/ 10 h 390"/>
                <a:gd name="T100" fmla="*/ 997 w 1980"/>
                <a:gd name="T101" fmla="*/ 9 h 390"/>
                <a:gd name="T102" fmla="*/ 1019 w 1980"/>
                <a:gd name="T103" fmla="*/ 8 h 390"/>
                <a:gd name="T104" fmla="*/ 1053 w 1980"/>
                <a:gd name="T105" fmla="*/ 8 h 390"/>
                <a:gd name="T106" fmla="*/ 1097 w 1980"/>
                <a:gd name="T107" fmla="*/ 8 h 390"/>
                <a:gd name="T108" fmla="*/ 1146 w 1980"/>
                <a:gd name="T109" fmla="*/ 6 h 390"/>
                <a:gd name="T110" fmla="*/ 1175 w 1980"/>
                <a:gd name="T111" fmla="*/ 6 h 3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980"/>
                <a:gd name="T169" fmla="*/ 0 h 390"/>
                <a:gd name="T170" fmla="*/ 1980 w 1980"/>
                <a:gd name="T171" fmla="*/ 390 h 39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980" h="390">
                  <a:moveTo>
                    <a:pt x="1608" y="257"/>
                  </a:moveTo>
                  <a:lnTo>
                    <a:pt x="1645" y="255"/>
                  </a:lnTo>
                  <a:lnTo>
                    <a:pt x="1681" y="251"/>
                  </a:lnTo>
                  <a:lnTo>
                    <a:pt x="1718" y="244"/>
                  </a:lnTo>
                  <a:lnTo>
                    <a:pt x="1753" y="235"/>
                  </a:lnTo>
                  <a:lnTo>
                    <a:pt x="1787" y="224"/>
                  </a:lnTo>
                  <a:lnTo>
                    <a:pt x="1819" y="209"/>
                  </a:lnTo>
                  <a:lnTo>
                    <a:pt x="1849" y="194"/>
                  </a:lnTo>
                  <a:lnTo>
                    <a:pt x="1876" y="176"/>
                  </a:lnTo>
                  <a:lnTo>
                    <a:pt x="1900" y="156"/>
                  </a:lnTo>
                  <a:lnTo>
                    <a:pt x="1922" y="135"/>
                  </a:lnTo>
                  <a:lnTo>
                    <a:pt x="1940" y="112"/>
                  </a:lnTo>
                  <a:lnTo>
                    <a:pt x="1955" y="89"/>
                  </a:lnTo>
                  <a:lnTo>
                    <a:pt x="1966" y="64"/>
                  </a:lnTo>
                  <a:lnTo>
                    <a:pt x="1975" y="39"/>
                  </a:lnTo>
                  <a:lnTo>
                    <a:pt x="1978" y="13"/>
                  </a:lnTo>
                  <a:lnTo>
                    <a:pt x="1979" y="0"/>
                  </a:lnTo>
                  <a:lnTo>
                    <a:pt x="1978" y="21"/>
                  </a:lnTo>
                  <a:lnTo>
                    <a:pt x="1972" y="43"/>
                  </a:lnTo>
                  <a:lnTo>
                    <a:pt x="1961" y="64"/>
                  </a:lnTo>
                  <a:lnTo>
                    <a:pt x="1949" y="83"/>
                  </a:lnTo>
                  <a:lnTo>
                    <a:pt x="1933" y="102"/>
                  </a:lnTo>
                  <a:lnTo>
                    <a:pt x="1913" y="119"/>
                  </a:lnTo>
                  <a:lnTo>
                    <a:pt x="1891" y="134"/>
                  </a:lnTo>
                  <a:lnTo>
                    <a:pt x="1866" y="148"/>
                  </a:lnTo>
                  <a:lnTo>
                    <a:pt x="1839" y="159"/>
                  </a:lnTo>
                  <a:lnTo>
                    <a:pt x="1810" y="168"/>
                  </a:lnTo>
                  <a:lnTo>
                    <a:pt x="1781" y="174"/>
                  </a:lnTo>
                  <a:lnTo>
                    <a:pt x="1751" y="179"/>
                  </a:lnTo>
                  <a:lnTo>
                    <a:pt x="1719" y="180"/>
                  </a:lnTo>
                  <a:lnTo>
                    <a:pt x="1214" y="180"/>
                  </a:lnTo>
                  <a:lnTo>
                    <a:pt x="1185" y="182"/>
                  </a:lnTo>
                  <a:lnTo>
                    <a:pt x="1157" y="186"/>
                  </a:lnTo>
                  <a:lnTo>
                    <a:pt x="1129" y="193"/>
                  </a:lnTo>
                  <a:lnTo>
                    <a:pt x="1103" y="202"/>
                  </a:lnTo>
                  <a:lnTo>
                    <a:pt x="1080" y="213"/>
                  </a:lnTo>
                  <a:lnTo>
                    <a:pt x="1058" y="227"/>
                  </a:lnTo>
                  <a:lnTo>
                    <a:pt x="1038" y="242"/>
                  </a:lnTo>
                  <a:lnTo>
                    <a:pt x="1022" y="258"/>
                  </a:lnTo>
                  <a:lnTo>
                    <a:pt x="1010" y="276"/>
                  </a:lnTo>
                  <a:lnTo>
                    <a:pt x="1000" y="295"/>
                  </a:lnTo>
                  <a:lnTo>
                    <a:pt x="994" y="316"/>
                  </a:lnTo>
                  <a:lnTo>
                    <a:pt x="991" y="335"/>
                  </a:lnTo>
                  <a:lnTo>
                    <a:pt x="990" y="338"/>
                  </a:lnTo>
                  <a:lnTo>
                    <a:pt x="990" y="335"/>
                  </a:lnTo>
                  <a:lnTo>
                    <a:pt x="986" y="316"/>
                  </a:lnTo>
                  <a:lnTo>
                    <a:pt x="980" y="295"/>
                  </a:lnTo>
                  <a:lnTo>
                    <a:pt x="971" y="276"/>
                  </a:lnTo>
                  <a:lnTo>
                    <a:pt x="958" y="258"/>
                  </a:lnTo>
                  <a:lnTo>
                    <a:pt x="941" y="242"/>
                  </a:lnTo>
                  <a:lnTo>
                    <a:pt x="922" y="227"/>
                  </a:lnTo>
                  <a:lnTo>
                    <a:pt x="900" y="213"/>
                  </a:lnTo>
                  <a:lnTo>
                    <a:pt x="876" y="202"/>
                  </a:lnTo>
                  <a:lnTo>
                    <a:pt x="851" y="193"/>
                  </a:lnTo>
                  <a:lnTo>
                    <a:pt x="824" y="186"/>
                  </a:lnTo>
                  <a:lnTo>
                    <a:pt x="795" y="182"/>
                  </a:lnTo>
                  <a:lnTo>
                    <a:pt x="766" y="180"/>
                  </a:lnTo>
                  <a:lnTo>
                    <a:pt x="261" y="180"/>
                  </a:lnTo>
                  <a:lnTo>
                    <a:pt x="231" y="179"/>
                  </a:lnTo>
                  <a:lnTo>
                    <a:pt x="199" y="174"/>
                  </a:lnTo>
                  <a:lnTo>
                    <a:pt x="169" y="168"/>
                  </a:lnTo>
                  <a:lnTo>
                    <a:pt x="141" y="159"/>
                  </a:lnTo>
                  <a:lnTo>
                    <a:pt x="115" y="148"/>
                  </a:lnTo>
                  <a:lnTo>
                    <a:pt x="90" y="134"/>
                  </a:lnTo>
                  <a:lnTo>
                    <a:pt x="67" y="119"/>
                  </a:lnTo>
                  <a:lnTo>
                    <a:pt x="48" y="102"/>
                  </a:lnTo>
                  <a:lnTo>
                    <a:pt x="32" y="83"/>
                  </a:lnTo>
                  <a:lnTo>
                    <a:pt x="19" y="64"/>
                  </a:lnTo>
                  <a:lnTo>
                    <a:pt x="9" y="43"/>
                  </a:lnTo>
                  <a:lnTo>
                    <a:pt x="3" y="21"/>
                  </a:lnTo>
                  <a:lnTo>
                    <a:pt x="0" y="0"/>
                  </a:lnTo>
                  <a:lnTo>
                    <a:pt x="2" y="13"/>
                  </a:lnTo>
                  <a:lnTo>
                    <a:pt x="6" y="39"/>
                  </a:lnTo>
                  <a:lnTo>
                    <a:pt x="13" y="64"/>
                  </a:lnTo>
                  <a:lnTo>
                    <a:pt x="25" y="89"/>
                  </a:lnTo>
                  <a:lnTo>
                    <a:pt x="40" y="112"/>
                  </a:lnTo>
                  <a:lnTo>
                    <a:pt x="59" y="135"/>
                  </a:lnTo>
                  <a:lnTo>
                    <a:pt x="81" y="156"/>
                  </a:lnTo>
                  <a:lnTo>
                    <a:pt x="105" y="176"/>
                  </a:lnTo>
                  <a:lnTo>
                    <a:pt x="132" y="194"/>
                  </a:lnTo>
                  <a:lnTo>
                    <a:pt x="161" y="209"/>
                  </a:lnTo>
                  <a:lnTo>
                    <a:pt x="193" y="224"/>
                  </a:lnTo>
                  <a:lnTo>
                    <a:pt x="227" y="235"/>
                  </a:lnTo>
                  <a:lnTo>
                    <a:pt x="262" y="244"/>
                  </a:lnTo>
                  <a:lnTo>
                    <a:pt x="299" y="251"/>
                  </a:lnTo>
                  <a:lnTo>
                    <a:pt x="334" y="255"/>
                  </a:lnTo>
                  <a:lnTo>
                    <a:pt x="372" y="257"/>
                  </a:lnTo>
                  <a:lnTo>
                    <a:pt x="803" y="257"/>
                  </a:lnTo>
                  <a:lnTo>
                    <a:pt x="830" y="259"/>
                  </a:lnTo>
                  <a:lnTo>
                    <a:pt x="856" y="262"/>
                  </a:lnTo>
                  <a:lnTo>
                    <a:pt x="879" y="269"/>
                  </a:lnTo>
                  <a:lnTo>
                    <a:pt x="903" y="277"/>
                  </a:lnTo>
                  <a:lnTo>
                    <a:pt x="923" y="289"/>
                  </a:lnTo>
                  <a:lnTo>
                    <a:pt x="943" y="302"/>
                  </a:lnTo>
                  <a:lnTo>
                    <a:pt x="958" y="317"/>
                  </a:lnTo>
                  <a:lnTo>
                    <a:pt x="971" y="333"/>
                  </a:lnTo>
                  <a:lnTo>
                    <a:pt x="980" y="350"/>
                  </a:lnTo>
                  <a:lnTo>
                    <a:pt x="986" y="369"/>
                  </a:lnTo>
                  <a:lnTo>
                    <a:pt x="990" y="387"/>
                  </a:lnTo>
                  <a:lnTo>
                    <a:pt x="990" y="389"/>
                  </a:lnTo>
                  <a:lnTo>
                    <a:pt x="992" y="370"/>
                  </a:lnTo>
                  <a:lnTo>
                    <a:pt x="997" y="352"/>
                  </a:lnTo>
                  <a:lnTo>
                    <a:pt x="1007" y="335"/>
                  </a:lnTo>
                  <a:lnTo>
                    <a:pt x="1019" y="318"/>
                  </a:lnTo>
                  <a:lnTo>
                    <a:pt x="1035" y="304"/>
                  </a:lnTo>
                  <a:lnTo>
                    <a:pt x="1053" y="290"/>
                  </a:lnTo>
                  <a:lnTo>
                    <a:pt x="1073" y="279"/>
                  </a:lnTo>
                  <a:lnTo>
                    <a:pt x="1097" y="270"/>
                  </a:lnTo>
                  <a:lnTo>
                    <a:pt x="1120" y="263"/>
                  </a:lnTo>
                  <a:lnTo>
                    <a:pt x="1146" y="259"/>
                  </a:lnTo>
                  <a:lnTo>
                    <a:pt x="1172" y="257"/>
                  </a:lnTo>
                  <a:lnTo>
                    <a:pt x="1175" y="257"/>
                  </a:lnTo>
                  <a:lnTo>
                    <a:pt x="1608" y="257"/>
                  </a:lnTo>
                </a:path>
              </a:pathLst>
            </a:custGeom>
            <a:solidFill>
              <a:srgbClr val="FF0000"/>
            </a:solidFill>
            <a:ln w="12700" cap="rnd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8979" name="Rectangle 23">
              <a:extLst>
                <a:ext uri="{FF2B5EF4-FFF2-40B4-BE49-F238E27FC236}">
                  <a16:creationId xmlns:a16="http://schemas.microsoft.com/office/drawing/2014/main" id="{6A9CF1B3-ED6D-4AEA-B5B3-BD6BD053D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888"/>
              <a:ext cx="2446" cy="289"/>
            </a:xfrm>
            <a:prstGeom prst="rect">
              <a:avLst/>
            </a:prstGeom>
            <a:noFill/>
            <a:ln>
              <a:noFill/>
            </a:ln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CA" altLang="en-US" sz="2400" dirty="0">
                  <a:solidFill>
                    <a:srgbClr val="FF0000"/>
                  </a:solidFill>
                  <a:latin typeface="+mn-lt"/>
                </a:rPr>
                <a:t>$1,150 favourable</a:t>
              </a:r>
            </a:p>
          </p:txBody>
        </p:sp>
      </p:grpSp>
      <p:sp>
        <p:nvSpPr>
          <p:cNvPr id="175121" name="Slide Number Placeholder 72">
            <a:extLst>
              <a:ext uri="{FF2B5EF4-FFF2-40B4-BE49-F238E27FC236}">
                <a16:creationId xmlns:a16="http://schemas.microsoft.com/office/drawing/2014/main" id="{1B4E66B9-C30A-46C5-B1E3-C81E05A068F6}"/>
              </a:ext>
            </a:extLst>
          </p:cNvPr>
          <p:cNvSpPr txBox="1">
            <a:spLocks/>
          </p:cNvSpPr>
          <p:nvPr/>
        </p:nvSpPr>
        <p:spPr bwMode="auto">
          <a:xfrm>
            <a:off x="9982200" y="6477000"/>
            <a:ext cx="6858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latin typeface="+mn-lt"/>
                <a:ea typeface="MS PGothic" panose="020B0600070205080204" pitchFamily="34" charset="-128"/>
              </a:rPr>
              <a:t>10-</a:t>
            </a:r>
            <a:fld id="{234E8ADD-36BE-4086-B056-0B18BC52487B}" type="slidenum">
              <a:rPr lang="en-US" altLang="en-US" sz="1200">
                <a:latin typeface="+mn-lt"/>
                <a:ea typeface="MS PGothic" panose="020B0600070205080204" pitchFamily="34" charset="-128"/>
              </a:rPr>
              <a:pPr eaLnBrk="1" hangingPunct="1"/>
              <a:t>60</a:t>
            </a:fld>
            <a:endParaRPr lang="en-US" altLang="en-US" sz="1200" dirty="0">
              <a:latin typeface="+mn-lt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87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878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878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87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87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878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878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887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7810" grpId="0" autoUpdateAnimBg="0"/>
      <p:bldP spid="887816" grpId="0" autoUpdateAnimBg="0"/>
      <p:bldP spid="887817" grpId="0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153" name="Group 3">
            <a:extLst>
              <a:ext uri="{FF2B5EF4-FFF2-40B4-BE49-F238E27FC236}">
                <a16:creationId xmlns:a16="http://schemas.microsoft.com/office/drawing/2014/main" id="{6F9AEE7E-889E-4592-881D-F61228367F58}"/>
              </a:ext>
            </a:extLst>
          </p:cNvPr>
          <p:cNvGrpSpPr>
            <a:grpSpLocks/>
          </p:cNvGrpSpPr>
          <p:nvPr/>
        </p:nvGrpSpPr>
        <p:grpSpPr bwMode="auto">
          <a:xfrm>
            <a:off x="4895850" y="1479550"/>
            <a:ext cx="2565400" cy="1187450"/>
            <a:chOff x="2175" y="1008"/>
            <a:chExt cx="1616" cy="748"/>
          </a:xfrm>
        </p:grpSpPr>
        <p:sp>
          <p:nvSpPr>
            <p:cNvPr id="177166" name="Oval 4">
              <a:extLst>
                <a:ext uri="{FF2B5EF4-FFF2-40B4-BE49-F238E27FC236}">
                  <a16:creationId xmlns:a16="http://schemas.microsoft.com/office/drawing/2014/main" id="{B418A4E4-38C9-49F7-B2A6-7687F6584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5" y="1008"/>
              <a:ext cx="1616" cy="74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n-CA" altLang="en-US" sz="280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1023" name="Rectangle 5">
              <a:extLst>
                <a:ext uri="{FF2B5EF4-FFF2-40B4-BE49-F238E27FC236}">
                  <a16:creationId xmlns:a16="http://schemas.microsoft.com/office/drawing/2014/main" id="{C5F41704-1BC7-4F38-BDBC-24C46F757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9" y="1104"/>
              <a:ext cx="989" cy="61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defRPr/>
              </a:pPr>
              <a:r>
                <a:rPr lang="en-CA" altLang="en-US" sz="3200" b="1" dirty="0">
                  <a:latin typeface="+mn-lt"/>
                </a:rPr>
                <a:t>Volume</a:t>
              </a:r>
              <a:br>
                <a:rPr lang="en-CA" altLang="en-US" sz="3200" b="1" dirty="0">
                  <a:latin typeface="+mn-lt"/>
                </a:rPr>
              </a:br>
              <a:r>
                <a:rPr lang="en-CA" altLang="en-US" sz="3200" b="1" dirty="0">
                  <a:latin typeface="+mn-lt"/>
                </a:rPr>
                <a:t>Variance</a:t>
              </a:r>
            </a:p>
          </p:txBody>
        </p:sp>
      </p:grpSp>
      <p:grpSp>
        <p:nvGrpSpPr>
          <p:cNvPr id="3" name="Group 6">
            <a:extLst>
              <a:ext uri="{FF2B5EF4-FFF2-40B4-BE49-F238E27FC236}">
                <a16:creationId xmlns:a16="http://schemas.microsoft.com/office/drawing/2014/main" id="{055BF311-17F8-44D7-B4DE-56DB919D2FF9}"/>
              </a:ext>
            </a:extLst>
          </p:cNvPr>
          <p:cNvGrpSpPr>
            <a:grpSpLocks/>
          </p:cNvGrpSpPr>
          <p:nvPr/>
        </p:nvGrpSpPr>
        <p:grpSpPr bwMode="auto">
          <a:xfrm>
            <a:off x="3778250" y="2667002"/>
            <a:ext cx="4794250" cy="1992313"/>
            <a:chOff x="1471" y="1614"/>
            <a:chExt cx="3020" cy="1255"/>
          </a:xfrm>
        </p:grpSpPr>
        <p:sp>
          <p:nvSpPr>
            <p:cNvPr id="171020" name="Rectangle 7">
              <a:extLst>
                <a:ext uri="{FF2B5EF4-FFF2-40B4-BE49-F238E27FC236}">
                  <a16:creationId xmlns:a16="http://schemas.microsoft.com/office/drawing/2014/main" id="{8E61CE10-AF9A-4B95-9D39-D2CF65B22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" y="2156"/>
              <a:ext cx="3020" cy="713"/>
            </a:xfrm>
            <a:prstGeom prst="rect">
              <a:avLst/>
            </a:prstGeom>
            <a:solidFill>
              <a:srgbClr val="1C3163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  <a:defRPr/>
              </a:pPr>
              <a:r>
                <a:rPr lang="en-CA" altLang="en-US" sz="2800" dirty="0">
                  <a:solidFill>
                    <a:schemeClr val="bg1"/>
                  </a:solidFill>
                  <a:latin typeface="+mn-lt"/>
                </a:rPr>
                <a:t>Results when standard hours</a:t>
              </a:r>
              <a:br>
                <a:rPr lang="en-CA" altLang="en-US" sz="2800" dirty="0">
                  <a:solidFill>
                    <a:schemeClr val="bg1"/>
                  </a:solidFill>
                  <a:latin typeface="+mn-lt"/>
                </a:rPr>
              </a:br>
              <a:r>
                <a:rPr lang="en-CA" altLang="en-US" sz="2800" dirty="0">
                  <a:solidFill>
                    <a:schemeClr val="bg1"/>
                  </a:solidFill>
                  <a:latin typeface="+mn-lt"/>
                </a:rPr>
                <a:t>allowed for actual output differs</a:t>
              </a:r>
              <a:br>
                <a:rPr lang="en-CA" altLang="en-US" sz="2800" dirty="0">
                  <a:solidFill>
                    <a:schemeClr val="bg1"/>
                  </a:solidFill>
                  <a:latin typeface="+mn-lt"/>
                </a:rPr>
              </a:br>
              <a:r>
                <a:rPr lang="en-CA" altLang="en-US" sz="2800" dirty="0">
                  <a:solidFill>
                    <a:schemeClr val="bg1"/>
                  </a:solidFill>
                  <a:latin typeface="+mn-lt"/>
                </a:rPr>
                <a:t>from the denominator activity.</a:t>
              </a:r>
            </a:p>
          </p:txBody>
        </p:sp>
        <p:cxnSp>
          <p:nvCxnSpPr>
            <p:cNvPr id="177165" name="AutoShape 8">
              <a:extLst>
                <a:ext uri="{FF2B5EF4-FFF2-40B4-BE49-F238E27FC236}">
                  <a16:creationId xmlns:a16="http://schemas.microsoft.com/office/drawing/2014/main" id="{2FB48A1E-A774-4EA8-B684-566FC355AFB2}"/>
                </a:ext>
              </a:extLst>
            </p:cNvPr>
            <p:cNvCxnSpPr>
              <a:cxnSpLocks noChangeShapeType="1"/>
              <a:endCxn id="171020" idx="0"/>
            </p:cNvCxnSpPr>
            <p:nvPr/>
          </p:nvCxnSpPr>
          <p:spPr bwMode="auto">
            <a:xfrm>
              <a:off x="2979" y="1614"/>
              <a:ext cx="2" cy="54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9">
            <a:extLst>
              <a:ext uri="{FF2B5EF4-FFF2-40B4-BE49-F238E27FC236}">
                <a16:creationId xmlns:a16="http://schemas.microsoft.com/office/drawing/2014/main" id="{6517153B-B54F-4D4F-ABB0-F07E92ECCE94}"/>
              </a:ext>
            </a:extLst>
          </p:cNvPr>
          <p:cNvGrpSpPr>
            <a:grpSpLocks/>
          </p:cNvGrpSpPr>
          <p:nvPr/>
        </p:nvGrpSpPr>
        <p:grpSpPr bwMode="auto">
          <a:xfrm>
            <a:off x="2339975" y="4092576"/>
            <a:ext cx="2789238" cy="2295526"/>
            <a:chOff x="514" y="2482"/>
            <a:chExt cx="1757" cy="1446"/>
          </a:xfrm>
        </p:grpSpPr>
        <p:sp>
          <p:nvSpPr>
            <p:cNvPr id="171018" name="Rectangle 10">
              <a:extLst>
                <a:ext uri="{FF2B5EF4-FFF2-40B4-BE49-F238E27FC236}">
                  <a16:creationId xmlns:a16="http://schemas.microsoft.com/office/drawing/2014/main" id="{92D47BC3-2885-467A-AD91-AF295AFBE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" y="3243"/>
              <a:ext cx="1757" cy="6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defRPr/>
              </a:pPr>
              <a:r>
                <a:rPr lang="en-CA" altLang="en-US" sz="2400" dirty="0">
                  <a:solidFill>
                    <a:srgbClr val="FF0000"/>
                  </a:solidFill>
                  <a:latin typeface="+mn-lt"/>
                </a:rPr>
                <a:t>Unfavourable</a:t>
              </a:r>
              <a:br>
                <a:rPr lang="en-CA" altLang="en-US" sz="2400" dirty="0">
                  <a:solidFill>
                    <a:srgbClr val="FF0000"/>
                  </a:solidFill>
                  <a:latin typeface="+mn-lt"/>
                </a:rPr>
              </a:br>
              <a:r>
                <a:rPr lang="en-CA" altLang="en-US" sz="2400" dirty="0">
                  <a:latin typeface="+mn-lt"/>
                </a:rPr>
                <a:t>when standard hours</a:t>
              </a:r>
              <a:br>
                <a:rPr lang="en-CA" altLang="en-US" sz="2400" dirty="0">
                  <a:latin typeface="+mn-lt"/>
                </a:rPr>
              </a:br>
              <a:r>
                <a:rPr lang="en-CA" altLang="en-US" sz="2400" dirty="0">
                  <a:latin typeface="+mn-lt"/>
                </a:rPr>
                <a:t>&lt; denominator hours</a:t>
              </a:r>
            </a:p>
          </p:txBody>
        </p:sp>
        <p:cxnSp>
          <p:nvCxnSpPr>
            <p:cNvPr id="177163" name="AutoShape 11">
              <a:extLst>
                <a:ext uri="{FF2B5EF4-FFF2-40B4-BE49-F238E27FC236}">
                  <a16:creationId xmlns:a16="http://schemas.microsoft.com/office/drawing/2014/main" id="{0F05E2BA-FCE4-4988-807D-907FEA71FE88}"/>
                </a:ext>
              </a:extLst>
            </p:cNvPr>
            <p:cNvCxnSpPr>
              <a:cxnSpLocks noChangeShapeType="1"/>
              <a:stCxn id="171020" idx="1"/>
              <a:endCxn id="171018" idx="0"/>
            </p:cNvCxnSpPr>
            <p:nvPr/>
          </p:nvCxnSpPr>
          <p:spPr bwMode="auto">
            <a:xfrm rot="10800000" flipV="1">
              <a:off x="1393" y="2482"/>
              <a:ext cx="27" cy="760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" name="Group 12">
            <a:extLst>
              <a:ext uri="{FF2B5EF4-FFF2-40B4-BE49-F238E27FC236}">
                <a16:creationId xmlns:a16="http://schemas.microsoft.com/office/drawing/2014/main" id="{5AEBB32F-0C0E-4353-B6A7-6F3EE9E70524}"/>
              </a:ext>
            </a:extLst>
          </p:cNvPr>
          <p:cNvGrpSpPr>
            <a:grpSpLocks/>
          </p:cNvGrpSpPr>
          <p:nvPr/>
        </p:nvGrpSpPr>
        <p:grpSpPr bwMode="auto">
          <a:xfrm>
            <a:off x="7216775" y="4094163"/>
            <a:ext cx="2789238" cy="2293938"/>
            <a:chOff x="3586" y="2483"/>
            <a:chExt cx="1757" cy="1445"/>
          </a:xfrm>
        </p:grpSpPr>
        <p:sp>
          <p:nvSpPr>
            <p:cNvPr id="171016" name="Rectangle 13">
              <a:extLst>
                <a:ext uri="{FF2B5EF4-FFF2-40B4-BE49-F238E27FC236}">
                  <a16:creationId xmlns:a16="http://schemas.microsoft.com/office/drawing/2014/main" id="{F91CF1AA-3B5E-4347-A08C-D76C3C197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" y="3243"/>
              <a:ext cx="1757" cy="6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defRPr/>
              </a:pPr>
              <a:r>
                <a:rPr lang="en-CA" altLang="en-US" sz="2400" dirty="0">
                  <a:solidFill>
                    <a:srgbClr val="339933"/>
                  </a:solidFill>
                  <a:latin typeface="+mn-lt"/>
                </a:rPr>
                <a:t>Favourable</a:t>
              </a:r>
              <a:br>
                <a:rPr lang="en-CA" altLang="en-US" sz="2400" dirty="0">
                  <a:solidFill>
                    <a:srgbClr val="339933"/>
                  </a:solidFill>
                  <a:latin typeface="+mn-lt"/>
                </a:rPr>
              </a:br>
              <a:r>
                <a:rPr lang="en-CA" altLang="en-US" sz="2400" dirty="0">
                  <a:latin typeface="+mn-lt"/>
                </a:rPr>
                <a:t>when standard hours</a:t>
              </a:r>
              <a:br>
                <a:rPr lang="en-CA" altLang="en-US" sz="2400" dirty="0">
                  <a:latin typeface="+mn-lt"/>
                </a:rPr>
              </a:br>
              <a:r>
                <a:rPr lang="en-CA" altLang="en-US" sz="2400" dirty="0">
                  <a:latin typeface="+mn-lt"/>
                </a:rPr>
                <a:t>&gt; denominator hours</a:t>
              </a:r>
            </a:p>
          </p:txBody>
        </p:sp>
        <p:cxnSp>
          <p:nvCxnSpPr>
            <p:cNvPr id="177161" name="AutoShape 14">
              <a:extLst>
                <a:ext uri="{FF2B5EF4-FFF2-40B4-BE49-F238E27FC236}">
                  <a16:creationId xmlns:a16="http://schemas.microsoft.com/office/drawing/2014/main" id="{EC88C914-175B-46DE-9358-3634E63799B7}"/>
                </a:ext>
              </a:extLst>
            </p:cNvPr>
            <p:cNvCxnSpPr>
              <a:cxnSpLocks noChangeShapeType="1"/>
              <a:stCxn id="171020" idx="3"/>
              <a:endCxn id="171016" idx="0"/>
            </p:cNvCxnSpPr>
            <p:nvPr/>
          </p:nvCxnSpPr>
          <p:spPr bwMode="auto">
            <a:xfrm>
              <a:off x="4440" y="2483"/>
              <a:ext cx="25" cy="760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7157" name="Rectangle 2">
            <a:extLst>
              <a:ext uri="{FF2B5EF4-FFF2-40B4-BE49-F238E27FC236}">
                <a16:creationId xmlns:a16="http://schemas.microsoft.com/office/drawing/2014/main" id="{D17260C8-D1C6-47F2-93E1-A2EA3901B4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524000" y="-4763"/>
            <a:ext cx="9144000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CA" altLang="en-US" dirty="0"/>
              <a:t>Volume Variance – A Closer Look 1</a:t>
            </a:r>
          </a:p>
        </p:txBody>
      </p:sp>
      <p:sp>
        <p:nvSpPr>
          <p:cNvPr id="177159" name="Slide Number Placeholder 72">
            <a:extLst>
              <a:ext uri="{FF2B5EF4-FFF2-40B4-BE49-F238E27FC236}">
                <a16:creationId xmlns:a16="http://schemas.microsoft.com/office/drawing/2014/main" id="{35BFCD01-53E1-4F1B-B687-B479EC6560E0}"/>
              </a:ext>
            </a:extLst>
          </p:cNvPr>
          <p:cNvSpPr txBox="1">
            <a:spLocks/>
          </p:cNvSpPr>
          <p:nvPr/>
        </p:nvSpPr>
        <p:spPr bwMode="auto">
          <a:xfrm>
            <a:off x="9982200" y="6477000"/>
            <a:ext cx="6858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latin typeface="+mn-lt"/>
                <a:ea typeface="MS PGothic" panose="020B0600070205080204" pitchFamily="34" charset="-128"/>
              </a:rPr>
              <a:t>10-</a:t>
            </a:r>
            <a:fld id="{FF70AB7A-0A84-4748-A4C8-A598904A72BD}" type="slidenum">
              <a:rPr lang="en-US" altLang="en-US" sz="1200">
                <a:latin typeface="+mn-lt"/>
                <a:ea typeface="MS PGothic" panose="020B0600070205080204" pitchFamily="34" charset="-128"/>
              </a:rPr>
              <a:pPr eaLnBrk="1" hangingPunct="1"/>
              <a:t>61</a:t>
            </a:fld>
            <a:endParaRPr lang="en-US" altLang="en-US" sz="1200" dirty="0">
              <a:latin typeface="+mn-lt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2">
            <a:extLst>
              <a:ext uri="{FF2B5EF4-FFF2-40B4-BE49-F238E27FC236}">
                <a16:creationId xmlns:a16="http://schemas.microsoft.com/office/drawing/2014/main" id="{582B0732-8631-4068-8817-07C37469130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524000" y="1"/>
            <a:ext cx="9144000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CA" altLang="en-US"/>
              <a:t>Volume Variance – A Closer Look 2</a:t>
            </a:r>
          </a:p>
        </p:txBody>
      </p:sp>
      <p:cxnSp>
        <p:nvCxnSpPr>
          <p:cNvPr id="179202" name="AutoShape 8">
            <a:extLst>
              <a:ext uri="{FF2B5EF4-FFF2-40B4-BE49-F238E27FC236}">
                <a16:creationId xmlns:a16="http://schemas.microsoft.com/office/drawing/2014/main" id="{5C9BE1D0-E309-49CD-8D4C-1B0EAC03E2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72201" y="2667001"/>
            <a:ext cx="3175" cy="8604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3062" name="Rectangle 17">
            <a:extLst>
              <a:ext uri="{FF2B5EF4-FFF2-40B4-BE49-F238E27FC236}">
                <a16:creationId xmlns:a16="http://schemas.microsoft.com/office/drawing/2014/main" id="{F56AC711-CE23-46D3-A607-453C68FBB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900" y="3581401"/>
            <a:ext cx="8910638" cy="58221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CA" altLang="en-US" sz="3200" b="1" dirty="0">
                <a:solidFill>
                  <a:srgbClr val="1C3163"/>
                </a:solidFill>
                <a:latin typeface="+mn-lt"/>
              </a:rPr>
              <a:t>Does not measure over- or under- spending</a:t>
            </a:r>
          </a:p>
        </p:txBody>
      </p:sp>
      <p:sp>
        <p:nvSpPr>
          <p:cNvPr id="173063" name="Rectangle 18">
            <a:extLst>
              <a:ext uri="{FF2B5EF4-FFF2-40B4-BE49-F238E27FC236}">
                <a16:creationId xmlns:a16="http://schemas.microsoft.com/office/drawing/2014/main" id="{396DE70F-DE46-47FA-A25C-42A0C1014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9363" y="4648201"/>
            <a:ext cx="7239000" cy="107465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CA" altLang="en-US" sz="3200" b="1" dirty="0">
                <a:latin typeface="+mn-lt"/>
              </a:rPr>
              <a:t>It results from treating fixed overhead as if </a:t>
            </a:r>
          </a:p>
          <a:p>
            <a:pPr algn="ctr" eaLnBrk="1" hangingPunct="1">
              <a:defRPr/>
            </a:pPr>
            <a:r>
              <a:rPr lang="en-CA" altLang="en-US" sz="3200" b="1" dirty="0">
                <a:latin typeface="+mn-lt"/>
              </a:rPr>
              <a:t>it were a variable cost.</a:t>
            </a:r>
          </a:p>
        </p:txBody>
      </p:sp>
      <p:grpSp>
        <p:nvGrpSpPr>
          <p:cNvPr id="179205" name="Group 3">
            <a:extLst>
              <a:ext uri="{FF2B5EF4-FFF2-40B4-BE49-F238E27FC236}">
                <a16:creationId xmlns:a16="http://schemas.microsoft.com/office/drawing/2014/main" id="{5929C51E-5C22-42BA-88A4-02C6BA5E60AF}"/>
              </a:ext>
            </a:extLst>
          </p:cNvPr>
          <p:cNvGrpSpPr>
            <a:grpSpLocks/>
          </p:cNvGrpSpPr>
          <p:nvPr/>
        </p:nvGrpSpPr>
        <p:grpSpPr bwMode="auto">
          <a:xfrm>
            <a:off x="4895850" y="1479550"/>
            <a:ext cx="2565400" cy="1187450"/>
            <a:chOff x="2175" y="1008"/>
            <a:chExt cx="1616" cy="748"/>
          </a:xfrm>
        </p:grpSpPr>
        <p:sp>
          <p:nvSpPr>
            <p:cNvPr id="179208" name="Oval 4">
              <a:extLst>
                <a:ext uri="{FF2B5EF4-FFF2-40B4-BE49-F238E27FC236}">
                  <a16:creationId xmlns:a16="http://schemas.microsoft.com/office/drawing/2014/main" id="{B940D382-3108-4E60-B14A-B40E81229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5" y="1008"/>
              <a:ext cx="1616" cy="74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n-CA" altLang="en-US" sz="280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FACCBEFD-D554-49D7-8168-A74E7F66F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9" y="1104"/>
              <a:ext cx="989" cy="61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defRPr/>
              </a:pPr>
              <a:r>
                <a:rPr lang="en-CA" altLang="en-US" sz="3200" b="1" dirty="0">
                  <a:latin typeface="+mn-lt"/>
                </a:rPr>
                <a:t>Volume</a:t>
              </a:r>
              <a:br>
                <a:rPr lang="en-CA" altLang="en-US" sz="3200" b="1" dirty="0">
                  <a:latin typeface="+mn-lt"/>
                </a:rPr>
              </a:br>
              <a:r>
                <a:rPr lang="en-CA" altLang="en-US" sz="3200" b="1" dirty="0">
                  <a:latin typeface="+mn-lt"/>
                </a:rPr>
                <a:t>Variance</a:t>
              </a:r>
            </a:p>
          </p:txBody>
        </p:sp>
      </p:grpSp>
      <p:sp>
        <p:nvSpPr>
          <p:cNvPr id="179207" name="Slide Number Placeholder 72">
            <a:extLst>
              <a:ext uri="{FF2B5EF4-FFF2-40B4-BE49-F238E27FC236}">
                <a16:creationId xmlns:a16="http://schemas.microsoft.com/office/drawing/2014/main" id="{6D56930E-29EE-40EB-B38A-D35AD59F22AE}"/>
              </a:ext>
            </a:extLst>
          </p:cNvPr>
          <p:cNvSpPr txBox="1">
            <a:spLocks/>
          </p:cNvSpPr>
          <p:nvPr/>
        </p:nvSpPr>
        <p:spPr bwMode="auto">
          <a:xfrm>
            <a:off x="9982200" y="6477000"/>
            <a:ext cx="6858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latin typeface="+mn-lt"/>
                <a:ea typeface="MS PGothic" panose="020B0600070205080204" pitchFamily="34" charset="-128"/>
              </a:rPr>
              <a:t>10-</a:t>
            </a:r>
            <a:fld id="{EDE9375F-BDFD-4415-BC0A-CE809DE590C4}" type="slidenum">
              <a:rPr lang="en-US" altLang="en-US" sz="1200">
                <a:latin typeface="+mn-lt"/>
                <a:ea typeface="MS PGothic" panose="020B0600070205080204" pitchFamily="34" charset="-128"/>
              </a:rPr>
              <a:pPr eaLnBrk="1" hangingPunct="1"/>
              <a:t>62</a:t>
            </a:fld>
            <a:endParaRPr lang="en-US" altLang="en-US" sz="1200" dirty="0">
              <a:latin typeface="+mn-lt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>
    <p:blinds dir="vert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63</a:t>
            </a:fld>
            <a:endParaRPr spc="-5" dirty="0"/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73C7C4E4-2CE8-9F4F-1F12-671A1C1538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spc="-20" dirty="0"/>
              <a:t>Variance</a:t>
            </a:r>
            <a:r>
              <a:rPr lang="en-CA" spc="-175" dirty="0"/>
              <a:t> </a:t>
            </a:r>
            <a:r>
              <a:rPr lang="en-CA" spc="-5" dirty="0"/>
              <a:t>Analysis</a:t>
            </a:r>
            <a:r>
              <a:rPr lang="en-CA" spc="-30" dirty="0"/>
              <a:t> </a:t>
            </a:r>
            <a:r>
              <a:rPr lang="en-CA" spc="-50" dirty="0"/>
              <a:t>Types</a:t>
            </a:r>
            <a:endParaRPr lang="en-CA" dirty="0"/>
          </a:p>
        </p:txBody>
      </p:sp>
      <p:grpSp>
        <p:nvGrpSpPr>
          <p:cNvPr id="3" name="object 3"/>
          <p:cNvGrpSpPr/>
          <p:nvPr/>
        </p:nvGrpSpPr>
        <p:grpSpPr>
          <a:xfrm>
            <a:off x="1416050" y="1622297"/>
            <a:ext cx="3394710" cy="4317365"/>
            <a:chOff x="1416050" y="1622297"/>
            <a:chExt cx="3394710" cy="4317365"/>
          </a:xfrm>
        </p:grpSpPr>
        <p:sp>
          <p:nvSpPr>
            <p:cNvPr id="4" name="object 4"/>
            <p:cNvSpPr/>
            <p:nvPr/>
          </p:nvSpPr>
          <p:spPr>
            <a:xfrm>
              <a:off x="1428750" y="2318765"/>
              <a:ext cx="3369310" cy="3608070"/>
            </a:xfrm>
            <a:custGeom>
              <a:avLst/>
              <a:gdLst/>
              <a:ahLst/>
              <a:cxnLst/>
              <a:rect l="l" t="t" r="r" b="b"/>
              <a:pathLst>
                <a:path w="3369310" h="3608070">
                  <a:moveTo>
                    <a:pt x="2813304" y="1978152"/>
                  </a:moveTo>
                  <a:lnTo>
                    <a:pt x="2813304" y="3607777"/>
                  </a:lnTo>
                  <a:lnTo>
                    <a:pt x="3022219" y="3607777"/>
                  </a:lnTo>
                </a:path>
                <a:path w="3369310" h="3608070">
                  <a:moveTo>
                    <a:pt x="2813304" y="1978152"/>
                  </a:moveTo>
                  <a:lnTo>
                    <a:pt x="2813304" y="2618867"/>
                  </a:lnTo>
                  <a:lnTo>
                    <a:pt x="3022219" y="2618867"/>
                  </a:lnTo>
                </a:path>
                <a:path w="3369310" h="3608070">
                  <a:moveTo>
                    <a:pt x="1684020" y="989076"/>
                  </a:moveTo>
                  <a:lnTo>
                    <a:pt x="1684020" y="1135380"/>
                  </a:lnTo>
                  <a:lnTo>
                    <a:pt x="3369310" y="1135380"/>
                  </a:lnTo>
                  <a:lnTo>
                    <a:pt x="3369310" y="1281557"/>
                  </a:lnTo>
                </a:path>
                <a:path w="3369310" h="3608070">
                  <a:moveTo>
                    <a:pt x="1684020" y="989076"/>
                  </a:moveTo>
                  <a:lnTo>
                    <a:pt x="1684020" y="1281557"/>
                  </a:lnTo>
                </a:path>
                <a:path w="3369310" h="3608070">
                  <a:moveTo>
                    <a:pt x="1685289" y="989076"/>
                  </a:moveTo>
                  <a:lnTo>
                    <a:pt x="1685289" y="1135380"/>
                  </a:lnTo>
                  <a:lnTo>
                    <a:pt x="0" y="1135380"/>
                  </a:lnTo>
                  <a:lnTo>
                    <a:pt x="0" y="1281557"/>
                  </a:lnTo>
                </a:path>
                <a:path w="3369310" h="3608070">
                  <a:moveTo>
                    <a:pt x="841248" y="0"/>
                  </a:moveTo>
                  <a:lnTo>
                    <a:pt x="841248" y="146304"/>
                  </a:lnTo>
                  <a:lnTo>
                    <a:pt x="1683893" y="146304"/>
                  </a:lnTo>
                  <a:lnTo>
                    <a:pt x="1683893" y="292481"/>
                  </a:lnTo>
                </a:path>
                <a:path w="3369310" h="3608070">
                  <a:moveTo>
                    <a:pt x="842644" y="0"/>
                  </a:moveTo>
                  <a:lnTo>
                    <a:pt x="842644" y="146304"/>
                  </a:lnTo>
                  <a:lnTo>
                    <a:pt x="0" y="146304"/>
                  </a:lnTo>
                  <a:lnTo>
                    <a:pt x="0" y="29248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3529" y="1622297"/>
              <a:ext cx="1393190" cy="696595"/>
            </a:xfrm>
            <a:custGeom>
              <a:avLst/>
              <a:gdLst/>
              <a:ahLst/>
              <a:cxnLst/>
              <a:rect l="l" t="t" r="r" b="b"/>
              <a:pathLst>
                <a:path w="1393189" h="696594">
                  <a:moveTo>
                    <a:pt x="1392936" y="0"/>
                  </a:moveTo>
                  <a:lnTo>
                    <a:pt x="0" y="0"/>
                  </a:lnTo>
                  <a:lnTo>
                    <a:pt x="0" y="696467"/>
                  </a:lnTo>
                  <a:lnTo>
                    <a:pt x="1392936" y="696467"/>
                  </a:lnTo>
                  <a:lnTo>
                    <a:pt x="13929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73530" y="1622297"/>
            <a:ext cx="1393190" cy="69659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23825" rIns="0" bIns="0" rtlCol="0">
            <a:spAutoFit/>
          </a:bodyPr>
          <a:lstStyle/>
          <a:p>
            <a:pPr marL="276225" marR="45085" indent="-222885">
              <a:lnSpc>
                <a:spcPts val="1760"/>
              </a:lnSpc>
              <a:spcBef>
                <a:spcPts val="975"/>
              </a:spcBef>
            </a:pPr>
            <a:r>
              <a:rPr sz="1700" dirty="0">
                <a:latin typeface="Arial MT"/>
                <a:cs typeface="Arial MT"/>
              </a:rPr>
              <a:t>Static</a:t>
            </a:r>
            <a:r>
              <a:rPr sz="1700" spc="-9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Budget </a:t>
            </a:r>
            <a:r>
              <a:rPr sz="1700" spc="-459" dirty="0">
                <a:latin typeface="Arial MT"/>
                <a:cs typeface="Arial MT"/>
              </a:rPr>
              <a:t> </a:t>
            </a:r>
            <a:r>
              <a:rPr sz="1700" spc="-15" dirty="0">
                <a:latin typeface="Arial MT"/>
                <a:cs typeface="Arial MT"/>
              </a:rPr>
              <a:t>Variance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2281" y="2611373"/>
            <a:ext cx="1391920" cy="696595"/>
          </a:xfrm>
          <a:custGeom>
            <a:avLst/>
            <a:gdLst/>
            <a:ahLst/>
            <a:cxnLst/>
            <a:rect l="l" t="t" r="r" b="b"/>
            <a:pathLst>
              <a:path w="1391920" h="696595">
                <a:moveTo>
                  <a:pt x="1391412" y="0"/>
                </a:moveTo>
                <a:lnTo>
                  <a:pt x="0" y="0"/>
                </a:lnTo>
                <a:lnTo>
                  <a:pt x="0" y="696467"/>
                </a:lnTo>
                <a:lnTo>
                  <a:pt x="1391412" y="696467"/>
                </a:lnTo>
                <a:lnTo>
                  <a:pt x="13914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2281" y="2611373"/>
            <a:ext cx="1391920" cy="69659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25095" rIns="0" bIns="0" rtlCol="0">
            <a:spAutoFit/>
          </a:bodyPr>
          <a:lstStyle/>
          <a:p>
            <a:pPr marL="274320" marR="26670" indent="-241300">
              <a:lnSpc>
                <a:spcPts val="1750"/>
              </a:lnSpc>
              <a:spcBef>
                <a:spcPts val="985"/>
              </a:spcBef>
            </a:pPr>
            <a:r>
              <a:rPr sz="1700" dirty="0">
                <a:latin typeface="Arial MT"/>
                <a:cs typeface="Arial MT"/>
              </a:rPr>
              <a:t>Sales</a:t>
            </a:r>
            <a:r>
              <a:rPr sz="1700" spc="-90" dirty="0">
                <a:latin typeface="Arial MT"/>
                <a:cs typeface="Arial MT"/>
              </a:rPr>
              <a:t> </a:t>
            </a:r>
            <a:r>
              <a:rPr sz="1700" spc="-15" dirty="0">
                <a:latin typeface="Arial MT"/>
                <a:cs typeface="Arial MT"/>
              </a:rPr>
              <a:t>Volume </a:t>
            </a:r>
            <a:r>
              <a:rPr sz="1700" spc="-459" dirty="0">
                <a:latin typeface="Arial MT"/>
                <a:cs typeface="Arial MT"/>
              </a:rPr>
              <a:t> </a:t>
            </a:r>
            <a:r>
              <a:rPr sz="1700" spc="-15" dirty="0">
                <a:latin typeface="Arial MT"/>
                <a:cs typeface="Arial MT"/>
              </a:rPr>
              <a:t>Variance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16301" y="2611373"/>
            <a:ext cx="1393190" cy="696595"/>
          </a:xfrm>
          <a:custGeom>
            <a:avLst/>
            <a:gdLst/>
            <a:ahLst/>
            <a:cxnLst/>
            <a:rect l="l" t="t" r="r" b="b"/>
            <a:pathLst>
              <a:path w="1393189" h="696595">
                <a:moveTo>
                  <a:pt x="1392936" y="0"/>
                </a:moveTo>
                <a:lnTo>
                  <a:pt x="0" y="0"/>
                </a:lnTo>
                <a:lnTo>
                  <a:pt x="0" y="696467"/>
                </a:lnTo>
                <a:lnTo>
                  <a:pt x="1392936" y="696467"/>
                </a:lnTo>
                <a:lnTo>
                  <a:pt x="13929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16301" y="2611373"/>
            <a:ext cx="1393190" cy="69659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275590" marR="269875" indent="46990" algn="just">
              <a:lnSpc>
                <a:spcPct val="86200"/>
              </a:lnSpc>
              <a:spcBef>
                <a:spcPts val="85"/>
              </a:spcBef>
            </a:pPr>
            <a:r>
              <a:rPr sz="1700" dirty="0">
                <a:latin typeface="Arial MT"/>
                <a:cs typeface="Arial MT"/>
              </a:rPr>
              <a:t>Flexible </a:t>
            </a:r>
            <a:r>
              <a:rPr sz="1700" spc="-46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Budget 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120" dirty="0">
                <a:latin typeface="Arial MT"/>
                <a:cs typeface="Arial MT"/>
              </a:rPr>
              <a:t>V</a:t>
            </a:r>
            <a:r>
              <a:rPr sz="1700" dirty="0">
                <a:latin typeface="Arial MT"/>
                <a:cs typeface="Arial MT"/>
              </a:rPr>
              <a:t>ariance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32281" y="3600450"/>
            <a:ext cx="1391920" cy="696595"/>
          </a:xfrm>
          <a:custGeom>
            <a:avLst/>
            <a:gdLst/>
            <a:ahLst/>
            <a:cxnLst/>
            <a:rect l="l" t="t" r="r" b="b"/>
            <a:pathLst>
              <a:path w="1391920" h="696595">
                <a:moveTo>
                  <a:pt x="1391412" y="0"/>
                </a:moveTo>
                <a:lnTo>
                  <a:pt x="0" y="0"/>
                </a:lnTo>
                <a:lnTo>
                  <a:pt x="0" y="696468"/>
                </a:lnTo>
                <a:lnTo>
                  <a:pt x="1391412" y="696468"/>
                </a:lnTo>
                <a:lnTo>
                  <a:pt x="13914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32281" y="3600450"/>
            <a:ext cx="1391920" cy="69659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25095" rIns="0" bIns="0" rtlCol="0">
            <a:spAutoFit/>
          </a:bodyPr>
          <a:lstStyle/>
          <a:p>
            <a:pPr marL="274320" marR="141605" indent="-127000">
              <a:lnSpc>
                <a:spcPts val="1750"/>
              </a:lnSpc>
              <a:spcBef>
                <a:spcPts val="985"/>
              </a:spcBef>
            </a:pPr>
            <a:r>
              <a:rPr sz="1700" dirty="0">
                <a:latin typeface="Arial MT"/>
                <a:cs typeface="Arial MT"/>
              </a:rPr>
              <a:t>Sales</a:t>
            </a:r>
            <a:r>
              <a:rPr sz="1700" spc="-9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Price </a:t>
            </a:r>
            <a:r>
              <a:rPr sz="1700" spc="-455" dirty="0">
                <a:latin typeface="Arial MT"/>
                <a:cs typeface="Arial MT"/>
              </a:rPr>
              <a:t> </a:t>
            </a:r>
            <a:r>
              <a:rPr sz="1700" spc="-15" dirty="0">
                <a:latin typeface="Arial MT"/>
                <a:cs typeface="Arial MT"/>
              </a:rPr>
              <a:t>Variance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16301" y="3600450"/>
            <a:ext cx="1393190" cy="696595"/>
          </a:xfrm>
          <a:custGeom>
            <a:avLst/>
            <a:gdLst/>
            <a:ahLst/>
            <a:cxnLst/>
            <a:rect l="l" t="t" r="r" b="b"/>
            <a:pathLst>
              <a:path w="1393189" h="696595">
                <a:moveTo>
                  <a:pt x="1392936" y="0"/>
                </a:moveTo>
                <a:lnTo>
                  <a:pt x="0" y="0"/>
                </a:lnTo>
                <a:lnTo>
                  <a:pt x="0" y="696468"/>
                </a:lnTo>
                <a:lnTo>
                  <a:pt x="1392936" y="696468"/>
                </a:lnTo>
                <a:lnTo>
                  <a:pt x="13929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416301" y="3600450"/>
            <a:ext cx="1393190" cy="69659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25095" rIns="0" bIns="0" rtlCol="0">
            <a:spAutoFit/>
          </a:bodyPr>
          <a:lstStyle/>
          <a:p>
            <a:pPr marL="276225" marR="170815" indent="-96520">
              <a:lnSpc>
                <a:spcPts val="1750"/>
              </a:lnSpc>
              <a:spcBef>
                <a:spcPts val="985"/>
              </a:spcBef>
            </a:pPr>
            <a:r>
              <a:rPr sz="1700" spc="-5" dirty="0">
                <a:latin typeface="Arial MT"/>
                <a:cs typeface="Arial MT"/>
              </a:rPr>
              <a:t>Fixed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Cost </a:t>
            </a:r>
            <a:r>
              <a:rPr sz="1700" spc="-459" dirty="0">
                <a:latin typeface="Arial MT"/>
                <a:cs typeface="Arial MT"/>
              </a:rPr>
              <a:t> </a:t>
            </a:r>
            <a:r>
              <a:rPr sz="1700" spc="-15" dirty="0">
                <a:latin typeface="Arial MT"/>
                <a:cs typeface="Arial MT"/>
              </a:rPr>
              <a:t>Variance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01846" y="3600450"/>
            <a:ext cx="1393190" cy="696595"/>
          </a:xfrm>
          <a:custGeom>
            <a:avLst/>
            <a:gdLst/>
            <a:ahLst/>
            <a:cxnLst/>
            <a:rect l="l" t="t" r="r" b="b"/>
            <a:pathLst>
              <a:path w="1393189" h="696595">
                <a:moveTo>
                  <a:pt x="1392936" y="0"/>
                </a:moveTo>
                <a:lnTo>
                  <a:pt x="0" y="0"/>
                </a:lnTo>
                <a:lnTo>
                  <a:pt x="0" y="696468"/>
                </a:lnTo>
                <a:lnTo>
                  <a:pt x="1392936" y="696468"/>
                </a:lnTo>
                <a:lnTo>
                  <a:pt x="13929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101846" y="3600450"/>
            <a:ext cx="1393190" cy="69659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25095" rIns="0" bIns="0" rtlCol="0">
            <a:spAutoFit/>
          </a:bodyPr>
          <a:lstStyle/>
          <a:p>
            <a:pPr marL="276225" marR="48260" indent="-221615">
              <a:lnSpc>
                <a:spcPts val="1750"/>
              </a:lnSpc>
              <a:spcBef>
                <a:spcPts val="985"/>
              </a:spcBef>
            </a:pPr>
            <a:r>
              <a:rPr sz="1700" spc="-15" dirty="0">
                <a:latin typeface="Arial MT"/>
                <a:cs typeface="Arial MT"/>
              </a:rPr>
              <a:t>Variable</a:t>
            </a:r>
            <a:r>
              <a:rPr sz="1700" spc="-10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Cost </a:t>
            </a:r>
            <a:r>
              <a:rPr sz="1700" spc="-459" dirty="0">
                <a:latin typeface="Arial MT"/>
                <a:cs typeface="Arial MT"/>
              </a:rPr>
              <a:t> </a:t>
            </a:r>
            <a:r>
              <a:rPr sz="1700" spc="-15" dirty="0">
                <a:latin typeface="Arial MT"/>
                <a:cs typeface="Arial MT"/>
              </a:rPr>
              <a:t>Variance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50841" y="4589526"/>
            <a:ext cx="1393190" cy="696595"/>
          </a:xfrm>
          <a:custGeom>
            <a:avLst/>
            <a:gdLst/>
            <a:ahLst/>
            <a:cxnLst/>
            <a:rect l="l" t="t" r="r" b="b"/>
            <a:pathLst>
              <a:path w="1393189" h="696595">
                <a:moveTo>
                  <a:pt x="1392936" y="0"/>
                </a:moveTo>
                <a:lnTo>
                  <a:pt x="0" y="0"/>
                </a:lnTo>
                <a:lnTo>
                  <a:pt x="0" y="696468"/>
                </a:lnTo>
                <a:lnTo>
                  <a:pt x="1392936" y="696468"/>
                </a:lnTo>
                <a:lnTo>
                  <a:pt x="13929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450841" y="4589526"/>
            <a:ext cx="1393190" cy="69659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marL="294640">
              <a:lnSpc>
                <a:spcPts val="1895"/>
              </a:lnSpc>
              <a:spcBef>
                <a:spcPts val="685"/>
              </a:spcBef>
            </a:pPr>
            <a:r>
              <a:rPr sz="1700" dirty="0">
                <a:latin typeface="Arial MT"/>
                <a:cs typeface="Arial MT"/>
              </a:rPr>
              <a:t>Quantity</a:t>
            </a:r>
            <a:endParaRPr sz="1700">
              <a:latin typeface="Arial MT"/>
              <a:cs typeface="Arial MT"/>
            </a:endParaRPr>
          </a:p>
          <a:p>
            <a:pPr marL="274955">
              <a:lnSpc>
                <a:spcPts val="1895"/>
              </a:lnSpc>
            </a:pPr>
            <a:r>
              <a:rPr sz="1700" spc="-15" dirty="0">
                <a:latin typeface="Arial MT"/>
                <a:cs typeface="Arial MT"/>
              </a:rPr>
              <a:t>Variance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50841" y="5578602"/>
            <a:ext cx="1393190" cy="696595"/>
          </a:xfrm>
          <a:custGeom>
            <a:avLst/>
            <a:gdLst/>
            <a:ahLst/>
            <a:cxnLst/>
            <a:rect l="l" t="t" r="r" b="b"/>
            <a:pathLst>
              <a:path w="1393189" h="696595">
                <a:moveTo>
                  <a:pt x="1392936" y="0"/>
                </a:moveTo>
                <a:lnTo>
                  <a:pt x="0" y="0"/>
                </a:lnTo>
                <a:lnTo>
                  <a:pt x="0" y="696468"/>
                </a:lnTo>
                <a:lnTo>
                  <a:pt x="1392936" y="696468"/>
                </a:lnTo>
                <a:lnTo>
                  <a:pt x="13929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450841" y="5578602"/>
            <a:ext cx="1393190" cy="69659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25730" rIns="0" bIns="0" rtlCol="0">
            <a:spAutoFit/>
          </a:bodyPr>
          <a:lstStyle/>
          <a:p>
            <a:pPr marL="274955" marR="270510" indent="173355">
              <a:lnSpc>
                <a:spcPts val="1750"/>
              </a:lnSpc>
              <a:spcBef>
                <a:spcPts val="990"/>
              </a:spcBef>
            </a:pPr>
            <a:r>
              <a:rPr sz="1700" dirty="0">
                <a:latin typeface="Arial MT"/>
                <a:cs typeface="Arial MT"/>
              </a:rPr>
              <a:t>Price 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120" dirty="0">
                <a:latin typeface="Arial MT"/>
                <a:cs typeface="Arial MT"/>
              </a:rPr>
              <a:t>V</a:t>
            </a:r>
            <a:r>
              <a:rPr sz="1700" dirty="0">
                <a:latin typeface="Arial MT"/>
                <a:cs typeface="Arial MT"/>
              </a:rPr>
              <a:t>ariance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55969" y="1649802"/>
            <a:ext cx="3617595" cy="1055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40800"/>
              </a:lnSpc>
              <a:spcBef>
                <a:spcPts val="95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Remember</a:t>
            </a:r>
            <a:r>
              <a:rPr sz="2400" b="1" u="heavy" spc="13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this: 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Flexible</a:t>
            </a:r>
            <a:r>
              <a:rPr sz="2400" b="1" u="heavy" spc="-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Budget</a:t>
            </a:r>
            <a:r>
              <a:rPr sz="2400" b="1" u="heavy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55969" y="2829305"/>
            <a:ext cx="4543425" cy="163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6144" marR="5080" indent="-457200" algn="just">
              <a:lnSpc>
                <a:spcPct val="100000"/>
              </a:lnSpc>
              <a:spcBef>
                <a:spcPts val="100"/>
              </a:spcBef>
              <a:buSzPct val="79166"/>
              <a:buChar char="•"/>
              <a:tabLst>
                <a:tab pos="906780" algn="l"/>
              </a:tabLst>
            </a:pPr>
            <a:r>
              <a:rPr sz="2400" dirty="0">
                <a:latin typeface="Arial MT"/>
                <a:cs typeface="Arial MT"/>
              </a:rPr>
              <a:t>The </a:t>
            </a:r>
            <a:r>
              <a:rPr sz="2400" spc="-10" dirty="0">
                <a:latin typeface="Arial MT"/>
                <a:cs typeface="Arial MT"/>
              </a:rPr>
              <a:t>difference </a:t>
            </a:r>
            <a:r>
              <a:rPr sz="2400" spc="-5" dirty="0">
                <a:latin typeface="Arial MT"/>
                <a:cs typeface="Arial MT"/>
              </a:rPr>
              <a:t>between an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actual result and a flexible-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budget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amount.</a:t>
            </a: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Sales</a:t>
            </a:r>
            <a:r>
              <a:rPr sz="2400" b="1" u="heavy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Volume </a:t>
            </a:r>
            <a:r>
              <a:rPr sz="2400" b="1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Variance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05548" y="4590999"/>
            <a:ext cx="440436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 marR="5080" indent="-456565">
              <a:lnSpc>
                <a:spcPct val="100000"/>
              </a:lnSpc>
              <a:spcBef>
                <a:spcPts val="100"/>
              </a:spcBef>
              <a:buSzPct val="79166"/>
              <a:buChar char="•"/>
              <a:tabLst>
                <a:tab pos="456565" algn="l"/>
                <a:tab pos="457200" algn="l"/>
              </a:tabLst>
            </a:pP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difference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between</a:t>
            </a:r>
            <a:r>
              <a:rPr sz="2400" dirty="0">
                <a:latin typeface="Arial MT"/>
                <a:cs typeface="Arial MT"/>
              </a:rPr>
              <a:t> a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flexible-budget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amount and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static-budget amount.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096761" y="1701545"/>
            <a:ext cx="5568950" cy="4104640"/>
          </a:xfrm>
          <a:custGeom>
            <a:avLst/>
            <a:gdLst/>
            <a:ahLst/>
            <a:cxnLst/>
            <a:rect l="l" t="t" r="r" b="b"/>
            <a:pathLst>
              <a:path w="5568950" h="4104640">
                <a:moveTo>
                  <a:pt x="0" y="4104132"/>
                </a:moveTo>
                <a:lnTo>
                  <a:pt x="5568695" y="4104132"/>
                </a:lnTo>
                <a:lnTo>
                  <a:pt x="5568695" y="0"/>
                </a:lnTo>
                <a:lnTo>
                  <a:pt x="0" y="0"/>
                </a:lnTo>
                <a:lnTo>
                  <a:pt x="0" y="4104132"/>
                </a:lnTo>
                <a:close/>
              </a:path>
            </a:pathLst>
          </a:custGeom>
          <a:ln w="25400">
            <a:solidFill>
              <a:srgbClr val="0070C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64</a:t>
            </a:fld>
            <a:endParaRPr spc="-5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910DDFB-E8D3-7A8D-701C-373AEC3CE4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Sales</a:t>
            </a:r>
            <a:r>
              <a:rPr lang="en-CA" spc="-55" dirty="0"/>
              <a:t> </a:t>
            </a:r>
            <a:r>
              <a:rPr lang="en-CA" spc="-35" dirty="0"/>
              <a:t>Volume</a:t>
            </a:r>
            <a:r>
              <a:rPr lang="en-CA" spc="-50" dirty="0"/>
              <a:t> </a:t>
            </a:r>
            <a:r>
              <a:rPr lang="en-CA" spc="-20" dirty="0"/>
              <a:t>Variance</a:t>
            </a:r>
            <a:endParaRPr lang="en-CA" dirty="0"/>
          </a:p>
        </p:txBody>
      </p:sp>
      <p:sp>
        <p:nvSpPr>
          <p:cNvPr id="3" name="object 3"/>
          <p:cNvSpPr txBox="1"/>
          <p:nvPr/>
        </p:nvSpPr>
        <p:spPr>
          <a:xfrm>
            <a:off x="654367" y="1302577"/>
            <a:ext cx="10883265" cy="2818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SzPct val="79166"/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 MT"/>
                <a:cs typeface="Arial MT"/>
              </a:rPr>
              <a:t>Sales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30" dirty="0">
                <a:latin typeface="Arial MT"/>
                <a:cs typeface="Arial MT"/>
              </a:rPr>
              <a:t>Volume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Variance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measure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change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 profit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or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contribution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result</a:t>
            </a:r>
            <a:r>
              <a:rPr sz="2400" dirty="0">
                <a:latin typeface="Arial MT"/>
                <a:cs typeface="Arial MT"/>
              </a:rPr>
              <a:t> of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difference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between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actual</a:t>
            </a:r>
            <a:r>
              <a:rPr sz="2400" b="1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budgeted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spc="-5" dirty="0">
                <a:latin typeface="Arial MT"/>
                <a:cs typeface="Arial MT"/>
              </a:rPr>
              <a:t>sales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quantity.</a:t>
            </a:r>
            <a:endParaRPr sz="2400" dirty="0">
              <a:latin typeface="Arial MT"/>
              <a:cs typeface="Arial MT"/>
            </a:endParaRPr>
          </a:p>
          <a:p>
            <a:pPr marL="1027430">
              <a:lnSpc>
                <a:spcPct val="100000"/>
              </a:lnSpc>
              <a:spcBef>
                <a:spcPts val="1175"/>
              </a:spcBef>
            </a:pP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(Actual</a:t>
            </a:r>
            <a:r>
              <a:rPr sz="2400" spc="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units</a:t>
            </a:r>
            <a:r>
              <a:rPr sz="2400" spc="1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sold</a:t>
            </a:r>
            <a:r>
              <a:rPr sz="2400" spc="1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51313"/>
                </a:solidFill>
                <a:latin typeface="Arial MT"/>
                <a:cs typeface="Arial MT"/>
              </a:rPr>
              <a:t>-</a:t>
            </a:r>
            <a:r>
              <a:rPr sz="2400" spc="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Budgeted</a:t>
            </a:r>
            <a:r>
              <a:rPr sz="2400" spc="3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units</a:t>
            </a:r>
            <a:r>
              <a:rPr sz="2400" spc="10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sold)</a:t>
            </a:r>
            <a:r>
              <a:rPr sz="2400" spc="1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51313"/>
                </a:solidFill>
                <a:latin typeface="Arial MT"/>
                <a:cs typeface="Arial MT"/>
              </a:rPr>
              <a:t>x</a:t>
            </a:r>
            <a:r>
              <a:rPr sz="2400" spc="-10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Budgeted</a:t>
            </a:r>
            <a:r>
              <a:rPr sz="2400" spc="3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price</a:t>
            </a:r>
            <a:r>
              <a:rPr sz="2400" spc="20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per</a:t>
            </a:r>
            <a:r>
              <a:rPr sz="2400" spc="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151313"/>
                </a:solidFill>
                <a:latin typeface="Arial MT"/>
                <a:cs typeface="Arial MT"/>
              </a:rPr>
              <a:t>unit</a:t>
            </a:r>
            <a:endParaRPr sz="2400"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180"/>
              </a:spcBef>
              <a:buSzPct val="79166"/>
              <a:buChar char="•"/>
              <a:tabLst>
                <a:tab pos="469265" algn="l"/>
                <a:tab pos="469900" algn="l"/>
              </a:tabLst>
            </a:pPr>
            <a:r>
              <a:rPr sz="2400" spc="-10" dirty="0">
                <a:latin typeface="Arial MT"/>
                <a:cs typeface="Arial MT"/>
              </a:rPr>
              <a:t>Difference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profit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between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master</a:t>
            </a:r>
            <a:r>
              <a:rPr sz="2400" b="1" u="heavy" spc="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flexible</a:t>
            </a:r>
            <a:r>
              <a:rPr sz="2400" b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budgets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175"/>
              </a:spcBef>
              <a:buSzPct val="79166"/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 MT"/>
                <a:cs typeface="Arial MT"/>
              </a:rPr>
              <a:t>Possible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causes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5" dirty="0">
                <a:latin typeface="Arial MT"/>
                <a:cs typeface="Arial MT"/>
              </a:rPr>
              <a:t> sales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volume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variances:</a:t>
            </a:r>
            <a:endParaRPr sz="2400" dirty="0">
              <a:latin typeface="Arial MT"/>
              <a:cs typeface="Arial MT"/>
            </a:endParaRPr>
          </a:p>
          <a:p>
            <a:pPr marL="918844" lvl="1" indent="-457200">
              <a:lnSpc>
                <a:spcPct val="100000"/>
              </a:lnSpc>
              <a:spcBef>
                <a:spcPts val="1175"/>
              </a:spcBef>
              <a:buSzPct val="79166"/>
              <a:buAutoNum type="arabicPeriod"/>
              <a:tabLst>
                <a:tab pos="918844" algn="l"/>
                <a:tab pos="919480" algn="l"/>
              </a:tabLst>
            </a:pPr>
            <a:r>
              <a:rPr sz="2400" spc="-5" dirty="0">
                <a:latin typeface="Arial MT"/>
                <a:cs typeface="Arial MT"/>
              </a:rPr>
              <a:t>Cannibalization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0234" y="4077461"/>
            <a:ext cx="2827020" cy="208661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1275"/>
              </a:spcBef>
              <a:buSzPct val="79166"/>
              <a:buAutoNum type="arabicPeriod" startAt="2"/>
              <a:tabLst>
                <a:tab pos="469265" algn="l"/>
                <a:tab pos="469900" algn="l"/>
              </a:tabLst>
            </a:pPr>
            <a:r>
              <a:rPr sz="2400" spc="-5" dirty="0">
                <a:latin typeface="Arial MT"/>
                <a:cs typeface="Arial MT"/>
              </a:rPr>
              <a:t>Competition</a:t>
            </a:r>
            <a:endParaRPr sz="2400" dirty="0">
              <a:latin typeface="Arial MT"/>
              <a:cs typeface="Arial MT"/>
            </a:endParaRPr>
          </a:p>
          <a:p>
            <a:pPr marL="469265" indent="-457200">
              <a:lnSpc>
                <a:spcPct val="100000"/>
              </a:lnSpc>
              <a:spcBef>
                <a:spcPts val="1180"/>
              </a:spcBef>
              <a:buSzPct val="79166"/>
              <a:buAutoNum type="arabicPeriod" startAt="2"/>
              <a:tabLst>
                <a:tab pos="469265" algn="l"/>
                <a:tab pos="469900" algn="l"/>
              </a:tabLst>
            </a:pPr>
            <a:r>
              <a:rPr sz="2400" spc="-5" dirty="0">
                <a:latin typeface="Arial MT"/>
                <a:cs typeface="Arial MT"/>
              </a:rPr>
              <a:t>Price</a:t>
            </a:r>
            <a:endParaRPr sz="2400" dirty="0">
              <a:latin typeface="Arial MT"/>
              <a:cs typeface="Arial MT"/>
            </a:endParaRPr>
          </a:p>
          <a:p>
            <a:pPr marL="469265" indent="-457200">
              <a:lnSpc>
                <a:spcPct val="100000"/>
              </a:lnSpc>
              <a:spcBef>
                <a:spcPts val="1175"/>
              </a:spcBef>
              <a:buSzPct val="79166"/>
              <a:buAutoNum type="arabicPeriod" startAt="2"/>
              <a:tabLst>
                <a:tab pos="469265" algn="l"/>
                <a:tab pos="469900" algn="l"/>
              </a:tabLst>
            </a:pPr>
            <a:r>
              <a:rPr sz="2400" dirty="0">
                <a:latin typeface="Arial MT"/>
                <a:cs typeface="Arial MT"/>
              </a:rPr>
              <a:t>Product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recall</a:t>
            </a:r>
            <a:endParaRPr sz="2400" dirty="0">
              <a:latin typeface="Arial MT"/>
              <a:cs typeface="Arial MT"/>
            </a:endParaRPr>
          </a:p>
          <a:p>
            <a:pPr marL="469265" indent="-457200">
              <a:lnSpc>
                <a:spcPct val="100000"/>
              </a:lnSpc>
              <a:spcBef>
                <a:spcPts val="1175"/>
              </a:spcBef>
              <a:buSzPct val="79166"/>
              <a:buAutoNum type="arabicPeriod" startAt="2"/>
              <a:tabLst>
                <a:tab pos="469265" algn="l"/>
                <a:tab pos="469900" algn="l"/>
              </a:tabLst>
            </a:pPr>
            <a:r>
              <a:rPr sz="2400" spc="-20" dirty="0">
                <a:latin typeface="Arial MT"/>
                <a:cs typeface="Arial MT"/>
              </a:rPr>
              <a:t>Trade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restrictions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04282" y="4725161"/>
            <a:ext cx="6024880" cy="832485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2419985" marR="387985" indent="-2026285">
              <a:lnSpc>
                <a:spcPct val="100000"/>
              </a:lnSpc>
              <a:spcBef>
                <a:spcPts val="310"/>
              </a:spcBef>
            </a:pPr>
            <a:r>
              <a:rPr sz="2400" spc="-5" dirty="0">
                <a:latin typeface="Arial MT"/>
                <a:cs typeface="Arial MT"/>
              </a:rPr>
              <a:t>How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would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each</a:t>
            </a:r>
            <a:r>
              <a:rPr sz="2400" dirty="0">
                <a:latin typeface="Arial MT"/>
                <a:cs typeface="Arial MT"/>
              </a:rPr>
              <a:t> of</a:t>
            </a:r>
            <a:r>
              <a:rPr sz="2400" spc="-5" dirty="0">
                <a:latin typeface="Arial MT"/>
                <a:cs typeface="Arial MT"/>
              </a:rPr>
              <a:t> these impact Sales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Volume?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52138" y="4077461"/>
            <a:ext cx="937260" cy="2161540"/>
          </a:xfrm>
          <a:custGeom>
            <a:avLst/>
            <a:gdLst/>
            <a:ahLst/>
            <a:cxnLst/>
            <a:rect l="l" t="t" r="r" b="b"/>
            <a:pathLst>
              <a:path w="937260" h="2161540">
                <a:moveTo>
                  <a:pt x="0" y="0"/>
                </a:moveTo>
                <a:lnTo>
                  <a:pt x="76016" y="1021"/>
                </a:lnTo>
                <a:lnTo>
                  <a:pt x="148126" y="3977"/>
                </a:lnTo>
                <a:lnTo>
                  <a:pt x="215366" y="8709"/>
                </a:lnTo>
                <a:lnTo>
                  <a:pt x="276770" y="15057"/>
                </a:lnTo>
                <a:lnTo>
                  <a:pt x="331374" y="22859"/>
                </a:lnTo>
                <a:lnTo>
                  <a:pt x="378214" y="31958"/>
                </a:lnTo>
                <a:lnTo>
                  <a:pt x="416324" y="42191"/>
                </a:lnTo>
                <a:lnTo>
                  <a:pt x="462496" y="65425"/>
                </a:lnTo>
                <a:lnTo>
                  <a:pt x="468629" y="78105"/>
                </a:lnTo>
                <a:lnTo>
                  <a:pt x="468629" y="1002411"/>
                </a:lnTo>
                <a:lnTo>
                  <a:pt x="474763" y="1015090"/>
                </a:lnTo>
                <a:lnTo>
                  <a:pt x="520935" y="1038324"/>
                </a:lnTo>
                <a:lnTo>
                  <a:pt x="559045" y="1048557"/>
                </a:lnTo>
                <a:lnTo>
                  <a:pt x="605885" y="1057656"/>
                </a:lnTo>
                <a:lnTo>
                  <a:pt x="660489" y="1065458"/>
                </a:lnTo>
                <a:lnTo>
                  <a:pt x="721893" y="1071806"/>
                </a:lnTo>
                <a:lnTo>
                  <a:pt x="789133" y="1076538"/>
                </a:lnTo>
                <a:lnTo>
                  <a:pt x="861243" y="1079494"/>
                </a:lnTo>
                <a:lnTo>
                  <a:pt x="937260" y="1080515"/>
                </a:lnTo>
                <a:lnTo>
                  <a:pt x="861243" y="1081537"/>
                </a:lnTo>
                <a:lnTo>
                  <a:pt x="789133" y="1084493"/>
                </a:lnTo>
                <a:lnTo>
                  <a:pt x="721893" y="1089225"/>
                </a:lnTo>
                <a:lnTo>
                  <a:pt x="660489" y="1095573"/>
                </a:lnTo>
                <a:lnTo>
                  <a:pt x="605885" y="1103375"/>
                </a:lnTo>
                <a:lnTo>
                  <a:pt x="559045" y="1112474"/>
                </a:lnTo>
                <a:lnTo>
                  <a:pt x="520935" y="1122707"/>
                </a:lnTo>
                <a:lnTo>
                  <a:pt x="474763" y="1145941"/>
                </a:lnTo>
                <a:lnTo>
                  <a:pt x="468629" y="1158621"/>
                </a:lnTo>
                <a:lnTo>
                  <a:pt x="468629" y="2082927"/>
                </a:lnTo>
                <a:lnTo>
                  <a:pt x="462496" y="2095597"/>
                </a:lnTo>
                <a:lnTo>
                  <a:pt x="416324" y="2118823"/>
                </a:lnTo>
                <a:lnTo>
                  <a:pt x="378214" y="2129057"/>
                </a:lnTo>
                <a:lnTo>
                  <a:pt x="331374" y="2138157"/>
                </a:lnTo>
                <a:lnTo>
                  <a:pt x="276770" y="2145963"/>
                </a:lnTo>
                <a:lnTo>
                  <a:pt x="215366" y="2152315"/>
                </a:lnTo>
                <a:lnTo>
                  <a:pt x="148126" y="2157050"/>
                </a:lnTo>
                <a:lnTo>
                  <a:pt x="76016" y="2160009"/>
                </a:lnTo>
                <a:lnTo>
                  <a:pt x="0" y="2161032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65</a:t>
            </a:fld>
            <a:endParaRPr spc="-5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910DDFB-E8D3-7A8D-701C-373AEC3CE4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spc="-20" dirty="0"/>
              <a:t>Variance Analysis</a:t>
            </a:r>
            <a:endParaRPr lang="en-CA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BFC6AA6-1133-52FC-0E71-F6E43F3B0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5567980"/>
              </p:ext>
            </p:extLst>
          </p:nvPr>
        </p:nvGraphicFramePr>
        <p:xfrm>
          <a:off x="1775520" y="1628800"/>
          <a:ext cx="8160908" cy="3767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305584" imgH="2495679" progId="Excel.Sheet.12">
                  <p:embed/>
                </p:oleObj>
              </mc:Choice>
              <mc:Fallback>
                <p:oleObj name="Worksheet" r:id="rId2" imgW="6305584" imgH="2495679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5BFC6AA6-1133-52FC-0E71-F6E43F3B01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5520" y="1628800"/>
                        <a:ext cx="8160908" cy="37676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14364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66</a:t>
            </a:fld>
            <a:endParaRPr spc="-5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910DDFB-E8D3-7A8D-701C-373AEC3CE4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Sales</a:t>
            </a:r>
            <a:r>
              <a:rPr lang="en-CA" spc="-55" dirty="0"/>
              <a:t> </a:t>
            </a:r>
            <a:r>
              <a:rPr lang="en-CA" spc="-35" dirty="0"/>
              <a:t>Volume</a:t>
            </a:r>
            <a:r>
              <a:rPr lang="en-CA" spc="-50" dirty="0"/>
              <a:t> </a:t>
            </a:r>
            <a:r>
              <a:rPr lang="en-CA" spc="-20" dirty="0"/>
              <a:t>Variance</a:t>
            </a:r>
            <a:endParaRPr lang="en-CA" dirty="0"/>
          </a:p>
        </p:txBody>
      </p:sp>
      <p:pic>
        <p:nvPicPr>
          <p:cNvPr id="9" name="Picture 8" descr="A table with numbers and a few words&#10;&#10;Description automatically generated with medium confidence">
            <a:extLst>
              <a:ext uri="{FF2B5EF4-FFF2-40B4-BE49-F238E27FC236}">
                <a16:creationId xmlns:a16="http://schemas.microsoft.com/office/drawing/2014/main" id="{D49586B9-66A4-E7F7-5261-C5D874D48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718" y="885694"/>
            <a:ext cx="8058564" cy="508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305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67</a:t>
            </a:fld>
            <a:endParaRPr spc="-5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910DDFB-E8D3-7A8D-701C-373AEC3CE4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Sales</a:t>
            </a:r>
            <a:r>
              <a:rPr lang="en-CA" spc="-55" dirty="0"/>
              <a:t> </a:t>
            </a:r>
            <a:r>
              <a:rPr lang="en-CA" spc="-35" dirty="0"/>
              <a:t>Volume</a:t>
            </a:r>
            <a:r>
              <a:rPr lang="en-CA" spc="-50" dirty="0"/>
              <a:t> </a:t>
            </a:r>
            <a:r>
              <a:rPr lang="en-CA" spc="-20" dirty="0"/>
              <a:t>Variance – In Class Problem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40266F-0131-5AC8-ABFB-72711FA24F8A}"/>
              </a:ext>
            </a:extLst>
          </p:cNvPr>
          <p:cNvSpPr txBox="1"/>
          <p:nvPr/>
        </p:nvSpPr>
        <p:spPr>
          <a:xfrm>
            <a:off x="813947" y="859723"/>
            <a:ext cx="1022513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CA" altLang="en-US" sz="2200" spc="-5" dirty="0">
                <a:latin typeface="Arial MT"/>
              </a:rPr>
              <a:t>Determine the Sales Volume Variance for Cindy’s Cake </a:t>
            </a:r>
          </a:p>
          <a:p>
            <a:pPr>
              <a:spcBef>
                <a:spcPct val="0"/>
              </a:spcBef>
              <a:buFontTx/>
              <a:buNone/>
            </a:pPr>
            <a:endParaRPr lang="en-CA" altLang="en-US" sz="2200" spc="-5" dirty="0">
              <a:latin typeface="Arial M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CA" altLang="en-US" sz="2200" spc="-5" dirty="0">
                <a:latin typeface="Arial MT"/>
              </a:rPr>
              <a:t>Use the following formula:</a:t>
            </a:r>
          </a:p>
          <a:p>
            <a:pPr>
              <a:spcBef>
                <a:spcPct val="0"/>
              </a:spcBef>
              <a:buFontTx/>
              <a:buNone/>
            </a:pPr>
            <a:endParaRPr lang="en-CA" altLang="en-US" sz="2200" spc="-5" dirty="0">
              <a:latin typeface="Arial M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CA" altLang="en-US" sz="2200" spc="-5" dirty="0">
                <a:latin typeface="Arial MT"/>
              </a:rPr>
              <a:t>Sales Volume Variance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CA" altLang="en-US" sz="2200" spc="-5" dirty="0">
                <a:latin typeface="Arial MT"/>
              </a:rPr>
              <a:t>        = (Actual Units sold – Budgeted units sold) x Budget Sales Price/ Unit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CA" altLang="en-US" sz="2200" spc="-5" dirty="0">
                <a:latin typeface="Arial MT"/>
              </a:rPr>
              <a:t>        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6A85AD7-5582-52D9-7C54-5DEF1F32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512" y="3446140"/>
            <a:ext cx="8640763" cy="1476375"/>
          </a:xfrm>
          <a:prstGeom prst="rect">
            <a:avLst/>
          </a:prstGeom>
          <a:noFill/>
          <a:ln w="222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CA" altLang="en-US" sz="1800" dirty="0"/>
              <a:t>Sales Volume Variance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CA" altLang="en-US" sz="1800" dirty="0"/>
              <a:t>        = (Actual Units sold – Budgeted units sold) x Budget Sales/ Unit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CA" altLang="en-US" sz="1800" dirty="0"/>
              <a:t>        = (3,800 units – 3,500 units) x $20.95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CA" altLang="en-US" sz="1800" dirty="0"/>
              <a:t>        = $6,285 </a:t>
            </a:r>
            <a:r>
              <a:rPr lang="en-CA" altLang="en-US" sz="1800" b="1" dirty="0"/>
              <a:t>favourable</a:t>
            </a:r>
            <a:r>
              <a:rPr lang="en-CA" altLang="en-US" sz="1800" dirty="0"/>
              <a:t> </a:t>
            </a:r>
          </a:p>
          <a:p>
            <a:pPr>
              <a:spcBef>
                <a:spcPct val="0"/>
              </a:spcBef>
              <a:buFontTx/>
              <a:buNone/>
            </a:pPr>
            <a:endParaRPr lang="en-CA" alt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722BA-4150-E81F-F0B3-F7AF12A4A54E}"/>
              </a:ext>
            </a:extLst>
          </p:cNvPr>
          <p:cNvSpPr txBox="1"/>
          <p:nvPr/>
        </p:nvSpPr>
        <p:spPr>
          <a:xfrm>
            <a:off x="2639616" y="5417352"/>
            <a:ext cx="8640763" cy="1107996"/>
          </a:xfrm>
          <a:prstGeom prst="rect">
            <a:avLst/>
          </a:prstGeom>
          <a:noFill/>
          <a:ln w="28575">
            <a:solidFill>
              <a:srgbClr val="ED037C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200" spc="-5" dirty="0" err="1">
                <a:latin typeface="Arial MT"/>
              </a:rPr>
              <a:t>Unfavourable</a:t>
            </a:r>
            <a:r>
              <a:rPr lang="en-US" altLang="en-US" sz="2200" spc="-5" dirty="0">
                <a:latin typeface="Arial MT"/>
              </a:rPr>
              <a:t> – actual # of units lower than budgeted number sold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2200" spc="-5" dirty="0">
              <a:latin typeface="Arial MT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200" spc="-5" dirty="0" err="1">
                <a:latin typeface="Arial MT"/>
              </a:rPr>
              <a:t>Favourable</a:t>
            </a:r>
            <a:r>
              <a:rPr lang="en-US" altLang="en-US" sz="2200" spc="-5" dirty="0">
                <a:latin typeface="Arial MT"/>
              </a:rPr>
              <a:t> – actual # of units higher than budgeted number sold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CD6382-663B-94A5-717B-D03B193EBB4C}"/>
              </a:ext>
            </a:extLst>
          </p:cNvPr>
          <p:cNvSpPr/>
          <p:nvPr/>
        </p:nvSpPr>
        <p:spPr>
          <a:xfrm>
            <a:off x="10200456" y="3611524"/>
            <a:ext cx="1176032" cy="1107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Why??</a:t>
            </a:r>
          </a:p>
        </p:txBody>
      </p:sp>
    </p:spTree>
    <p:extLst>
      <p:ext uri="{BB962C8B-B14F-4D97-AF65-F5344CB8AC3E}">
        <p14:creationId xmlns:p14="http://schemas.microsoft.com/office/powerpoint/2010/main" val="5192682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68</a:t>
            </a:fld>
            <a:endParaRPr spc="-5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910DDFB-E8D3-7A8D-701C-373AEC3CE4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Sales</a:t>
            </a:r>
            <a:r>
              <a:rPr lang="en-CA" spc="-55" dirty="0"/>
              <a:t> </a:t>
            </a:r>
            <a:r>
              <a:rPr lang="en-CA" spc="-35" dirty="0"/>
              <a:t>Price</a:t>
            </a:r>
            <a:r>
              <a:rPr lang="en-CA" spc="-50" dirty="0"/>
              <a:t> </a:t>
            </a:r>
            <a:r>
              <a:rPr lang="en-CA" spc="-20" dirty="0"/>
              <a:t>Variance – In Class Problem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40266F-0131-5AC8-ABFB-72711FA24F8A}"/>
              </a:ext>
            </a:extLst>
          </p:cNvPr>
          <p:cNvSpPr txBox="1"/>
          <p:nvPr/>
        </p:nvSpPr>
        <p:spPr>
          <a:xfrm>
            <a:off x="857301" y="712104"/>
            <a:ext cx="1082666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CA" altLang="en-US" sz="2200" spc="-5" dirty="0">
                <a:latin typeface="Arial MT"/>
              </a:rPr>
              <a:t>Determine the Sales Price Variance for Cindy’s Cake </a:t>
            </a:r>
          </a:p>
          <a:p>
            <a:pPr>
              <a:spcBef>
                <a:spcPct val="0"/>
              </a:spcBef>
              <a:buFontTx/>
              <a:buNone/>
            </a:pPr>
            <a:endParaRPr lang="en-CA" altLang="en-US" sz="2200" spc="-5" dirty="0">
              <a:latin typeface="Arial M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CA" altLang="en-US" sz="2200" spc="-5" dirty="0">
                <a:latin typeface="Arial MT"/>
              </a:rPr>
              <a:t>Use the following formula:</a:t>
            </a:r>
          </a:p>
          <a:p>
            <a:pPr>
              <a:spcBef>
                <a:spcPct val="0"/>
              </a:spcBef>
              <a:buFontTx/>
              <a:buNone/>
            </a:pPr>
            <a:endParaRPr lang="en-CA" altLang="en-US" sz="2200" spc="-5" dirty="0">
              <a:latin typeface="Arial M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CA" altLang="en-US" sz="2200" spc="-5" dirty="0">
                <a:latin typeface="Arial MT"/>
              </a:rPr>
              <a:t>Sales Price Variance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CA" altLang="en-US" sz="2200" spc="-5" dirty="0">
                <a:latin typeface="Arial MT"/>
              </a:rPr>
              <a:t>        = (Actual price/ unit– Budgeted price/unit) x Actual Unit Sales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CA" altLang="en-US" sz="2200" spc="-5" dirty="0">
                <a:latin typeface="Arial MT"/>
              </a:rPr>
              <a:t>        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6A85AD7-5582-52D9-7C54-5DEF1F32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301" y="3185192"/>
            <a:ext cx="8640763" cy="1200329"/>
          </a:xfrm>
          <a:prstGeom prst="rect">
            <a:avLst/>
          </a:prstGeom>
          <a:noFill/>
          <a:ln w="222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Sales price variance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= (Actual price/ unit – Budget price/unit) x actual unit sales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= ($19.95 - $20.95 ) x 3,800 cakes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= $3,800 unfavourable </a:t>
            </a:r>
            <a:endParaRPr lang="en-US" alt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CD6382-663B-94A5-717B-D03B193EBB4C}"/>
              </a:ext>
            </a:extLst>
          </p:cNvPr>
          <p:cNvSpPr/>
          <p:nvPr/>
        </p:nvSpPr>
        <p:spPr>
          <a:xfrm>
            <a:off x="10158667" y="3185192"/>
            <a:ext cx="1176032" cy="1107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Why??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A8C254-7BA5-C72C-925D-D47F8A7F1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440" y="4869160"/>
            <a:ext cx="70135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Actual Sales price / cake = Actual Revenue / Actual # of cakes sold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                                         = $75,810 / 3800 cakes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                                         = $19.95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85B8EC79-2C98-BB92-B69B-6BAE7F28C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7934" y="5793085"/>
            <a:ext cx="72056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Budget Sales price / cake = Budget Revenue / Actual # of cakes sold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                                         = $79,610 / 3800 cakes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                                         = $20.95</a:t>
            </a:r>
          </a:p>
        </p:txBody>
      </p:sp>
    </p:spTree>
    <p:extLst>
      <p:ext uri="{BB962C8B-B14F-4D97-AF65-F5344CB8AC3E}">
        <p14:creationId xmlns:p14="http://schemas.microsoft.com/office/powerpoint/2010/main" val="28954860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69</a:t>
            </a:fld>
            <a:endParaRPr spc="-5" dirty="0"/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28FDF8D6-EF0C-A50E-C317-62540B0A9F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n-NO" dirty="0"/>
              <a:t>Model</a:t>
            </a:r>
            <a:r>
              <a:rPr lang="nn-NO" spc="-30" dirty="0"/>
              <a:t> </a:t>
            </a:r>
            <a:r>
              <a:rPr lang="nn-NO" dirty="0"/>
              <a:t>for</a:t>
            </a:r>
            <a:r>
              <a:rPr lang="nn-NO" spc="-25" dirty="0"/>
              <a:t> </a:t>
            </a:r>
            <a:r>
              <a:rPr lang="nn-NO" dirty="0"/>
              <a:t>Flexible</a:t>
            </a:r>
            <a:r>
              <a:rPr lang="nn-NO" spc="-40" dirty="0"/>
              <a:t> </a:t>
            </a:r>
            <a:r>
              <a:rPr lang="nn-NO" spc="-20" dirty="0"/>
              <a:t>Variance</a:t>
            </a:r>
            <a:r>
              <a:rPr lang="nn-NO" spc="-160" dirty="0"/>
              <a:t> </a:t>
            </a:r>
            <a:r>
              <a:rPr lang="nn-NO" spc="-5" dirty="0"/>
              <a:t>Analysis</a:t>
            </a:r>
            <a:endParaRPr lang="en-CA" dirty="0"/>
          </a:p>
        </p:txBody>
      </p:sp>
      <p:sp>
        <p:nvSpPr>
          <p:cNvPr id="3" name="object 3"/>
          <p:cNvSpPr txBox="1"/>
          <p:nvPr/>
        </p:nvSpPr>
        <p:spPr>
          <a:xfrm>
            <a:off x="1578610" y="3336163"/>
            <a:ext cx="2109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Price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Variance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7736" y="1508252"/>
            <a:ext cx="2278380" cy="976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59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Actual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Quantity</a:t>
            </a:r>
            <a:endParaRPr sz="2400">
              <a:latin typeface="Arial"/>
              <a:cs typeface="Arial"/>
            </a:endParaRPr>
          </a:p>
          <a:p>
            <a:pPr marR="362585" algn="ctr">
              <a:lnSpc>
                <a:spcPts val="2305"/>
              </a:lnSpc>
            </a:pPr>
            <a:r>
              <a:rPr sz="2400" b="1" dirty="0">
                <a:latin typeface="Arial"/>
                <a:cs typeface="Arial"/>
              </a:rPr>
              <a:t>×</a:t>
            </a:r>
            <a:endParaRPr sz="2400">
              <a:latin typeface="Arial"/>
              <a:cs typeface="Arial"/>
            </a:endParaRPr>
          </a:p>
          <a:p>
            <a:pPr marR="147320" algn="ctr">
              <a:lnSpc>
                <a:spcPts val="2590"/>
              </a:lnSpc>
            </a:pPr>
            <a:r>
              <a:rPr sz="2400" b="1" spc="-5" dirty="0">
                <a:latin typeface="Arial"/>
                <a:cs typeface="Arial"/>
              </a:rPr>
              <a:t>Actual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Price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451" y="1508252"/>
            <a:ext cx="2279015" cy="976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59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Actual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Quantity</a:t>
            </a:r>
            <a:endParaRPr sz="2400">
              <a:latin typeface="Arial"/>
              <a:cs typeface="Arial"/>
            </a:endParaRPr>
          </a:p>
          <a:p>
            <a:pPr marR="109220" algn="ctr">
              <a:lnSpc>
                <a:spcPts val="2305"/>
              </a:lnSpc>
            </a:pPr>
            <a:r>
              <a:rPr sz="2400" b="1" dirty="0">
                <a:latin typeface="Arial"/>
                <a:cs typeface="Arial"/>
              </a:rPr>
              <a:t>×</a:t>
            </a:r>
            <a:endParaRPr sz="2400">
              <a:latin typeface="Arial"/>
              <a:cs typeface="Arial"/>
            </a:endParaRPr>
          </a:p>
          <a:p>
            <a:pPr marR="36830" algn="ctr">
              <a:lnSpc>
                <a:spcPts val="2590"/>
              </a:lnSpc>
            </a:pPr>
            <a:r>
              <a:rPr sz="2400" b="1" spc="-5" dirty="0">
                <a:latin typeface="Arial"/>
                <a:cs typeface="Arial"/>
              </a:rPr>
              <a:t>Standard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Price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4603" y="1508252"/>
            <a:ext cx="2666365" cy="976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59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Standard</a:t>
            </a:r>
            <a:r>
              <a:rPr sz="2400" b="1" spc="-6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Quantity</a:t>
            </a:r>
            <a:endParaRPr sz="2400">
              <a:latin typeface="Arial"/>
              <a:cs typeface="Arial"/>
            </a:endParaRPr>
          </a:p>
          <a:p>
            <a:pPr marL="60960" algn="ctr">
              <a:lnSpc>
                <a:spcPts val="2305"/>
              </a:lnSpc>
            </a:pPr>
            <a:r>
              <a:rPr sz="2400" b="1" dirty="0">
                <a:latin typeface="Arial"/>
                <a:cs typeface="Arial"/>
              </a:rPr>
              <a:t>×</a:t>
            </a:r>
            <a:endParaRPr sz="2400">
              <a:latin typeface="Arial"/>
              <a:cs typeface="Arial"/>
            </a:endParaRPr>
          </a:p>
          <a:p>
            <a:pPr marR="120014" algn="ctr">
              <a:lnSpc>
                <a:spcPts val="2590"/>
              </a:lnSpc>
            </a:pPr>
            <a:r>
              <a:rPr sz="2400" b="1" spc="-5" dirty="0">
                <a:latin typeface="Arial"/>
                <a:cs typeface="Arial"/>
              </a:rPr>
              <a:t>Standard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Price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4245" y="2458402"/>
            <a:ext cx="8179434" cy="852805"/>
            <a:chOff x="444245" y="2458402"/>
            <a:chExt cx="8179434" cy="852805"/>
          </a:xfrm>
        </p:grpSpPr>
        <p:sp>
          <p:nvSpPr>
            <p:cNvPr id="8" name="object 8"/>
            <p:cNvSpPr/>
            <p:nvPr/>
          </p:nvSpPr>
          <p:spPr>
            <a:xfrm>
              <a:off x="444245" y="2472689"/>
              <a:ext cx="2185670" cy="469900"/>
            </a:xfrm>
            <a:custGeom>
              <a:avLst/>
              <a:gdLst/>
              <a:ahLst/>
              <a:cxnLst/>
              <a:rect l="l" t="t" r="r" b="b"/>
              <a:pathLst>
                <a:path w="2185670" h="469900">
                  <a:moveTo>
                    <a:pt x="0" y="0"/>
                  </a:moveTo>
                  <a:lnTo>
                    <a:pt x="2185416" y="0"/>
                  </a:lnTo>
                </a:path>
                <a:path w="2185670" h="469900">
                  <a:moveTo>
                    <a:pt x="1092708" y="0"/>
                  </a:moveTo>
                  <a:lnTo>
                    <a:pt x="1092708" y="469392"/>
                  </a:lnTo>
                </a:path>
              </a:pathLst>
            </a:custGeom>
            <a:ln w="28575">
              <a:solidFill>
                <a:srgbClr val="676A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83688" y="2954273"/>
              <a:ext cx="85725" cy="356870"/>
            </a:xfrm>
            <a:custGeom>
              <a:avLst/>
              <a:gdLst/>
              <a:ahLst/>
              <a:cxnLst/>
              <a:rect l="l" t="t" r="r" b="b"/>
              <a:pathLst>
                <a:path w="85725" h="356870">
                  <a:moveTo>
                    <a:pt x="28575" y="270890"/>
                  </a:moveTo>
                  <a:lnTo>
                    <a:pt x="0" y="270890"/>
                  </a:lnTo>
                  <a:lnTo>
                    <a:pt x="42925" y="356615"/>
                  </a:lnTo>
                  <a:lnTo>
                    <a:pt x="78623" y="285114"/>
                  </a:lnTo>
                  <a:lnTo>
                    <a:pt x="28575" y="285114"/>
                  </a:lnTo>
                  <a:lnTo>
                    <a:pt x="28575" y="270890"/>
                  </a:lnTo>
                  <a:close/>
                </a:path>
                <a:path w="85725" h="356870">
                  <a:moveTo>
                    <a:pt x="57150" y="0"/>
                  </a:moveTo>
                  <a:lnTo>
                    <a:pt x="28575" y="0"/>
                  </a:lnTo>
                  <a:lnTo>
                    <a:pt x="28575" y="285114"/>
                  </a:lnTo>
                  <a:lnTo>
                    <a:pt x="57150" y="285114"/>
                  </a:lnTo>
                  <a:lnTo>
                    <a:pt x="57150" y="0"/>
                  </a:lnTo>
                  <a:close/>
                </a:path>
                <a:path w="85725" h="356870">
                  <a:moveTo>
                    <a:pt x="85725" y="270890"/>
                  </a:moveTo>
                  <a:lnTo>
                    <a:pt x="57150" y="270890"/>
                  </a:lnTo>
                  <a:lnTo>
                    <a:pt x="57150" y="285114"/>
                  </a:lnTo>
                  <a:lnTo>
                    <a:pt x="78623" y="285114"/>
                  </a:lnTo>
                  <a:lnTo>
                    <a:pt x="85725" y="270890"/>
                  </a:lnTo>
                  <a:close/>
                </a:path>
              </a:pathLst>
            </a:custGeom>
            <a:solidFill>
              <a:srgbClr val="676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27653" y="2458973"/>
              <a:ext cx="2184400" cy="483234"/>
            </a:xfrm>
            <a:custGeom>
              <a:avLst/>
              <a:gdLst/>
              <a:ahLst/>
              <a:cxnLst/>
              <a:rect l="l" t="t" r="r" b="b"/>
              <a:pathLst>
                <a:path w="2184400" h="483235">
                  <a:moveTo>
                    <a:pt x="0" y="13715"/>
                  </a:moveTo>
                  <a:lnTo>
                    <a:pt x="2183892" y="13715"/>
                  </a:lnTo>
                </a:path>
                <a:path w="2184400" h="483235">
                  <a:moveTo>
                    <a:pt x="445008" y="483108"/>
                  </a:moveTo>
                  <a:lnTo>
                    <a:pt x="445008" y="0"/>
                  </a:lnTo>
                </a:path>
                <a:path w="2184400" h="483235">
                  <a:moveTo>
                    <a:pt x="1740408" y="13715"/>
                  </a:moveTo>
                  <a:lnTo>
                    <a:pt x="1740408" y="483108"/>
                  </a:lnTo>
                </a:path>
              </a:pathLst>
            </a:custGeom>
            <a:ln w="28575">
              <a:solidFill>
                <a:srgbClr val="676A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36954" y="2955797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0" y="0"/>
                  </a:moveTo>
                  <a:lnTo>
                    <a:pt x="223520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11061" y="2458973"/>
              <a:ext cx="2413000" cy="483234"/>
            </a:xfrm>
            <a:custGeom>
              <a:avLst/>
              <a:gdLst/>
              <a:ahLst/>
              <a:cxnLst/>
              <a:rect l="l" t="t" r="r" b="b"/>
              <a:pathLst>
                <a:path w="2413000" h="483235">
                  <a:moveTo>
                    <a:pt x="0" y="13715"/>
                  </a:moveTo>
                  <a:lnTo>
                    <a:pt x="2412491" y="13715"/>
                  </a:lnTo>
                </a:path>
                <a:path w="2413000" h="483235">
                  <a:moveTo>
                    <a:pt x="1205484" y="483108"/>
                  </a:moveTo>
                  <a:lnTo>
                    <a:pt x="1205484" y="0"/>
                  </a:lnTo>
                </a:path>
              </a:pathLst>
            </a:custGeom>
            <a:ln w="28575">
              <a:solidFill>
                <a:srgbClr val="676A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41287" y="2954273"/>
              <a:ext cx="85725" cy="356870"/>
            </a:xfrm>
            <a:custGeom>
              <a:avLst/>
              <a:gdLst/>
              <a:ahLst/>
              <a:cxnLst/>
              <a:rect l="l" t="t" r="r" b="b"/>
              <a:pathLst>
                <a:path w="85725" h="356870">
                  <a:moveTo>
                    <a:pt x="28575" y="270890"/>
                  </a:moveTo>
                  <a:lnTo>
                    <a:pt x="0" y="270890"/>
                  </a:lnTo>
                  <a:lnTo>
                    <a:pt x="42925" y="356615"/>
                  </a:lnTo>
                  <a:lnTo>
                    <a:pt x="78623" y="285114"/>
                  </a:lnTo>
                  <a:lnTo>
                    <a:pt x="28575" y="285114"/>
                  </a:lnTo>
                  <a:lnTo>
                    <a:pt x="28575" y="270890"/>
                  </a:lnTo>
                  <a:close/>
                </a:path>
                <a:path w="85725" h="356870">
                  <a:moveTo>
                    <a:pt x="57150" y="0"/>
                  </a:moveTo>
                  <a:lnTo>
                    <a:pt x="28575" y="0"/>
                  </a:lnTo>
                  <a:lnTo>
                    <a:pt x="28575" y="285114"/>
                  </a:lnTo>
                  <a:lnTo>
                    <a:pt x="57150" y="285114"/>
                  </a:lnTo>
                  <a:lnTo>
                    <a:pt x="57150" y="0"/>
                  </a:lnTo>
                  <a:close/>
                </a:path>
                <a:path w="85725" h="356870">
                  <a:moveTo>
                    <a:pt x="85725" y="270890"/>
                  </a:moveTo>
                  <a:lnTo>
                    <a:pt x="57150" y="270890"/>
                  </a:lnTo>
                  <a:lnTo>
                    <a:pt x="57150" y="285114"/>
                  </a:lnTo>
                  <a:lnTo>
                    <a:pt x="78623" y="285114"/>
                  </a:lnTo>
                  <a:lnTo>
                    <a:pt x="85725" y="270890"/>
                  </a:lnTo>
                  <a:close/>
                </a:path>
              </a:pathLst>
            </a:custGeom>
            <a:solidFill>
              <a:srgbClr val="676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68061" y="2955797"/>
              <a:ext cx="2349500" cy="0"/>
            </a:xfrm>
            <a:custGeom>
              <a:avLst/>
              <a:gdLst/>
              <a:ahLst/>
              <a:cxnLst/>
              <a:rect l="l" t="t" r="r" b="b"/>
              <a:pathLst>
                <a:path w="2349500">
                  <a:moveTo>
                    <a:pt x="0" y="0"/>
                  </a:moveTo>
                  <a:lnTo>
                    <a:pt x="2349499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314890" y="3768090"/>
            <a:ext cx="2264410" cy="850900"/>
            <a:chOff x="3314890" y="3768090"/>
            <a:chExt cx="2264410" cy="850900"/>
          </a:xfrm>
        </p:grpSpPr>
        <p:sp>
          <p:nvSpPr>
            <p:cNvPr id="16" name="object 16"/>
            <p:cNvSpPr/>
            <p:nvPr/>
          </p:nvSpPr>
          <p:spPr>
            <a:xfrm>
              <a:off x="3329178" y="3768090"/>
              <a:ext cx="2235835" cy="481965"/>
            </a:xfrm>
            <a:custGeom>
              <a:avLst/>
              <a:gdLst/>
              <a:ahLst/>
              <a:cxnLst/>
              <a:rect l="l" t="t" r="r" b="b"/>
              <a:pathLst>
                <a:path w="2235835" h="481964">
                  <a:moveTo>
                    <a:pt x="0" y="12192"/>
                  </a:moveTo>
                  <a:lnTo>
                    <a:pt x="0" y="481584"/>
                  </a:lnTo>
                </a:path>
                <a:path w="2235835" h="481964">
                  <a:moveTo>
                    <a:pt x="2235708" y="481584"/>
                  </a:moveTo>
                  <a:lnTo>
                    <a:pt x="2235708" y="0"/>
                  </a:lnTo>
                </a:path>
              </a:pathLst>
            </a:custGeom>
            <a:ln w="28575">
              <a:solidFill>
                <a:srgbClr val="676A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77436" y="4263390"/>
              <a:ext cx="85725" cy="355600"/>
            </a:xfrm>
            <a:custGeom>
              <a:avLst/>
              <a:gdLst/>
              <a:ahLst/>
              <a:cxnLst/>
              <a:rect l="l" t="t" r="r" b="b"/>
              <a:pathLst>
                <a:path w="85725" h="355600">
                  <a:moveTo>
                    <a:pt x="28575" y="269367"/>
                  </a:moveTo>
                  <a:lnTo>
                    <a:pt x="0" y="269367"/>
                  </a:lnTo>
                  <a:lnTo>
                    <a:pt x="42925" y="355092"/>
                  </a:lnTo>
                  <a:lnTo>
                    <a:pt x="78623" y="283591"/>
                  </a:lnTo>
                  <a:lnTo>
                    <a:pt x="28575" y="283591"/>
                  </a:lnTo>
                  <a:lnTo>
                    <a:pt x="28575" y="269367"/>
                  </a:lnTo>
                  <a:close/>
                </a:path>
                <a:path w="85725" h="355600">
                  <a:moveTo>
                    <a:pt x="57150" y="0"/>
                  </a:moveTo>
                  <a:lnTo>
                    <a:pt x="28575" y="0"/>
                  </a:lnTo>
                  <a:lnTo>
                    <a:pt x="28575" y="283591"/>
                  </a:lnTo>
                  <a:lnTo>
                    <a:pt x="57150" y="283591"/>
                  </a:lnTo>
                  <a:lnTo>
                    <a:pt x="57150" y="0"/>
                  </a:lnTo>
                  <a:close/>
                </a:path>
                <a:path w="85725" h="355600">
                  <a:moveTo>
                    <a:pt x="85725" y="269367"/>
                  </a:moveTo>
                  <a:lnTo>
                    <a:pt x="57150" y="269367"/>
                  </a:lnTo>
                  <a:lnTo>
                    <a:pt x="57150" y="283591"/>
                  </a:lnTo>
                  <a:lnTo>
                    <a:pt x="78623" y="283591"/>
                  </a:lnTo>
                  <a:lnTo>
                    <a:pt x="85725" y="269367"/>
                  </a:lnTo>
                  <a:close/>
                </a:path>
              </a:pathLst>
            </a:custGeom>
            <a:solidFill>
              <a:srgbClr val="676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29178" y="4264914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0" y="0"/>
                  </a:moveTo>
                  <a:lnTo>
                    <a:pt x="223520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062097" y="4571492"/>
            <a:ext cx="2752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Spending</a:t>
            </a:r>
            <a:r>
              <a:rPr sz="2400" b="1" spc="-70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Variance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41570" y="3336163"/>
            <a:ext cx="2598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Quantity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Variance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74785" y="3291078"/>
            <a:ext cx="3002280" cy="1569720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121285" marR="112395" indent="-1905" algn="ctr">
              <a:lnSpc>
                <a:spcPct val="100000"/>
              </a:lnSpc>
              <a:spcBef>
                <a:spcPts val="300"/>
              </a:spcBef>
            </a:pPr>
            <a:r>
              <a:rPr sz="2400" dirty="0">
                <a:latin typeface="Arial MT"/>
                <a:cs typeface="Arial MT"/>
              </a:rPr>
              <a:t>A </a:t>
            </a:r>
            <a:r>
              <a:rPr sz="2400" spc="-5" dirty="0">
                <a:latin typeface="Arial MT"/>
                <a:cs typeface="Arial MT"/>
              </a:rPr>
              <a:t>variance could be </a:t>
            </a:r>
            <a:r>
              <a:rPr sz="2400" dirty="0">
                <a:latin typeface="Arial MT"/>
                <a:cs typeface="Arial MT"/>
              </a:rPr>
              <a:t> to </a:t>
            </a:r>
            <a:r>
              <a:rPr sz="2400" spc="-5" dirty="0">
                <a:latin typeface="Arial MT"/>
                <a:cs typeface="Arial MT"/>
              </a:rPr>
              <a:t>a change in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quantity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or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change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price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1198" y="5122926"/>
            <a:ext cx="8376284" cy="1384300"/>
          </a:xfrm>
          <a:custGeom>
            <a:avLst/>
            <a:gdLst/>
            <a:ahLst/>
            <a:cxnLst/>
            <a:rect l="l" t="t" r="r" b="b"/>
            <a:pathLst>
              <a:path w="8376284" h="1384300">
                <a:moveTo>
                  <a:pt x="0" y="1383792"/>
                </a:moveTo>
                <a:lnTo>
                  <a:pt x="8375904" y="1383792"/>
                </a:lnTo>
                <a:lnTo>
                  <a:pt x="8375904" y="0"/>
                </a:lnTo>
                <a:lnTo>
                  <a:pt x="0" y="0"/>
                </a:lnTo>
                <a:lnTo>
                  <a:pt x="0" y="1383792"/>
                </a:lnTo>
                <a:close/>
              </a:path>
            </a:pathLst>
          </a:custGeom>
          <a:ln w="25400">
            <a:solidFill>
              <a:srgbClr val="ED03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71753" y="4965547"/>
            <a:ext cx="3193415" cy="148907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540"/>
              </a:spcBef>
            </a:pPr>
            <a:r>
              <a:rPr sz="2400" b="1" dirty="0">
                <a:latin typeface="Arial"/>
                <a:cs typeface="Arial"/>
              </a:rPr>
              <a:t>(AQ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×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AP) </a:t>
            </a:r>
            <a:r>
              <a:rPr sz="2400" b="1" dirty="0">
                <a:latin typeface="Arial"/>
                <a:cs typeface="Arial"/>
              </a:rPr>
              <a:t>–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(AQ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×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SP)</a:t>
            </a:r>
            <a:endParaRPr sz="2400">
              <a:latin typeface="Arial"/>
              <a:cs typeface="Arial"/>
            </a:endParaRPr>
          </a:p>
          <a:p>
            <a:pPr marR="139700">
              <a:lnSpc>
                <a:spcPct val="100000"/>
              </a:lnSpc>
              <a:spcBef>
                <a:spcPts val="1440"/>
              </a:spcBef>
            </a:pPr>
            <a:r>
              <a:rPr sz="2400" b="1" dirty="0">
                <a:latin typeface="Arial"/>
                <a:cs typeface="Arial"/>
              </a:rPr>
              <a:t>AQ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=</a:t>
            </a:r>
            <a:r>
              <a:rPr sz="2400" b="1" spc="-114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Actual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Quantity </a:t>
            </a:r>
            <a:r>
              <a:rPr sz="2400" b="1" spc="-65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AP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=</a:t>
            </a:r>
            <a:r>
              <a:rPr sz="2400" b="1" spc="-1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Actual </a:t>
            </a:r>
            <a:r>
              <a:rPr sz="2400" b="1" dirty="0">
                <a:latin typeface="Arial"/>
                <a:cs typeface="Arial"/>
              </a:rPr>
              <a:t>Price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03621" y="4965547"/>
            <a:ext cx="3441700" cy="148907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40"/>
              </a:spcBef>
            </a:pPr>
            <a:r>
              <a:rPr sz="2400" b="1" dirty="0">
                <a:latin typeface="Arial"/>
                <a:cs typeface="Arial"/>
              </a:rPr>
              <a:t>(AQ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×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SP)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–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(SQ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×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SP)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40"/>
              </a:spcBef>
            </a:pPr>
            <a:r>
              <a:rPr sz="2400" b="1" dirty="0">
                <a:latin typeface="Arial"/>
                <a:cs typeface="Arial"/>
              </a:rPr>
              <a:t>SP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=</a:t>
            </a:r>
            <a:r>
              <a:rPr sz="2400" b="1" spc="-5" dirty="0">
                <a:latin typeface="Arial"/>
                <a:cs typeface="Arial"/>
              </a:rPr>
              <a:t> Standard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Price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SQ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=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Standard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Quantity</a:t>
            </a:r>
            <a:endParaRPr sz="2400">
              <a:latin typeface="Arial"/>
              <a:cs typeface="Arial"/>
            </a:endParaRPr>
          </a:p>
        </p:txBody>
      </p:sp>
      <p:sp>
        <p:nvSpPr>
          <p:cNvPr id="32" name="Callout: Down Arrow 31">
            <a:extLst>
              <a:ext uri="{FF2B5EF4-FFF2-40B4-BE49-F238E27FC236}">
                <a16:creationId xmlns:a16="http://schemas.microsoft.com/office/drawing/2014/main" id="{6388F9CB-B0F0-CC3C-C96F-954E252CD74C}"/>
              </a:ext>
            </a:extLst>
          </p:cNvPr>
          <p:cNvSpPr/>
          <p:nvPr/>
        </p:nvSpPr>
        <p:spPr>
          <a:xfrm>
            <a:off x="3718936" y="593852"/>
            <a:ext cx="1455684" cy="914400"/>
          </a:xfrm>
          <a:prstGeom prst="downArrowCallou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Flexible Budget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4453713-91AF-A356-3FE4-C3C289B21F52}"/>
              </a:ext>
            </a:extLst>
          </p:cNvPr>
          <p:cNvCxnSpPr/>
          <p:nvPr/>
        </p:nvCxnSpPr>
        <p:spPr>
          <a:xfrm>
            <a:off x="2783632" y="1700808"/>
            <a:ext cx="39881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A25634-C3AE-C554-4A3A-AFB39F123DB0}"/>
              </a:ext>
            </a:extLst>
          </p:cNvPr>
          <p:cNvCxnSpPr>
            <a:cxnSpLocks/>
          </p:cNvCxnSpPr>
          <p:nvPr/>
        </p:nvCxnSpPr>
        <p:spPr>
          <a:xfrm flipH="1">
            <a:off x="5624839" y="2348880"/>
            <a:ext cx="51116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llout: Down Arrow 36">
            <a:extLst>
              <a:ext uri="{FF2B5EF4-FFF2-40B4-BE49-F238E27FC236}">
                <a16:creationId xmlns:a16="http://schemas.microsoft.com/office/drawing/2014/main" id="{40909CDE-5E9D-D935-4572-493E8DF92032}"/>
              </a:ext>
            </a:extLst>
          </p:cNvPr>
          <p:cNvSpPr/>
          <p:nvPr/>
        </p:nvSpPr>
        <p:spPr>
          <a:xfrm>
            <a:off x="6689719" y="593852"/>
            <a:ext cx="1455684" cy="914400"/>
          </a:xfrm>
          <a:prstGeom prst="downArrowCallou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Master Budget</a:t>
            </a:r>
          </a:p>
        </p:txBody>
      </p:sp>
      <p:sp>
        <p:nvSpPr>
          <p:cNvPr id="38" name="Callout: Down Arrow 37">
            <a:extLst>
              <a:ext uri="{FF2B5EF4-FFF2-40B4-BE49-F238E27FC236}">
                <a16:creationId xmlns:a16="http://schemas.microsoft.com/office/drawing/2014/main" id="{22A276B7-3360-1518-B515-BAF2C4EFA552}"/>
              </a:ext>
            </a:extLst>
          </p:cNvPr>
          <p:cNvSpPr/>
          <p:nvPr/>
        </p:nvSpPr>
        <p:spPr>
          <a:xfrm>
            <a:off x="850768" y="593852"/>
            <a:ext cx="1455684" cy="914400"/>
          </a:xfrm>
          <a:prstGeom prst="downArrowCallou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Actual</a:t>
            </a:r>
          </a:p>
          <a:p>
            <a:pPr algn="ctr"/>
            <a:r>
              <a:rPr lang="en-CA" b="1" dirty="0">
                <a:solidFill>
                  <a:schemeClr val="tx1"/>
                </a:solidFill>
              </a:rPr>
              <a:t>Results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5C7E15AC-BABD-7F64-C8E0-9177ABDF68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Setting</a:t>
            </a:r>
            <a:r>
              <a:rPr lang="en-CA" spc="-55" dirty="0"/>
              <a:t> </a:t>
            </a:r>
            <a:r>
              <a:rPr lang="en-CA" dirty="0"/>
              <a:t>Standard</a:t>
            </a:r>
            <a:r>
              <a:rPr lang="en-CA" spc="-40" dirty="0"/>
              <a:t> </a:t>
            </a:r>
            <a:r>
              <a:rPr lang="en-CA" dirty="0"/>
              <a:t>Costs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039" y="983683"/>
            <a:ext cx="10448925" cy="163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1379855" indent="-457200">
              <a:lnSpc>
                <a:spcPct val="100000"/>
              </a:lnSpc>
              <a:spcBef>
                <a:spcPts val="100"/>
              </a:spcBef>
              <a:buSzPct val="79166"/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 MT"/>
                <a:cs typeface="Arial MT"/>
              </a:rPr>
              <a:t>Setting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standard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costs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requires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input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from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all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persons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who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have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responsibility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costs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quantities.</a:t>
            </a:r>
            <a:endParaRPr sz="2400" dirty="0">
              <a:latin typeface="Arial MT"/>
              <a:cs typeface="Arial MT"/>
            </a:endParaRPr>
          </a:p>
          <a:p>
            <a:pPr marL="469900" marR="5080" indent="-457200">
              <a:lnSpc>
                <a:spcPct val="100000"/>
              </a:lnSpc>
              <a:spcBef>
                <a:spcPts val="1175"/>
              </a:spcBef>
              <a:buSzPct val="79166"/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 MT"/>
                <a:cs typeface="Arial MT"/>
              </a:rPr>
              <a:t>Standards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should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change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whenever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managers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determine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existing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standard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is</a:t>
            </a:r>
            <a:r>
              <a:rPr sz="2400" dirty="0">
                <a:latin typeface="Arial MT"/>
                <a:cs typeface="Arial MT"/>
              </a:rPr>
              <a:t> not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good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measure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 </a:t>
            </a:r>
            <a:r>
              <a:rPr sz="2400" spc="-5" dirty="0">
                <a:latin typeface="Arial MT"/>
                <a:cs typeface="Arial MT"/>
              </a:rPr>
              <a:t>performance.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3039" y="2929464"/>
            <a:ext cx="3096895" cy="768350"/>
          </a:xfrm>
          <a:custGeom>
            <a:avLst/>
            <a:gdLst/>
            <a:ahLst/>
            <a:cxnLst/>
            <a:rect l="l" t="t" r="r" b="b"/>
            <a:pathLst>
              <a:path w="3096895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6" y="0"/>
                </a:lnTo>
                <a:lnTo>
                  <a:pt x="2968752" y="0"/>
                </a:lnTo>
                <a:lnTo>
                  <a:pt x="3018597" y="10054"/>
                </a:lnTo>
                <a:lnTo>
                  <a:pt x="3059287" y="37480"/>
                </a:lnTo>
                <a:lnTo>
                  <a:pt x="3086713" y="78170"/>
                </a:lnTo>
                <a:lnTo>
                  <a:pt x="3096768" y="128016"/>
                </a:lnTo>
                <a:lnTo>
                  <a:pt x="3096768" y="640080"/>
                </a:lnTo>
                <a:lnTo>
                  <a:pt x="3086713" y="689925"/>
                </a:lnTo>
                <a:lnTo>
                  <a:pt x="3059287" y="730615"/>
                </a:lnTo>
                <a:lnTo>
                  <a:pt x="3018597" y="758041"/>
                </a:lnTo>
                <a:lnTo>
                  <a:pt x="2968752" y="768096"/>
                </a:lnTo>
                <a:lnTo>
                  <a:pt x="128016" y="768096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3175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23228" y="3146254"/>
            <a:ext cx="25965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Arial MT"/>
                <a:cs typeface="Arial MT"/>
              </a:rPr>
              <a:t>IDEAL</a:t>
            </a:r>
            <a:r>
              <a:rPr sz="2200" spc="-140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STANDARDS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4266" y="4155185"/>
            <a:ext cx="3096895" cy="1455420"/>
          </a:xfrm>
          <a:custGeom>
            <a:avLst/>
            <a:gdLst/>
            <a:ahLst/>
            <a:cxnLst/>
            <a:rect l="l" t="t" r="r" b="b"/>
            <a:pathLst>
              <a:path w="3096895" h="1455420">
                <a:moveTo>
                  <a:pt x="0" y="242569"/>
                </a:moveTo>
                <a:lnTo>
                  <a:pt x="4927" y="193678"/>
                </a:lnTo>
                <a:lnTo>
                  <a:pt x="19061" y="148143"/>
                </a:lnTo>
                <a:lnTo>
                  <a:pt x="41425" y="106939"/>
                </a:lnTo>
                <a:lnTo>
                  <a:pt x="71045" y="71040"/>
                </a:lnTo>
                <a:lnTo>
                  <a:pt x="106944" y="41422"/>
                </a:lnTo>
                <a:lnTo>
                  <a:pt x="148148" y="19059"/>
                </a:lnTo>
                <a:lnTo>
                  <a:pt x="193682" y="4927"/>
                </a:lnTo>
                <a:lnTo>
                  <a:pt x="242570" y="0"/>
                </a:lnTo>
                <a:lnTo>
                  <a:pt x="2854198" y="0"/>
                </a:lnTo>
                <a:lnTo>
                  <a:pt x="2903089" y="4927"/>
                </a:lnTo>
                <a:lnTo>
                  <a:pt x="2948624" y="19059"/>
                </a:lnTo>
                <a:lnTo>
                  <a:pt x="2989828" y="41422"/>
                </a:lnTo>
                <a:lnTo>
                  <a:pt x="3025727" y="71040"/>
                </a:lnTo>
                <a:lnTo>
                  <a:pt x="3055345" y="106939"/>
                </a:lnTo>
                <a:lnTo>
                  <a:pt x="3077708" y="148143"/>
                </a:lnTo>
                <a:lnTo>
                  <a:pt x="3091840" y="193678"/>
                </a:lnTo>
                <a:lnTo>
                  <a:pt x="3096768" y="242569"/>
                </a:lnTo>
                <a:lnTo>
                  <a:pt x="3096768" y="1212850"/>
                </a:lnTo>
                <a:lnTo>
                  <a:pt x="3091840" y="1261741"/>
                </a:lnTo>
                <a:lnTo>
                  <a:pt x="3077708" y="1307276"/>
                </a:lnTo>
                <a:lnTo>
                  <a:pt x="3055345" y="1348480"/>
                </a:lnTo>
                <a:lnTo>
                  <a:pt x="3025727" y="1384379"/>
                </a:lnTo>
                <a:lnTo>
                  <a:pt x="2989828" y="1413997"/>
                </a:lnTo>
                <a:lnTo>
                  <a:pt x="2948624" y="1436360"/>
                </a:lnTo>
                <a:lnTo>
                  <a:pt x="2903089" y="1450492"/>
                </a:lnTo>
                <a:lnTo>
                  <a:pt x="2854198" y="1455420"/>
                </a:lnTo>
                <a:lnTo>
                  <a:pt x="242570" y="1455420"/>
                </a:lnTo>
                <a:lnTo>
                  <a:pt x="193682" y="1450492"/>
                </a:lnTo>
                <a:lnTo>
                  <a:pt x="148148" y="1436360"/>
                </a:lnTo>
                <a:lnTo>
                  <a:pt x="106944" y="1413997"/>
                </a:lnTo>
                <a:lnTo>
                  <a:pt x="71045" y="1384379"/>
                </a:lnTo>
                <a:lnTo>
                  <a:pt x="41425" y="1348480"/>
                </a:lnTo>
                <a:lnTo>
                  <a:pt x="19061" y="1307276"/>
                </a:lnTo>
                <a:lnTo>
                  <a:pt x="4927" y="1261741"/>
                </a:lnTo>
                <a:lnTo>
                  <a:pt x="0" y="1212850"/>
                </a:lnTo>
                <a:lnTo>
                  <a:pt x="0" y="242569"/>
                </a:lnTo>
                <a:close/>
              </a:path>
            </a:pathLst>
          </a:custGeom>
          <a:ln w="3175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90319" y="4527930"/>
            <a:ext cx="1723389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112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Arial MT"/>
                <a:cs typeface="Arial MT"/>
              </a:rPr>
              <a:t>PRACTICAL </a:t>
            </a:r>
            <a:r>
              <a:rPr sz="2200" spc="-6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</a:t>
            </a:r>
            <a:r>
              <a:rPr sz="2200" spc="-175" dirty="0">
                <a:latin typeface="Arial MT"/>
                <a:cs typeface="Arial MT"/>
              </a:rPr>
              <a:t>T</a:t>
            </a:r>
            <a:r>
              <a:rPr sz="2200" spc="-5" dirty="0">
                <a:latin typeface="Arial MT"/>
                <a:cs typeface="Arial MT"/>
              </a:rPr>
              <a:t>ANDAR</a:t>
            </a:r>
            <a:r>
              <a:rPr sz="2200" spc="-15" dirty="0">
                <a:latin typeface="Arial MT"/>
                <a:cs typeface="Arial MT"/>
              </a:rPr>
              <a:t>D</a:t>
            </a:r>
            <a:r>
              <a:rPr sz="2200" spc="-5" dirty="0">
                <a:latin typeface="Arial MT"/>
                <a:cs typeface="Arial MT"/>
              </a:rPr>
              <a:t>S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07768" y="2929464"/>
            <a:ext cx="8036559" cy="768350"/>
          </a:xfrm>
          <a:prstGeom prst="rect">
            <a:avLst/>
          </a:prstGeom>
          <a:ln w="31750">
            <a:solidFill>
              <a:srgbClr val="0070C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90"/>
              </a:spcBef>
            </a:pPr>
            <a:r>
              <a:rPr sz="2200" spc="-5" dirty="0">
                <a:latin typeface="Arial MT"/>
                <a:cs typeface="Arial MT"/>
              </a:rPr>
              <a:t>Allow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for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no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machine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breakdowns</a:t>
            </a:r>
            <a:r>
              <a:rPr sz="2200" spc="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or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other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work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interruptions</a:t>
            </a:r>
            <a:endParaRPr sz="2200" dirty="0">
              <a:latin typeface="Arial MT"/>
              <a:cs typeface="Arial MT"/>
            </a:endParaRPr>
          </a:p>
          <a:p>
            <a:pPr marL="433070" indent="-343535">
              <a:lnSpc>
                <a:spcPct val="100000"/>
              </a:lnSpc>
              <a:buChar char="•"/>
              <a:tabLst>
                <a:tab pos="433070" algn="l"/>
                <a:tab pos="433705" algn="l"/>
              </a:tabLst>
            </a:pPr>
            <a:r>
              <a:rPr sz="2200" spc="-5" dirty="0">
                <a:latin typeface="Arial MT"/>
                <a:cs typeface="Arial MT"/>
              </a:rPr>
              <a:t>require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peak efficiency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all the time.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05250" y="4164329"/>
            <a:ext cx="8037830" cy="1446530"/>
          </a:xfrm>
          <a:prstGeom prst="rect">
            <a:avLst/>
          </a:prstGeom>
          <a:ln w="31750">
            <a:solidFill>
              <a:srgbClr val="0070C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0805" marR="1600200">
              <a:lnSpc>
                <a:spcPct val="100000"/>
              </a:lnSpc>
              <a:spcBef>
                <a:spcPts val="300"/>
              </a:spcBef>
            </a:pPr>
            <a:r>
              <a:rPr sz="2200" spc="-5" dirty="0">
                <a:latin typeface="Arial MT"/>
                <a:cs typeface="Arial MT"/>
              </a:rPr>
              <a:t>Allow for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normal</a:t>
            </a:r>
            <a:r>
              <a:rPr sz="2200" spc="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machine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downtime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other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work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interruptions</a:t>
            </a:r>
            <a:endParaRPr sz="2200" dirty="0">
              <a:latin typeface="Arial MT"/>
              <a:cs typeface="Arial MT"/>
            </a:endParaRPr>
          </a:p>
          <a:p>
            <a:pPr marL="433705" marR="421640" indent="-342900">
              <a:lnSpc>
                <a:spcPct val="100000"/>
              </a:lnSpc>
              <a:buChar char="•"/>
              <a:tabLst>
                <a:tab pos="433705" algn="l"/>
                <a:tab pos="434340" algn="l"/>
              </a:tabLst>
            </a:pPr>
            <a:r>
              <a:rPr sz="2200" spc="-5" dirty="0">
                <a:latin typeface="Arial MT"/>
                <a:cs typeface="Arial MT"/>
              </a:rPr>
              <a:t>can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attained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through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reasonable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efforts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by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the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average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employee.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8522" y="5855970"/>
            <a:ext cx="7393305" cy="462280"/>
          </a:xfrm>
          <a:prstGeom prst="rect">
            <a:avLst/>
          </a:prstGeom>
          <a:ln w="38100">
            <a:solidFill>
              <a:srgbClr val="ED037C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400" spc="-5" dirty="0">
                <a:latin typeface="Arial MT"/>
                <a:cs typeface="Arial MT"/>
              </a:rPr>
              <a:t>When would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each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 relevant?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81488" y="6513574"/>
            <a:ext cx="1440179" cy="22707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096000" y="0"/>
                </a:moveTo>
                <a:lnTo>
                  <a:pt x="0" y="0"/>
                </a:lnTo>
                <a:lnTo>
                  <a:pt x="0" y="6858000"/>
                </a:lnTo>
                <a:lnTo>
                  <a:pt x="6096000" y="6858000"/>
                </a:lnTo>
                <a:lnTo>
                  <a:pt x="609600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0" y="614363"/>
            <a:ext cx="4754563" cy="15509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5000" dirty="0">
                <a:solidFill>
                  <a:srgbClr val="FFFFFF"/>
                </a:solidFill>
              </a:rPr>
              <a:t>Flexible</a:t>
            </a:r>
            <a:r>
              <a:rPr sz="5000" spc="-90" dirty="0">
                <a:solidFill>
                  <a:srgbClr val="FFFFFF"/>
                </a:solidFill>
              </a:rPr>
              <a:t> </a:t>
            </a:r>
            <a:r>
              <a:rPr sz="5000" dirty="0">
                <a:solidFill>
                  <a:srgbClr val="FFFFFF"/>
                </a:solidFill>
              </a:rPr>
              <a:t>Budget </a:t>
            </a:r>
            <a:r>
              <a:rPr sz="5000" spc="-1380" dirty="0">
                <a:solidFill>
                  <a:srgbClr val="FFFFFF"/>
                </a:solidFill>
              </a:rPr>
              <a:t> </a:t>
            </a:r>
            <a:r>
              <a:rPr sz="5000" spc="-30" dirty="0">
                <a:solidFill>
                  <a:srgbClr val="FFFFFF"/>
                </a:solidFill>
              </a:rPr>
              <a:t>Variances</a:t>
            </a:r>
            <a:endParaRPr sz="5000"/>
          </a:p>
        </p:txBody>
      </p:sp>
      <p:sp>
        <p:nvSpPr>
          <p:cNvPr id="5" name="object 5"/>
          <p:cNvSpPr txBox="1"/>
          <p:nvPr/>
        </p:nvSpPr>
        <p:spPr>
          <a:xfrm>
            <a:off x="163169" y="6550253"/>
            <a:ext cx="15367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888888"/>
                </a:solidFill>
                <a:latin typeface="Arial MT"/>
                <a:cs typeface="Arial MT"/>
              </a:rPr>
              <a:t>15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38845" y="1870405"/>
            <a:ext cx="190436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AQ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*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(AP-SP)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97393" y="4967427"/>
            <a:ext cx="1918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SP</a:t>
            </a:r>
            <a:r>
              <a:rPr sz="2400" b="1" spc="-8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*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(AQ-SQ)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83373" y="837438"/>
            <a:ext cx="3616960" cy="721360"/>
          </a:xfrm>
          <a:custGeom>
            <a:avLst/>
            <a:gdLst/>
            <a:ahLst/>
            <a:cxnLst/>
            <a:rect l="l" t="t" r="r" b="b"/>
            <a:pathLst>
              <a:path w="3616959" h="721360">
                <a:moveTo>
                  <a:pt x="0" y="120141"/>
                </a:moveTo>
                <a:lnTo>
                  <a:pt x="9449" y="73402"/>
                </a:lnTo>
                <a:lnTo>
                  <a:pt x="35210" y="35210"/>
                </a:lnTo>
                <a:lnTo>
                  <a:pt x="73402" y="9449"/>
                </a:lnTo>
                <a:lnTo>
                  <a:pt x="120142" y="0"/>
                </a:lnTo>
                <a:lnTo>
                  <a:pt x="3496309" y="0"/>
                </a:lnTo>
                <a:lnTo>
                  <a:pt x="3543049" y="9449"/>
                </a:lnTo>
                <a:lnTo>
                  <a:pt x="3581241" y="35210"/>
                </a:lnTo>
                <a:lnTo>
                  <a:pt x="3607002" y="73402"/>
                </a:lnTo>
                <a:lnTo>
                  <a:pt x="3616452" y="120141"/>
                </a:lnTo>
                <a:lnTo>
                  <a:pt x="3616452" y="600710"/>
                </a:lnTo>
                <a:lnTo>
                  <a:pt x="3607002" y="647449"/>
                </a:lnTo>
                <a:lnTo>
                  <a:pt x="3581241" y="685641"/>
                </a:lnTo>
                <a:lnTo>
                  <a:pt x="3543049" y="711402"/>
                </a:lnTo>
                <a:lnTo>
                  <a:pt x="3496309" y="720851"/>
                </a:lnTo>
                <a:lnTo>
                  <a:pt x="120142" y="720851"/>
                </a:lnTo>
                <a:lnTo>
                  <a:pt x="73402" y="711402"/>
                </a:lnTo>
                <a:lnTo>
                  <a:pt x="35210" y="685641"/>
                </a:lnTo>
                <a:lnTo>
                  <a:pt x="9449" y="647449"/>
                </a:lnTo>
                <a:lnTo>
                  <a:pt x="0" y="600710"/>
                </a:lnTo>
                <a:lnTo>
                  <a:pt x="0" y="120141"/>
                </a:lnTo>
                <a:close/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937372" y="993470"/>
            <a:ext cx="21094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Price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Variance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83373" y="3934205"/>
            <a:ext cx="3616960" cy="719455"/>
          </a:xfrm>
          <a:custGeom>
            <a:avLst/>
            <a:gdLst/>
            <a:ahLst/>
            <a:cxnLst/>
            <a:rect l="l" t="t" r="r" b="b"/>
            <a:pathLst>
              <a:path w="3616959" h="719454">
                <a:moveTo>
                  <a:pt x="0" y="119888"/>
                </a:moveTo>
                <a:lnTo>
                  <a:pt x="9427" y="73241"/>
                </a:lnTo>
                <a:lnTo>
                  <a:pt x="35131" y="35131"/>
                </a:lnTo>
                <a:lnTo>
                  <a:pt x="73241" y="9427"/>
                </a:lnTo>
                <a:lnTo>
                  <a:pt x="119887" y="0"/>
                </a:lnTo>
                <a:lnTo>
                  <a:pt x="3496564" y="0"/>
                </a:lnTo>
                <a:lnTo>
                  <a:pt x="3543210" y="9427"/>
                </a:lnTo>
                <a:lnTo>
                  <a:pt x="3581320" y="35131"/>
                </a:lnTo>
                <a:lnTo>
                  <a:pt x="3607024" y="73241"/>
                </a:lnTo>
                <a:lnTo>
                  <a:pt x="3616452" y="119888"/>
                </a:lnTo>
                <a:lnTo>
                  <a:pt x="3616452" y="599440"/>
                </a:lnTo>
                <a:lnTo>
                  <a:pt x="3607024" y="646086"/>
                </a:lnTo>
                <a:lnTo>
                  <a:pt x="3581320" y="684196"/>
                </a:lnTo>
                <a:lnTo>
                  <a:pt x="3543210" y="709900"/>
                </a:lnTo>
                <a:lnTo>
                  <a:pt x="3496564" y="719328"/>
                </a:lnTo>
                <a:lnTo>
                  <a:pt x="119887" y="719328"/>
                </a:lnTo>
                <a:lnTo>
                  <a:pt x="73241" y="709900"/>
                </a:lnTo>
                <a:lnTo>
                  <a:pt x="35131" y="684196"/>
                </a:lnTo>
                <a:lnTo>
                  <a:pt x="9427" y="646086"/>
                </a:lnTo>
                <a:lnTo>
                  <a:pt x="0" y="599440"/>
                </a:lnTo>
                <a:lnTo>
                  <a:pt x="0" y="119888"/>
                </a:lnTo>
                <a:close/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692008" y="4091178"/>
            <a:ext cx="2598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Quantity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Variance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38426" y="2879216"/>
            <a:ext cx="302450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400" spc="-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Actual</a:t>
            </a:r>
            <a:endParaRPr sz="2400">
              <a:latin typeface="Arial MT"/>
              <a:cs typeface="Arial MT"/>
            </a:endParaRPr>
          </a:p>
          <a:p>
            <a:pPr marL="12700" marR="128651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Q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Quantity </a:t>
            </a:r>
            <a:r>
              <a:rPr sz="2400" spc="-6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Price</a:t>
            </a:r>
            <a:endParaRPr sz="24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 =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Standard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(Budgeted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/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Standard)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BFA6EEE-0DA6-6909-2931-95C799255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71</a:t>
            </a:fld>
            <a:endParaRPr spc="-5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4E1B177E-813E-ED31-2883-33859D344B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Overhead</a:t>
            </a:r>
            <a:r>
              <a:rPr lang="en-US" spc="-150" dirty="0"/>
              <a:t> </a:t>
            </a:r>
            <a:r>
              <a:rPr lang="en-US" dirty="0"/>
              <a:t>Application</a:t>
            </a:r>
            <a:r>
              <a:rPr lang="en-US" spc="-35" dirty="0"/>
              <a:t> </a:t>
            </a:r>
            <a:r>
              <a:rPr lang="en-US" dirty="0"/>
              <a:t>in</a:t>
            </a:r>
            <a:r>
              <a:rPr lang="en-US" spc="-15" dirty="0"/>
              <a:t> </a:t>
            </a:r>
            <a:r>
              <a:rPr lang="en-US" dirty="0"/>
              <a:t>a Standard</a:t>
            </a:r>
            <a:r>
              <a:rPr lang="en-US" spc="-30" dirty="0"/>
              <a:t> </a:t>
            </a:r>
            <a:r>
              <a:rPr lang="en-US" dirty="0"/>
              <a:t>Costing</a:t>
            </a:r>
            <a:r>
              <a:rPr lang="en-US" spc="-20" dirty="0"/>
              <a:t> </a:t>
            </a:r>
            <a:r>
              <a:rPr lang="en-US" spc="-5" dirty="0"/>
              <a:t>System</a:t>
            </a:r>
            <a:endParaRPr lang="en-CA" dirty="0"/>
          </a:p>
        </p:txBody>
      </p:sp>
      <p:sp>
        <p:nvSpPr>
          <p:cNvPr id="3" name="object 3"/>
          <p:cNvSpPr txBox="1"/>
          <p:nvPr/>
        </p:nvSpPr>
        <p:spPr>
          <a:xfrm>
            <a:off x="414019" y="947673"/>
            <a:ext cx="10893425" cy="2201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Notice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difference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from 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18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previously</a:t>
            </a:r>
            <a:r>
              <a:rPr sz="18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seen.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Arial"/>
              <a:cs typeface="Arial"/>
            </a:endParaRPr>
          </a:p>
          <a:p>
            <a:pPr marL="713740" marR="259715" indent="-457200">
              <a:lnSpc>
                <a:spcPct val="100000"/>
              </a:lnSpc>
              <a:buSzPct val="79166"/>
              <a:buChar char="•"/>
              <a:tabLst>
                <a:tab pos="713740" algn="l"/>
                <a:tab pos="714375" algn="l"/>
              </a:tabLst>
            </a:pPr>
            <a:r>
              <a:rPr sz="2400" dirty="0">
                <a:latin typeface="Arial MT"/>
                <a:cs typeface="Arial MT"/>
              </a:rPr>
              <a:t>In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 </a:t>
            </a:r>
            <a:r>
              <a:rPr sz="2400" dirty="0">
                <a:latin typeface="Arial MT"/>
                <a:cs typeface="Arial MT"/>
              </a:rPr>
              <a:t>normal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cost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system,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overhead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applied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work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 process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based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on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actual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number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hours</a:t>
            </a: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spc="-5" dirty="0">
                <a:latin typeface="Arial MT"/>
                <a:cs typeface="Arial MT"/>
              </a:rPr>
              <a:t>worked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period.</a:t>
            </a:r>
            <a:endParaRPr sz="2400">
              <a:latin typeface="Arial MT"/>
              <a:cs typeface="Arial MT"/>
            </a:endParaRPr>
          </a:p>
          <a:p>
            <a:pPr marL="713740" marR="5080" indent="-457200">
              <a:lnSpc>
                <a:spcPct val="100000"/>
              </a:lnSpc>
              <a:spcBef>
                <a:spcPts val="1180"/>
              </a:spcBef>
              <a:buSzPct val="79166"/>
              <a:buChar char="•"/>
              <a:tabLst>
                <a:tab pos="713740" algn="l"/>
                <a:tab pos="714375" algn="l"/>
              </a:tabLst>
            </a:pPr>
            <a:r>
              <a:rPr sz="2400" dirty="0">
                <a:latin typeface="Arial MT"/>
                <a:cs typeface="Arial MT"/>
              </a:rPr>
              <a:t>In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 standard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cost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system,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overhead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applied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work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process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based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on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standard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hours allowed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for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actual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output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of</a:t>
            </a:r>
            <a:r>
              <a:rPr sz="2400" dirty="0">
                <a:latin typeface="Arial MT"/>
                <a:cs typeface="Arial MT"/>
              </a:rPr>
              <a:t> the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period.</a:t>
            </a:r>
            <a:endParaRPr sz="240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83437" y="3444156"/>
          <a:ext cx="4738370" cy="2858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4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4971">
                <a:tc gridSpan="2">
                  <a:txBody>
                    <a:bodyPr/>
                    <a:lstStyle/>
                    <a:p>
                      <a:pPr marL="1235075">
                        <a:lnSpc>
                          <a:spcPts val="2655"/>
                        </a:lnSpc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Normal</a:t>
                      </a:r>
                      <a:r>
                        <a:rPr sz="24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Costing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112522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MOH</a:t>
                      </a:r>
                      <a:r>
                        <a:rPr sz="24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15" dirty="0">
                          <a:latin typeface="Arial"/>
                          <a:cs typeface="Arial"/>
                        </a:rPr>
                        <a:t>(T-Account)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8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Actual</a:t>
                      </a:r>
                      <a:r>
                        <a:rPr sz="2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OH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 marR="7829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Applied</a:t>
                      </a:r>
                      <a:r>
                        <a:rPr sz="24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OH </a:t>
                      </a:r>
                      <a:r>
                        <a:rPr sz="24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(Actual</a:t>
                      </a:r>
                      <a:r>
                        <a:rPr sz="2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Hours</a:t>
                      </a:r>
                      <a:r>
                        <a:rPr sz="2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* </a:t>
                      </a:r>
                      <a:r>
                        <a:rPr sz="2400" spc="-6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POHR)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983437" y="5845009"/>
            <a:ext cx="4739005" cy="0"/>
          </a:xfrm>
          <a:custGeom>
            <a:avLst/>
            <a:gdLst/>
            <a:ahLst/>
            <a:cxnLst/>
            <a:rect l="l" t="t" r="r" b="b"/>
            <a:pathLst>
              <a:path w="4739005">
                <a:moveTo>
                  <a:pt x="0" y="0"/>
                </a:moveTo>
                <a:lnTo>
                  <a:pt x="47384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096000" y="3444156"/>
          <a:ext cx="5580380" cy="2858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8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4971">
                <a:tc gridSpan="2">
                  <a:txBody>
                    <a:bodyPr/>
                    <a:lstStyle/>
                    <a:p>
                      <a:pPr marL="2540" algn="ctr">
                        <a:lnSpc>
                          <a:spcPts val="2655"/>
                        </a:lnSpc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Standard</a:t>
                      </a:r>
                      <a:r>
                        <a:rPr sz="24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Costing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MOH</a:t>
                      </a:r>
                      <a:r>
                        <a:rPr sz="24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15" dirty="0">
                          <a:latin typeface="Arial"/>
                          <a:cs typeface="Arial"/>
                        </a:rPr>
                        <a:t>(T-Account)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81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Actual</a:t>
                      </a:r>
                      <a:r>
                        <a:rPr sz="2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OH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2075" marR="8909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Applied</a:t>
                      </a:r>
                      <a:r>
                        <a:rPr sz="2400" spc="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OH </a:t>
                      </a:r>
                      <a:r>
                        <a:rPr sz="24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(Standard Hours * </a:t>
                      </a:r>
                      <a:r>
                        <a:rPr sz="2400" spc="-6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POHR)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6096000" y="5845009"/>
            <a:ext cx="5580380" cy="0"/>
          </a:xfrm>
          <a:custGeom>
            <a:avLst/>
            <a:gdLst/>
            <a:ahLst/>
            <a:cxnLst/>
            <a:rect l="l" t="t" r="r" b="b"/>
            <a:pathLst>
              <a:path w="5580380">
                <a:moveTo>
                  <a:pt x="0" y="0"/>
                </a:moveTo>
                <a:lnTo>
                  <a:pt x="558038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72</a:t>
            </a:fld>
            <a:endParaRPr spc="-5" dirty="0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28EB966-0320-9F15-493D-28523783FE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Fixed</a:t>
            </a:r>
            <a:r>
              <a:rPr lang="en-CA" spc="-55" dirty="0"/>
              <a:t> </a:t>
            </a:r>
            <a:r>
              <a:rPr lang="en-CA" dirty="0"/>
              <a:t>Overhead</a:t>
            </a:r>
            <a:r>
              <a:rPr lang="en-CA" spc="-70" dirty="0"/>
              <a:t> </a:t>
            </a:r>
            <a:r>
              <a:rPr lang="en-CA" spc="-15" dirty="0"/>
              <a:t>Variances</a:t>
            </a:r>
            <a:endParaRPr lang="en-CA" dirty="0"/>
          </a:p>
        </p:txBody>
      </p:sp>
      <p:sp>
        <p:nvSpPr>
          <p:cNvPr id="3" name="object 3"/>
          <p:cNvSpPr txBox="1"/>
          <p:nvPr/>
        </p:nvSpPr>
        <p:spPr>
          <a:xfrm>
            <a:off x="2121789" y="1851786"/>
            <a:ext cx="1837055" cy="9766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 marR="5080" algn="ctr">
              <a:lnSpc>
                <a:spcPts val="2310"/>
              </a:lnSpc>
              <a:spcBef>
                <a:spcPts val="650"/>
              </a:spcBef>
            </a:pPr>
            <a:r>
              <a:rPr sz="2400" b="1" spc="-5" dirty="0">
                <a:latin typeface="Arial"/>
                <a:cs typeface="Arial"/>
              </a:rPr>
              <a:t>Actual</a:t>
            </a:r>
            <a:r>
              <a:rPr sz="2400" b="1" spc="-8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Fixed </a:t>
            </a:r>
            <a:r>
              <a:rPr sz="2400" b="1" spc="-65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Overhead 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Incurred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05730" y="1851786"/>
            <a:ext cx="1431925" cy="9766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065" marR="5080" indent="10160" algn="ctr">
              <a:lnSpc>
                <a:spcPts val="2310"/>
              </a:lnSpc>
              <a:spcBef>
                <a:spcPts val="650"/>
              </a:spcBef>
            </a:pPr>
            <a:r>
              <a:rPr sz="2400" b="1" dirty="0">
                <a:latin typeface="Arial"/>
                <a:cs typeface="Arial"/>
              </a:rPr>
              <a:t>Fixed 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Overhead  Budget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94878" y="1851786"/>
            <a:ext cx="1431925" cy="9766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 marR="5080" indent="-38100" algn="ctr">
              <a:lnSpc>
                <a:spcPts val="2310"/>
              </a:lnSpc>
              <a:spcBef>
                <a:spcPts val="650"/>
              </a:spcBef>
            </a:pPr>
            <a:r>
              <a:rPr sz="2400" b="1" dirty="0">
                <a:latin typeface="Arial"/>
                <a:cs typeface="Arial"/>
              </a:rPr>
              <a:t>Fixed 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Overhead  Applied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49955" y="4651070"/>
            <a:ext cx="2413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Budget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Variance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62733" y="2922270"/>
            <a:ext cx="2184400" cy="0"/>
          </a:xfrm>
          <a:custGeom>
            <a:avLst/>
            <a:gdLst/>
            <a:ahLst/>
            <a:cxnLst/>
            <a:rect l="l" t="t" r="r" b="b"/>
            <a:pathLst>
              <a:path w="2184400">
                <a:moveTo>
                  <a:pt x="0" y="0"/>
                </a:moveTo>
                <a:lnTo>
                  <a:pt x="2183892" y="0"/>
                </a:lnTo>
              </a:path>
            </a:pathLst>
          </a:custGeom>
          <a:ln w="28575">
            <a:solidFill>
              <a:srgbClr val="676A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46141" y="2922270"/>
            <a:ext cx="2184400" cy="0"/>
          </a:xfrm>
          <a:custGeom>
            <a:avLst/>
            <a:gdLst/>
            <a:ahLst/>
            <a:cxnLst/>
            <a:rect l="l" t="t" r="r" b="b"/>
            <a:pathLst>
              <a:path w="2184400">
                <a:moveTo>
                  <a:pt x="0" y="0"/>
                </a:moveTo>
                <a:lnTo>
                  <a:pt x="2183891" y="0"/>
                </a:lnTo>
              </a:path>
            </a:pathLst>
          </a:custGeom>
          <a:ln w="28575">
            <a:solidFill>
              <a:srgbClr val="676A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28026" y="2922270"/>
            <a:ext cx="2414270" cy="0"/>
          </a:xfrm>
          <a:custGeom>
            <a:avLst/>
            <a:gdLst/>
            <a:ahLst/>
            <a:cxnLst/>
            <a:rect l="l" t="t" r="r" b="b"/>
            <a:pathLst>
              <a:path w="2414270">
                <a:moveTo>
                  <a:pt x="0" y="0"/>
                </a:moveTo>
                <a:lnTo>
                  <a:pt x="2414016" y="0"/>
                </a:lnTo>
              </a:path>
            </a:pathLst>
          </a:custGeom>
          <a:ln w="28575">
            <a:solidFill>
              <a:srgbClr val="676A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3141154" y="3810761"/>
            <a:ext cx="2263140" cy="814069"/>
            <a:chOff x="3141154" y="3810761"/>
            <a:chExt cx="2263140" cy="814069"/>
          </a:xfrm>
        </p:grpSpPr>
        <p:sp>
          <p:nvSpPr>
            <p:cNvPr id="11" name="object 11"/>
            <p:cNvSpPr/>
            <p:nvPr/>
          </p:nvSpPr>
          <p:spPr>
            <a:xfrm>
              <a:off x="3155442" y="3810761"/>
              <a:ext cx="2234565" cy="483234"/>
            </a:xfrm>
            <a:custGeom>
              <a:avLst/>
              <a:gdLst/>
              <a:ahLst/>
              <a:cxnLst/>
              <a:rect l="l" t="t" r="r" b="b"/>
              <a:pathLst>
                <a:path w="2234565" h="483235">
                  <a:moveTo>
                    <a:pt x="0" y="13715"/>
                  </a:moveTo>
                  <a:lnTo>
                    <a:pt x="0" y="483107"/>
                  </a:lnTo>
                </a:path>
                <a:path w="2234565" h="483235">
                  <a:moveTo>
                    <a:pt x="2234184" y="483107"/>
                  </a:moveTo>
                  <a:lnTo>
                    <a:pt x="2234184" y="0"/>
                  </a:lnTo>
                </a:path>
              </a:pathLst>
            </a:custGeom>
            <a:ln w="28575">
              <a:solidFill>
                <a:srgbClr val="676A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02176" y="4269485"/>
              <a:ext cx="85725" cy="355600"/>
            </a:xfrm>
            <a:custGeom>
              <a:avLst/>
              <a:gdLst/>
              <a:ahLst/>
              <a:cxnLst/>
              <a:rect l="l" t="t" r="r" b="b"/>
              <a:pathLst>
                <a:path w="85725" h="355600">
                  <a:moveTo>
                    <a:pt x="28575" y="269366"/>
                  </a:moveTo>
                  <a:lnTo>
                    <a:pt x="0" y="269366"/>
                  </a:lnTo>
                  <a:lnTo>
                    <a:pt x="42925" y="355091"/>
                  </a:lnTo>
                  <a:lnTo>
                    <a:pt x="78623" y="283590"/>
                  </a:lnTo>
                  <a:lnTo>
                    <a:pt x="28575" y="283590"/>
                  </a:lnTo>
                  <a:lnTo>
                    <a:pt x="28575" y="269366"/>
                  </a:lnTo>
                  <a:close/>
                </a:path>
                <a:path w="85725" h="355600">
                  <a:moveTo>
                    <a:pt x="57150" y="0"/>
                  </a:moveTo>
                  <a:lnTo>
                    <a:pt x="28575" y="0"/>
                  </a:lnTo>
                  <a:lnTo>
                    <a:pt x="28575" y="283590"/>
                  </a:lnTo>
                  <a:lnTo>
                    <a:pt x="57150" y="283590"/>
                  </a:lnTo>
                  <a:lnTo>
                    <a:pt x="57150" y="0"/>
                  </a:lnTo>
                  <a:close/>
                </a:path>
                <a:path w="85725" h="355600">
                  <a:moveTo>
                    <a:pt x="85725" y="269366"/>
                  </a:moveTo>
                  <a:lnTo>
                    <a:pt x="57150" y="269366"/>
                  </a:lnTo>
                  <a:lnTo>
                    <a:pt x="57150" y="283590"/>
                  </a:lnTo>
                  <a:lnTo>
                    <a:pt x="78623" y="283590"/>
                  </a:lnTo>
                  <a:lnTo>
                    <a:pt x="85725" y="269366"/>
                  </a:lnTo>
                  <a:close/>
                </a:path>
              </a:pathLst>
            </a:custGeom>
            <a:solidFill>
              <a:srgbClr val="676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55442" y="427100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0" y="0"/>
                  </a:moveTo>
                  <a:lnTo>
                    <a:pt x="2235199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6670738" y="3810761"/>
            <a:ext cx="2378710" cy="814069"/>
            <a:chOff x="6670738" y="3810761"/>
            <a:chExt cx="2378710" cy="814069"/>
          </a:xfrm>
        </p:grpSpPr>
        <p:sp>
          <p:nvSpPr>
            <p:cNvPr id="15" name="object 15"/>
            <p:cNvSpPr/>
            <p:nvPr/>
          </p:nvSpPr>
          <p:spPr>
            <a:xfrm>
              <a:off x="6685026" y="3810761"/>
              <a:ext cx="2350135" cy="483234"/>
            </a:xfrm>
            <a:custGeom>
              <a:avLst/>
              <a:gdLst/>
              <a:ahLst/>
              <a:cxnLst/>
              <a:rect l="l" t="t" r="r" b="b"/>
              <a:pathLst>
                <a:path w="2350134" h="483235">
                  <a:moveTo>
                    <a:pt x="0" y="13715"/>
                  </a:moveTo>
                  <a:lnTo>
                    <a:pt x="0" y="483107"/>
                  </a:lnTo>
                </a:path>
                <a:path w="2350134" h="483235">
                  <a:moveTo>
                    <a:pt x="2350007" y="483107"/>
                  </a:moveTo>
                  <a:lnTo>
                    <a:pt x="2350007" y="0"/>
                  </a:lnTo>
                </a:path>
              </a:pathLst>
            </a:custGeom>
            <a:ln w="28575">
              <a:solidFill>
                <a:srgbClr val="676A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859776" y="4269485"/>
              <a:ext cx="85725" cy="355600"/>
            </a:xfrm>
            <a:custGeom>
              <a:avLst/>
              <a:gdLst/>
              <a:ahLst/>
              <a:cxnLst/>
              <a:rect l="l" t="t" r="r" b="b"/>
              <a:pathLst>
                <a:path w="85725" h="355600">
                  <a:moveTo>
                    <a:pt x="28575" y="269366"/>
                  </a:moveTo>
                  <a:lnTo>
                    <a:pt x="0" y="269366"/>
                  </a:lnTo>
                  <a:lnTo>
                    <a:pt x="42925" y="355091"/>
                  </a:lnTo>
                  <a:lnTo>
                    <a:pt x="78623" y="283590"/>
                  </a:lnTo>
                  <a:lnTo>
                    <a:pt x="28575" y="283590"/>
                  </a:lnTo>
                  <a:lnTo>
                    <a:pt x="28575" y="269366"/>
                  </a:lnTo>
                  <a:close/>
                </a:path>
                <a:path w="85725" h="355600">
                  <a:moveTo>
                    <a:pt x="57150" y="0"/>
                  </a:moveTo>
                  <a:lnTo>
                    <a:pt x="28575" y="0"/>
                  </a:lnTo>
                  <a:lnTo>
                    <a:pt x="28575" y="283590"/>
                  </a:lnTo>
                  <a:lnTo>
                    <a:pt x="57150" y="283590"/>
                  </a:lnTo>
                  <a:lnTo>
                    <a:pt x="57150" y="0"/>
                  </a:lnTo>
                  <a:close/>
                </a:path>
                <a:path w="85725" h="355600">
                  <a:moveTo>
                    <a:pt x="85725" y="269366"/>
                  </a:moveTo>
                  <a:lnTo>
                    <a:pt x="57150" y="269366"/>
                  </a:lnTo>
                  <a:lnTo>
                    <a:pt x="57150" y="283590"/>
                  </a:lnTo>
                  <a:lnTo>
                    <a:pt x="78623" y="283590"/>
                  </a:lnTo>
                  <a:lnTo>
                    <a:pt x="85725" y="269366"/>
                  </a:lnTo>
                  <a:close/>
                </a:path>
              </a:pathLst>
            </a:custGeom>
            <a:solidFill>
              <a:srgbClr val="676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85026" y="4271009"/>
              <a:ext cx="2349500" cy="0"/>
            </a:xfrm>
            <a:custGeom>
              <a:avLst/>
              <a:gdLst/>
              <a:ahLst/>
              <a:cxnLst/>
              <a:rect l="l" t="t" r="r" b="b"/>
              <a:pathLst>
                <a:path w="2349500">
                  <a:moveTo>
                    <a:pt x="0" y="0"/>
                  </a:moveTo>
                  <a:lnTo>
                    <a:pt x="234950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638925" y="4651070"/>
            <a:ext cx="24403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5" dirty="0">
                <a:latin typeface="Arial"/>
                <a:cs typeface="Arial"/>
              </a:rPr>
              <a:t>Volume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Variance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78242" y="2937509"/>
            <a:ext cx="25133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7244" marR="5080" indent="-8051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Standard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Hours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* </a:t>
            </a:r>
            <a:r>
              <a:rPr sz="2400" b="1" spc="-65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POHR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95291" y="2912490"/>
            <a:ext cx="30734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7915" marR="5080" indent="-108585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Denominator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Hours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* </a:t>
            </a:r>
            <a:r>
              <a:rPr sz="2400" b="1" spc="-65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POHR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73</a:t>
            </a:fld>
            <a:endParaRPr spc="-5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478076A5-6964-A346-FA23-08B3A5E677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Fixed</a:t>
            </a:r>
            <a:r>
              <a:rPr lang="en-CA" spc="-30" dirty="0"/>
              <a:t> </a:t>
            </a:r>
            <a:r>
              <a:rPr lang="en-CA" dirty="0"/>
              <a:t>Overhead</a:t>
            </a:r>
            <a:r>
              <a:rPr lang="en-CA" spc="-40" dirty="0"/>
              <a:t> </a:t>
            </a:r>
            <a:r>
              <a:rPr lang="en-CA" spc="-20" dirty="0"/>
              <a:t>Variances</a:t>
            </a:r>
            <a:r>
              <a:rPr lang="en-CA" spc="-55" dirty="0"/>
              <a:t> </a:t>
            </a:r>
            <a:r>
              <a:rPr lang="en-CA" dirty="0"/>
              <a:t>(cont’d)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2165" y="1011222"/>
            <a:ext cx="10770235" cy="3684270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330"/>
              </a:spcBef>
              <a:buSzPct val="79166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Budget</a:t>
            </a:r>
            <a:r>
              <a:rPr sz="2400" b="1" u="heavy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Variance</a:t>
            </a:r>
            <a:endParaRPr sz="2400" dirty="0">
              <a:latin typeface="Arial"/>
              <a:cs typeface="Arial"/>
            </a:endParaRPr>
          </a:p>
          <a:p>
            <a:pPr marL="918844" marR="445770" lvl="1" indent="-457200" algn="just">
              <a:lnSpc>
                <a:spcPct val="100000"/>
              </a:lnSpc>
              <a:spcBef>
                <a:spcPts val="1125"/>
              </a:spcBef>
              <a:buSzPct val="79545"/>
              <a:buChar char="•"/>
              <a:tabLst>
                <a:tab pos="919480" algn="l"/>
              </a:tabLst>
            </a:pPr>
            <a:r>
              <a:rPr sz="2200" spc="-5" dirty="0">
                <a:latin typeface="Arial MT"/>
                <a:cs typeface="Arial MT"/>
              </a:rPr>
              <a:t>The budget variance is a measure of the difference between the actual fixed </a:t>
            </a:r>
            <a:r>
              <a:rPr sz="2200" spc="-6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overhead costs incurred during the period and the budgeted fixed overhead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costs as contained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flexible budget.</a:t>
            </a:r>
            <a:endParaRPr sz="2200" dirty="0">
              <a:latin typeface="Arial MT"/>
              <a:cs typeface="Arial MT"/>
            </a:endParaRPr>
          </a:p>
          <a:p>
            <a:pPr marL="441959">
              <a:lnSpc>
                <a:spcPct val="100000"/>
              </a:lnSpc>
              <a:spcBef>
                <a:spcPts val="1995"/>
              </a:spcBef>
            </a:pPr>
            <a:r>
              <a:rPr sz="2200" spc="-5" dirty="0">
                <a:latin typeface="Arial MT"/>
                <a:cs typeface="Arial MT"/>
              </a:rPr>
              <a:t>Budget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variance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=</a:t>
            </a:r>
            <a:r>
              <a:rPr sz="2200" spc="-1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Actual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fixed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overhead</a:t>
            </a:r>
            <a:r>
              <a:rPr sz="2200" spc="4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cost</a:t>
            </a:r>
            <a:r>
              <a:rPr sz="2200" spc="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–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Flexible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budget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fixed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overhead</a:t>
            </a:r>
            <a:r>
              <a:rPr sz="2200" spc="4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cost</a:t>
            </a:r>
            <a:endParaRPr sz="2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400"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614"/>
              </a:spcBef>
              <a:buSzPct val="79166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b="1" u="heavy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Volume</a:t>
            </a:r>
            <a:r>
              <a:rPr sz="2400" b="1" u="heavy" spc="-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Variance</a:t>
            </a:r>
            <a:endParaRPr sz="2400" dirty="0">
              <a:latin typeface="Arial"/>
              <a:cs typeface="Arial"/>
            </a:endParaRPr>
          </a:p>
          <a:p>
            <a:pPr marL="918844" lvl="1" indent="-457200">
              <a:lnSpc>
                <a:spcPct val="100000"/>
              </a:lnSpc>
              <a:spcBef>
                <a:spcPts val="1125"/>
              </a:spcBef>
              <a:buSzPct val="79545"/>
              <a:buChar char="•"/>
              <a:tabLst>
                <a:tab pos="918844" algn="l"/>
                <a:tab pos="919480" algn="l"/>
              </a:tabLst>
            </a:pPr>
            <a:r>
              <a:rPr sz="2200" spc="-5" dirty="0">
                <a:latin typeface="Arial MT"/>
                <a:cs typeface="Arial MT"/>
              </a:rPr>
              <a:t>The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volume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variance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 measure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of </a:t>
            </a:r>
            <a:r>
              <a:rPr sz="2200" dirty="0">
                <a:latin typeface="Arial MT"/>
                <a:cs typeface="Arial MT"/>
              </a:rPr>
              <a:t>utilization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of </a:t>
            </a:r>
            <a:r>
              <a:rPr sz="2200" dirty="0">
                <a:latin typeface="Arial MT"/>
                <a:cs typeface="Arial MT"/>
              </a:rPr>
              <a:t>plant</a:t>
            </a:r>
            <a:r>
              <a:rPr sz="2200" spc="-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facilities.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79751" y="5536183"/>
            <a:ext cx="110680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62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latin typeface="Arial MT"/>
                <a:cs typeface="Arial MT"/>
              </a:rPr>
              <a:t>Volume </a:t>
            </a:r>
            <a:r>
              <a:rPr sz="2200" spc="-600" dirty="0">
                <a:latin typeface="Arial MT"/>
                <a:cs typeface="Arial MT"/>
              </a:rPr>
              <a:t> </a:t>
            </a:r>
            <a:r>
              <a:rPr sz="2200" spc="-175" dirty="0">
                <a:latin typeface="Arial MT"/>
                <a:cs typeface="Arial MT"/>
              </a:rPr>
              <a:t>V</a:t>
            </a:r>
            <a:r>
              <a:rPr sz="2200" spc="-5" dirty="0">
                <a:latin typeface="Arial MT"/>
                <a:cs typeface="Arial MT"/>
              </a:rPr>
              <a:t>ar</a:t>
            </a:r>
            <a:r>
              <a:rPr sz="2200" dirty="0">
                <a:latin typeface="Arial MT"/>
                <a:cs typeface="Arial MT"/>
              </a:rPr>
              <a:t>i</a:t>
            </a:r>
            <a:r>
              <a:rPr sz="2200" spc="-5" dirty="0">
                <a:latin typeface="Arial MT"/>
                <a:cs typeface="Arial MT"/>
              </a:rPr>
              <a:t>an</a:t>
            </a:r>
            <a:r>
              <a:rPr sz="2200" dirty="0">
                <a:latin typeface="Arial MT"/>
                <a:cs typeface="Arial MT"/>
              </a:rPr>
              <a:t>c</a:t>
            </a:r>
            <a:r>
              <a:rPr sz="2200" spc="-5" dirty="0">
                <a:latin typeface="Arial MT"/>
                <a:cs typeface="Arial MT"/>
              </a:rPr>
              <a:t>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80078" y="5228082"/>
            <a:ext cx="241871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Arial MT"/>
                <a:cs typeface="Arial MT"/>
              </a:rPr>
              <a:t>Fixed portion of the </a:t>
            </a:r>
            <a:r>
              <a:rPr sz="2200" spc="-6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predetermined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overhead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rate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99095" y="5228082"/>
            <a:ext cx="259207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Arial MT"/>
                <a:cs typeface="Arial MT"/>
              </a:rPr>
              <a:t>denominator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hours –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standard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hours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allowed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42581" y="5725159"/>
            <a:ext cx="1651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Arial MT"/>
                <a:cs typeface="Arial MT"/>
              </a:rPr>
              <a:t>x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98926" y="5751677"/>
            <a:ext cx="1885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Arial MT"/>
                <a:cs typeface="Arial MT"/>
              </a:rPr>
              <a:t>=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64552" y="5201411"/>
            <a:ext cx="45720" cy="1077595"/>
          </a:xfrm>
          <a:custGeom>
            <a:avLst/>
            <a:gdLst/>
            <a:ahLst/>
            <a:cxnLst/>
            <a:rect l="l" t="t" r="r" b="b"/>
            <a:pathLst>
              <a:path w="45720" h="1077595">
                <a:moveTo>
                  <a:pt x="45720" y="1077468"/>
                </a:moveTo>
                <a:lnTo>
                  <a:pt x="27914" y="1077169"/>
                </a:lnTo>
                <a:lnTo>
                  <a:pt x="13382" y="1076353"/>
                </a:lnTo>
                <a:lnTo>
                  <a:pt x="3589" y="1075142"/>
                </a:lnTo>
                <a:lnTo>
                  <a:pt x="0" y="1073658"/>
                </a:lnTo>
                <a:lnTo>
                  <a:pt x="0" y="3810"/>
                </a:lnTo>
                <a:lnTo>
                  <a:pt x="3589" y="2303"/>
                </a:lnTo>
                <a:lnTo>
                  <a:pt x="13382" y="1095"/>
                </a:lnTo>
                <a:lnTo>
                  <a:pt x="27914" y="291"/>
                </a:lnTo>
                <a:lnTo>
                  <a:pt x="4572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71759" y="5201411"/>
            <a:ext cx="45720" cy="1077595"/>
          </a:xfrm>
          <a:custGeom>
            <a:avLst/>
            <a:gdLst/>
            <a:ahLst/>
            <a:cxnLst/>
            <a:rect l="l" t="t" r="r" b="b"/>
            <a:pathLst>
              <a:path w="45720" h="1077595">
                <a:moveTo>
                  <a:pt x="0" y="0"/>
                </a:moveTo>
                <a:lnTo>
                  <a:pt x="17805" y="291"/>
                </a:lnTo>
                <a:lnTo>
                  <a:pt x="32337" y="1095"/>
                </a:lnTo>
                <a:lnTo>
                  <a:pt x="42130" y="2303"/>
                </a:lnTo>
                <a:lnTo>
                  <a:pt x="45720" y="3810"/>
                </a:lnTo>
                <a:lnTo>
                  <a:pt x="45720" y="1073658"/>
                </a:lnTo>
                <a:lnTo>
                  <a:pt x="42130" y="1075142"/>
                </a:lnTo>
                <a:lnTo>
                  <a:pt x="32337" y="1076353"/>
                </a:lnTo>
                <a:lnTo>
                  <a:pt x="17805" y="1077169"/>
                </a:lnTo>
                <a:lnTo>
                  <a:pt x="0" y="107746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74</a:t>
            </a:fld>
            <a:endParaRPr spc="-5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910DDFB-E8D3-7A8D-701C-373AEC3CE4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Cost </a:t>
            </a:r>
            <a:r>
              <a:rPr lang="en-CA" spc="-20" dirty="0"/>
              <a:t>Variance – In Class Problem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40266F-0131-5AC8-ABFB-72711FA24F8A}"/>
              </a:ext>
            </a:extLst>
          </p:cNvPr>
          <p:cNvSpPr txBox="1"/>
          <p:nvPr/>
        </p:nvSpPr>
        <p:spPr>
          <a:xfrm>
            <a:off x="857301" y="712104"/>
            <a:ext cx="108266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CA" altLang="en-US" sz="2200" spc="-5" dirty="0">
                <a:latin typeface="Arial MT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CD6382-663B-94A5-717B-D03B193EBB4C}"/>
              </a:ext>
            </a:extLst>
          </p:cNvPr>
          <p:cNvSpPr/>
          <p:nvPr/>
        </p:nvSpPr>
        <p:spPr>
          <a:xfrm>
            <a:off x="857301" y="2636912"/>
            <a:ext cx="6102795" cy="1107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What additional information does management need?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184EE2-87D3-6EFB-0F0C-5548181B8150}"/>
              </a:ext>
            </a:extLst>
          </p:cNvPr>
          <p:cNvSpPr txBox="1"/>
          <p:nvPr/>
        </p:nvSpPr>
        <p:spPr>
          <a:xfrm>
            <a:off x="1067934" y="800615"/>
            <a:ext cx="85564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Arial" panose="020B0604020202020204" pitchFamily="34" charset="0"/>
              </a:rPr>
              <a:t>Example – Cindy’s Cake Shop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Arial" panose="020B0604020202020204" pitchFamily="34" charset="0"/>
              </a:rPr>
              <a:t>total cost variance = Actual cost – budgeted cost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Arial" panose="020B0604020202020204" pitchFamily="34" charset="0"/>
              </a:rPr>
              <a:t>                              = $70,329 - $64,050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Arial" panose="020B0604020202020204" pitchFamily="34" charset="0"/>
              </a:rPr>
              <a:t>                              =  $6,279 </a:t>
            </a:r>
            <a:r>
              <a:rPr lang="en-US" altLang="en-US" dirty="0" err="1">
                <a:latin typeface="Arial" panose="020B0604020202020204" pitchFamily="34" charset="0"/>
              </a:rPr>
              <a:t>unfavourable</a:t>
            </a:r>
            <a:endParaRPr lang="en-US" altLang="en-US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A9152A4D-9F73-CF94-7A64-8FA472FAA0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169913"/>
              </p:ext>
            </p:extLst>
          </p:nvPr>
        </p:nvGraphicFramePr>
        <p:xfrm>
          <a:off x="3647728" y="4005064"/>
          <a:ext cx="4362450" cy="239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362416" imgH="2390848" progId="Excel.Sheet.12">
                  <p:embed/>
                </p:oleObj>
              </mc:Choice>
              <mc:Fallback>
                <p:oleObj name="Worksheet" r:id="rId2" imgW="4362416" imgH="2390848" progId="Excel.Sheet.12">
                  <p:embed/>
                  <p:pic>
                    <p:nvPicPr>
                      <p:cNvPr id="11" name="Object 2">
                        <a:extLst>
                          <a:ext uri="{FF2B5EF4-FFF2-40B4-BE49-F238E27FC236}">
                            <a16:creationId xmlns:a16="http://schemas.microsoft.com/office/drawing/2014/main" id="{A9152A4D-9F73-CF94-7A64-8FA472FAA0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7728" y="4005064"/>
                        <a:ext cx="4362450" cy="239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3045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75</a:t>
            </a:fld>
            <a:endParaRPr spc="-5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910DDFB-E8D3-7A8D-701C-373AEC3CE4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Cost </a:t>
            </a:r>
            <a:r>
              <a:rPr lang="en-CA" spc="-20" dirty="0"/>
              <a:t>Variance – In Class Problem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40266F-0131-5AC8-ABFB-72711FA24F8A}"/>
              </a:ext>
            </a:extLst>
          </p:cNvPr>
          <p:cNvSpPr txBox="1"/>
          <p:nvPr/>
        </p:nvSpPr>
        <p:spPr>
          <a:xfrm>
            <a:off x="857301" y="712104"/>
            <a:ext cx="108266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CA" altLang="en-US" sz="2200" spc="-5" dirty="0">
                <a:latin typeface="Arial MT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184EE2-87D3-6EFB-0F0C-5548181B8150}"/>
              </a:ext>
            </a:extLst>
          </p:cNvPr>
          <p:cNvSpPr txBox="1"/>
          <p:nvPr/>
        </p:nvSpPr>
        <p:spPr>
          <a:xfrm>
            <a:off x="1067934" y="800615"/>
            <a:ext cx="8556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626914-FA4C-87C8-0F6D-2993AA8CD8E9}"/>
              </a:ext>
            </a:extLst>
          </p:cNvPr>
          <p:cNvSpPr txBox="1"/>
          <p:nvPr/>
        </p:nvSpPr>
        <p:spPr>
          <a:xfrm>
            <a:off x="983432" y="1263576"/>
            <a:ext cx="691856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200" spc="-5" dirty="0">
                <a:latin typeface="Arial MT"/>
              </a:rPr>
              <a:t>The cost variance formula is comprised of 2 elements:</a:t>
            </a:r>
          </a:p>
          <a:p>
            <a:pPr>
              <a:defRPr/>
            </a:pPr>
            <a:endParaRPr lang="en-US" sz="2200" spc="-5" dirty="0">
              <a:latin typeface="Arial MT"/>
            </a:endParaRPr>
          </a:p>
          <a:p>
            <a:pPr marL="342900" indent="-342900">
              <a:buFontTx/>
              <a:buAutoNum type="arabicPeriod"/>
              <a:defRPr/>
            </a:pPr>
            <a:r>
              <a:rPr lang="en-US" sz="2200" spc="-5" dirty="0">
                <a:latin typeface="Arial MT"/>
              </a:rPr>
              <a:t>Volume (Quantity) variance 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sz="2200" spc="-5" dirty="0">
                <a:latin typeface="Arial MT"/>
              </a:rPr>
              <a:t>Price variance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7B71A-F373-26F8-1D6C-CA7F70E98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3608388"/>
            <a:ext cx="880786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200" spc="-5" dirty="0" err="1">
                <a:latin typeface="Arial MT"/>
              </a:rPr>
              <a:t>Favourable</a:t>
            </a:r>
            <a:r>
              <a:rPr lang="en-US" altLang="en-US" sz="2200" spc="-5" dirty="0">
                <a:latin typeface="Arial MT"/>
              </a:rPr>
              <a:t> variance – actual cost incurred is lower than expected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200" spc="-5" dirty="0">
              <a:latin typeface="Arial M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spc="-5" dirty="0" err="1">
                <a:latin typeface="Arial MT"/>
              </a:rPr>
              <a:t>Unfavourable</a:t>
            </a:r>
            <a:r>
              <a:rPr lang="en-US" altLang="en-US" sz="2200" spc="-5" dirty="0">
                <a:latin typeface="Arial MT"/>
              </a:rPr>
              <a:t> variance – actual cost incurred is higher than expected </a:t>
            </a:r>
          </a:p>
        </p:txBody>
      </p:sp>
    </p:spTree>
    <p:extLst>
      <p:ext uri="{BB962C8B-B14F-4D97-AF65-F5344CB8AC3E}">
        <p14:creationId xmlns:p14="http://schemas.microsoft.com/office/powerpoint/2010/main" val="4821892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76</a:t>
            </a:fld>
            <a:endParaRPr spc="-5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910DDFB-E8D3-7A8D-701C-373AEC3CE4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Quantity </a:t>
            </a:r>
            <a:r>
              <a:rPr lang="en-CA" spc="-20" dirty="0"/>
              <a:t>Variance – In Class Problem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40266F-0131-5AC8-ABFB-72711FA24F8A}"/>
              </a:ext>
            </a:extLst>
          </p:cNvPr>
          <p:cNvSpPr txBox="1"/>
          <p:nvPr/>
        </p:nvSpPr>
        <p:spPr>
          <a:xfrm>
            <a:off x="857301" y="712104"/>
            <a:ext cx="108266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CA" altLang="en-US" sz="2200" spc="-5" dirty="0">
                <a:latin typeface="Arial MT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184EE2-87D3-6EFB-0F0C-5548181B8150}"/>
              </a:ext>
            </a:extLst>
          </p:cNvPr>
          <p:cNvSpPr txBox="1"/>
          <p:nvPr/>
        </p:nvSpPr>
        <p:spPr>
          <a:xfrm>
            <a:off x="1067934" y="800615"/>
            <a:ext cx="8556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626914-FA4C-87C8-0F6D-2993AA8CD8E9}"/>
              </a:ext>
            </a:extLst>
          </p:cNvPr>
          <p:cNvSpPr txBox="1"/>
          <p:nvPr/>
        </p:nvSpPr>
        <p:spPr>
          <a:xfrm>
            <a:off x="983432" y="1276486"/>
            <a:ext cx="1044116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en-US" sz="2200" spc="-5" dirty="0">
                <a:latin typeface="Arial MT"/>
              </a:rPr>
              <a:t>Variable cost – unit level costs as they vary with the number of units produced</a:t>
            </a:r>
          </a:p>
          <a:p>
            <a:pPr>
              <a:defRPr/>
            </a:pPr>
            <a:endParaRPr lang="en-US" altLang="en-US" sz="2200" spc="-5" dirty="0">
              <a:latin typeface="Arial MT"/>
            </a:endParaRPr>
          </a:p>
          <a:p>
            <a:pPr>
              <a:defRPr/>
            </a:pPr>
            <a:r>
              <a:rPr lang="en-CA" altLang="en-US" sz="2200" spc="-5" dirty="0">
                <a:latin typeface="Arial MT"/>
              </a:rPr>
              <a:t>Quantity variance is the difference between the actual usage of something and its expected usage</a:t>
            </a:r>
            <a:r>
              <a:rPr lang="en-CA" altLang="en-US" dirty="0">
                <a:latin typeface="Arial" panose="020B0604020202020204" pitchFamily="34" charset="0"/>
              </a:rPr>
              <a:t>. </a:t>
            </a:r>
          </a:p>
          <a:p>
            <a:pPr>
              <a:defRPr/>
            </a:pPr>
            <a:r>
              <a:rPr lang="en-US" altLang="en-US" sz="2400" dirty="0"/>
              <a:t> </a:t>
            </a:r>
          </a:p>
          <a:p>
            <a:pPr>
              <a:defRPr/>
            </a:pPr>
            <a:endParaRPr lang="en-US" sz="2200" spc="-5" dirty="0">
              <a:latin typeface="Arial MT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7FECA2F-6171-FC27-6B04-B2E81E3C8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7934" y="3501008"/>
            <a:ext cx="9996618" cy="1046440"/>
          </a:xfrm>
          <a:prstGeom prst="rect">
            <a:avLst/>
          </a:prstGeom>
          <a:noFill/>
          <a:ln w="222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FontTx/>
              <a:buNone/>
              <a:defRPr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Arial" panose="020B0604020202020204" pitchFamily="34" charset="0"/>
              </a:defRPr>
            </a:lvl9pPr>
          </a:lstStyle>
          <a:p>
            <a:r>
              <a:rPr lang="en-CA" altLang="en-US" sz="2200" spc="-5" dirty="0">
                <a:latin typeface="Arial MT"/>
              </a:rPr>
              <a:t>Quantity Variance</a:t>
            </a:r>
          </a:p>
          <a:p>
            <a:r>
              <a:rPr lang="en-CA" altLang="en-US" sz="2200" spc="-5" dirty="0">
                <a:latin typeface="Arial MT"/>
              </a:rPr>
              <a:t>        = (actual quantity used – Standard quantity use ) x Standard cost/ unit</a:t>
            </a:r>
          </a:p>
          <a:p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9647918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77</a:t>
            </a:fld>
            <a:endParaRPr spc="-5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910DDFB-E8D3-7A8D-701C-373AEC3CE4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Quantity </a:t>
            </a:r>
            <a:r>
              <a:rPr lang="en-CA" spc="-20" dirty="0"/>
              <a:t>Variance – In Class Problem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40266F-0131-5AC8-ABFB-72711FA24F8A}"/>
              </a:ext>
            </a:extLst>
          </p:cNvPr>
          <p:cNvSpPr txBox="1"/>
          <p:nvPr/>
        </p:nvSpPr>
        <p:spPr>
          <a:xfrm>
            <a:off x="857301" y="712104"/>
            <a:ext cx="108266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CA" altLang="en-US" sz="2200" spc="-5" dirty="0">
                <a:latin typeface="Arial MT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184EE2-87D3-6EFB-0F0C-5548181B8150}"/>
              </a:ext>
            </a:extLst>
          </p:cNvPr>
          <p:cNvSpPr txBox="1"/>
          <p:nvPr/>
        </p:nvSpPr>
        <p:spPr>
          <a:xfrm>
            <a:off x="1067934" y="800615"/>
            <a:ext cx="8556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7FECA2F-6171-FC27-6B04-B2E81E3C8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087" y="681028"/>
            <a:ext cx="8207375" cy="923925"/>
          </a:xfrm>
          <a:prstGeom prst="rect">
            <a:avLst/>
          </a:prstGeom>
          <a:noFill/>
          <a:ln w="222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FontTx/>
              <a:buNone/>
              <a:defRPr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Arial" panose="020B0604020202020204" pitchFamily="34" charset="0"/>
              </a:defRPr>
            </a:lvl9pPr>
          </a:lstStyle>
          <a:p>
            <a:r>
              <a:rPr lang="en-CA" altLang="en-US" dirty="0"/>
              <a:t>Quantity Variance</a:t>
            </a:r>
          </a:p>
          <a:p>
            <a:r>
              <a:rPr lang="en-CA" altLang="en-US" dirty="0"/>
              <a:t>        = (actual quantity used – Standard quantity use ) x Standard cost/ unit</a:t>
            </a:r>
          </a:p>
          <a:p>
            <a:endParaRPr lang="en-CA" altLang="en-US" dirty="0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421D2B84-D228-40A2-3E23-6D85E4F03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645" y="1807349"/>
            <a:ext cx="820737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/>
              <a:t>Quantity Variance Example</a:t>
            </a:r>
            <a:endParaRPr lang="en-US" altLang="en-US" sz="1800" dirty="0"/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Cindy’s Cake Shop budget for 5 eggs (raw material) per cake. The budget price is $.12 / egg. The budget states that they are expected to sell 3,500 cakes. They actually sold 3,800 cakes. They actually used 18,600 eggs.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Calculate the quantity variance for the eggs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F3FD56-5E2D-F29B-61D7-02B534C50256}"/>
              </a:ext>
            </a:extLst>
          </p:cNvPr>
          <p:cNvSpPr txBox="1"/>
          <p:nvPr/>
        </p:nvSpPr>
        <p:spPr>
          <a:xfrm>
            <a:off x="935087" y="4115673"/>
            <a:ext cx="78726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Arial" panose="020B0604020202020204" pitchFamily="34" charset="0"/>
              </a:rPr>
              <a:t>Quantity variance for the eggs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Arial" panose="020B0604020202020204" pitchFamily="34" charset="0"/>
              </a:rPr>
              <a:t>= (Actual quantity used – Standard quantity used ) x Standard cost per unit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Arial" panose="020B0604020202020204" pitchFamily="34" charset="0"/>
              </a:rPr>
              <a:t>=  (18,600 – 19,000 **) x $.12/ egg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Arial" panose="020B0604020202020204" pitchFamily="34" charset="0"/>
              </a:rPr>
              <a:t>= $48 </a:t>
            </a:r>
            <a:r>
              <a:rPr lang="en-US" altLang="en-US" dirty="0" err="1">
                <a:latin typeface="Arial" panose="020B0604020202020204" pitchFamily="34" charset="0"/>
              </a:rPr>
              <a:t>Favourable</a:t>
            </a:r>
            <a:endParaRPr lang="en-US" altLang="en-US" dirty="0">
              <a:latin typeface="Arial" panose="020B0604020202020204" pitchFamily="34" charset="0"/>
            </a:endParaRPr>
          </a:p>
          <a:p>
            <a:endParaRPr lang="en-CA" dirty="0"/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C0542DDB-5FC3-6242-2556-65E8D086B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4334" y="5851416"/>
            <a:ext cx="598760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**Flexible Budget = Actual cakes x Standard #units/ cake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                            = 3,800 cakes x 5 eggs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                            = 19,000 eggs</a:t>
            </a:r>
          </a:p>
        </p:txBody>
      </p:sp>
    </p:spTree>
    <p:extLst>
      <p:ext uri="{BB962C8B-B14F-4D97-AF65-F5344CB8AC3E}">
        <p14:creationId xmlns:p14="http://schemas.microsoft.com/office/powerpoint/2010/main" val="21378807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78</a:t>
            </a:fld>
            <a:endParaRPr spc="-5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910DDFB-E8D3-7A8D-701C-373AEC3CE4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Price </a:t>
            </a:r>
            <a:r>
              <a:rPr lang="en-CA" spc="-20" dirty="0"/>
              <a:t>Variance – In Class Problem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40266F-0131-5AC8-ABFB-72711FA24F8A}"/>
              </a:ext>
            </a:extLst>
          </p:cNvPr>
          <p:cNvSpPr txBox="1"/>
          <p:nvPr/>
        </p:nvSpPr>
        <p:spPr>
          <a:xfrm>
            <a:off x="857301" y="712104"/>
            <a:ext cx="108266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CA" altLang="en-US" sz="2200" spc="-5" dirty="0">
                <a:latin typeface="Arial MT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184EE2-87D3-6EFB-0F0C-5548181B8150}"/>
              </a:ext>
            </a:extLst>
          </p:cNvPr>
          <p:cNvSpPr txBox="1"/>
          <p:nvPr/>
        </p:nvSpPr>
        <p:spPr>
          <a:xfrm>
            <a:off x="1067934" y="800615"/>
            <a:ext cx="8556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7FECA2F-6171-FC27-6B04-B2E81E3C8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087" y="681028"/>
            <a:ext cx="8207375" cy="923925"/>
          </a:xfrm>
          <a:prstGeom prst="rect">
            <a:avLst/>
          </a:prstGeom>
          <a:noFill/>
          <a:ln w="222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FontTx/>
              <a:buNone/>
              <a:defRPr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Arial" panose="020B0604020202020204" pitchFamily="34" charset="0"/>
              </a:defRPr>
            </a:lvl9pPr>
          </a:lstStyle>
          <a:p>
            <a:r>
              <a:rPr lang="en-CA" altLang="en-US" dirty="0"/>
              <a:t>Price Variance</a:t>
            </a:r>
          </a:p>
          <a:p>
            <a:r>
              <a:rPr lang="en-CA" altLang="en-US" dirty="0"/>
              <a:t>        = (actual cost– Standard cost) x Actual units</a:t>
            </a:r>
          </a:p>
          <a:p>
            <a:endParaRPr lang="en-CA" altLang="en-US" dirty="0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421D2B84-D228-40A2-3E23-6D85E4F03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645" y="1807349"/>
            <a:ext cx="820737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/>
              <a:t> Price Variance Example</a:t>
            </a:r>
            <a:endParaRPr lang="en-US" altLang="en-US" sz="1800" dirty="0"/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Cindy’s Cake Shop budget for 5 eggs (raw material) per cake. The budget price is $.12 / egg. The budget states that they are expected to sell 3,500 cakes. They actually sold 3,800 cakes. They actually used 18,600 eggs at a cost of $.14 each.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Calculate the price variance for the eggs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F3FD56-5E2D-F29B-61D7-02B534C50256}"/>
              </a:ext>
            </a:extLst>
          </p:cNvPr>
          <p:cNvSpPr txBox="1"/>
          <p:nvPr/>
        </p:nvSpPr>
        <p:spPr>
          <a:xfrm>
            <a:off x="1445026" y="4395380"/>
            <a:ext cx="48334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Arial" panose="020B0604020202020204" pitchFamily="34" charset="0"/>
              </a:rPr>
              <a:t>Price variance for the eggs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Arial" panose="020B0604020202020204" pitchFamily="34" charset="0"/>
              </a:rPr>
              <a:t>= (Actual cost– Standard cost ) x Actual units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Arial" panose="020B0604020202020204" pitchFamily="34" charset="0"/>
              </a:rPr>
              <a:t>=  ($.14- $.12) x 18,600 eggs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Arial" panose="020B0604020202020204" pitchFamily="34" charset="0"/>
              </a:rPr>
              <a:t>= $372 </a:t>
            </a:r>
            <a:r>
              <a:rPr lang="en-US" altLang="en-US" dirty="0" err="1">
                <a:latin typeface="Arial" panose="020B0604020202020204" pitchFamily="34" charset="0"/>
              </a:rPr>
              <a:t>Unfavourable</a:t>
            </a:r>
            <a:endParaRPr lang="en-US" altLang="en-US" dirty="0">
              <a:latin typeface="Arial" panose="020B0604020202020204" pitchFamily="34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900442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79</a:t>
            </a:fld>
            <a:endParaRPr spc="-5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2E632A0-9CCA-5F2B-122E-49791243D0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Why</a:t>
            </a:r>
            <a:r>
              <a:rPr lang="en-CA" spc="-30" dirty="0"/>
              <a:t> </a:t>
            </a:r>
            <a:r>
              <a:rPr lang="en-CA" dirty="0"/>
              <a:t>do</a:t>
            </a:r>
            <a:r>
              <a:rPr lang="en-CA" spc="-5" dirty="0"/>
              <a:t> </a:t>
            </a:r>
            <a:r>
              <a:rPr lang="en-CA" spc="-20" dirty="0"/>
              <a:t>Variances</a:t>
            </a:r>
            <a:r>
              <a:rPr lang="en-CA" spc="-50" dirty="0"/>
              <a:t> </a:t>
            </a:r>
            <a:r>
              <a:rPr lang="en-CA" dirty="0"/>
              <a:t>Occur?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46531" y="1620774"/>
          <a:ext cx="10554970" cy="4553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7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7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633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Direct Materials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Variances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Direct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Labour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Variances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4067">
                <a:tc>
                  <a:txBody>
                    <a:bodyPr/>
                    <a:lstStyle/>
                    <a:p>
                      <a:pPr marL="172085" indent="-81280">
                        <a:lnSpc>
                          <a:spcPct val="100000"/>
                        </a:lnSpc>
                        <a:spcBef>
                          <a:spcPts val="315"/>
                        </a:spcBef>
                        <a:buSzPct val="94444"/>
                        <a:buChar char="•"/>
                        <a:tabLst>
                          <a:tab pos="172720" algn="l"/>
                        </a:tabLst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Change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quality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material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172085" indent="-81280">
                        <a:lnSpc>
                          <a:spcPct val="100000"/>
                        </a:lnSpc>
                        <a:spcBef>
                          <a:spcPts val="430"/>
                        </a:spcBef>
                        <a:buSzPct val="94444"/>
                        <a:buChar char="•"/>
                        <a:tabLst>
                          <a:tab pos="172720" algn="l"/>
                        </a:tabLst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Change</a:t>
                      </a:r>
                      <a:r>
                        <a:rPr sz="18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in quantity</a:t>
                      </a:r>
                      <a:r>
                        <a:rPr sz="18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purchased</a:t>
                      </a:r>
                      <a:r>
                        <a:rPr sz="18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(volume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discount)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172085" indent="-81280">
                        <a:lnSpc>
                          <a:spcPct val="100000"/>
                        </a:lnSpc>
                        <a:spcBef>
                          <a:spcPts val="434"/>
                        </a:spcBef>
                        <a:buSzPct val="94444"/>
                        <a:buChar char="•"/>
                        <a:tabLst>
                          <a:tab pos="172720" algn="l"/>
                        </a:tabLst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New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supplier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172085" indent="-81280">
                        <a:lnSpc>
                          <a:spcPct val="100000"/>
                        </a:lnSpc>
                        <a:spcBef>
                          <a:spcPts val="434"/>
                        </a:spcBef>
                        <a:buSzPct val="94444"/>
                        <a:buChar char="•"/>
                        <a:tabLst>
                          <a:tab pos="172720" algn="l"/>
                        </a:tabLst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Better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negotiation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172085" indent="-81280">
                        <a:lnSpc>
                          <a:spcPct val="100000"/>
                        </a:lnSpc>
                        <a:spcBef>
                          <a:spcPts val="430"/>
                        </a:spcBef>
                        <a:buSzPct val="94444"/>
                        <a:buChar char="•"/>
                        <a:tabLst>
                          <a:tab pos="172720" algn="l"/>
                        </a:tabLst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Drop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/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increase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price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of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material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2720" indent="-81280">
                        <a:lnSpc>
                          <a:spcPct val="100000"/>
                        </a:lnSpc>
                        <a:spcBef>
                          <a:spcPts val="315"/>
                        </a:spcBef>
                        <a:buSzPct val="94444"/>
                        <a:buChar char="•"/>
                        <a:tabLst>
                          <a:tab pos="173355" algn="l"/>
                        </a:tabLst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1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new union contract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92075" marR="652780">
                        <a:lnSpc>
                          <a:spcPct val="100000"/>
                        </a:lnSpc>
                        <a:spcBef>
                          <a:spcPts val="430"/>
                        </a:spcBef>
                        <a:buSzPct val="94444"/>
                        <a:buChar char="•"/>
                        <a:tabLst>
                          <a:tab pos="173355" algn="l"/>
                        </a:tabLst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Change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average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experience</a:t>
                      </a:r>
                      <a:r>
                        <a:rPr sz="18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or training</a:t>
                      </a:r>
                      <a:r>
                        <a:rPr sz="18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of </a:t>
                      </a:r>
                      <a:r>
                        <a:rPr sz="1800" spc="-48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workers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172720" indent="-81280">
                        <a:lnSpc>
                          <a:spcPct val="100000"/>
                        </a:lnSpc>
                        <a:spcBef>
                          <a:spcPts val="434"/>
                        </a:spcBef>
                        <a:buSzPct val="94444"/>
                        <a:buChar char="•"/>
                        <a:tabLst>
                          <a:tab pos="173355" algn="l"/>
                        </a:tabLst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Change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government</a:t>
                      </a:r>
                      <a:r>
                        <a:rPr sz="18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regulations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172720" indent="-81280">
                        <a:lnSpc>
                          <a:spcPct val="100000"/>
                        </a:lnSpc>
                        <a:spcBef>
                          <a:spcPts val="434"/>
                        </a:spcBef>
                        <a:buSzPct val="94444"/>
                        <a:buChar char="•"/>
                        <a:tabLst>
                          <a:tab pos="173355" algn="l"/>
                        </a:tabLst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Unanticipated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overtime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3426">
                <a:tc>
                  <a:txBody>
                    <a:bodyPr/>
                    <a:lstStyle/>
                    <a:p>
                      <a:pPr marL="172085" indent="-81280">
                        <a:lnSpc>
                          <a:spcPct val="100000"/>
                        </a:lnSpc>
                        <a:spcBef>
                          <a:spcPts val="320"/>
                        </a:spcBef>
                        <a:buSzPct val="94444"/>
                        <a:buChar char="•"/>
                        <a:tabLst>
                          <a:tab pos="172720" algn="l"/>
                        </a:tabLst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Normal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fluctuations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usage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172085" indent="-81280">
                        <a:lnSpc>
                          <a:spcPct val="100000"/>
                        </a:lnSpc>
                        <a:spcBef>
                          <a:spcPts val="430"/>
                        </a:spcBef>
                        <a:buSzPct val="94444"/>
                        <a:buChar char="•"/>
                        <a:tabLst>
                          <a:tab pos="172720" algn="l"/>
                        </a:tabLst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Change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production</a:t>
                      </a:r>
                      <a:r>
                        <a:rPr sz="18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process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172085" indent="-81280">
                        <a:lnSpc>
                          <a:spcPct val="100000"/>
                        </a:lnSpc>
                        <a:spcBef>
                          <a:spcPts val="434"/>
                        </a:spcBef>
                        <a:buSzPct val="94444"/>
                        <a:buChar char="•"/>
                        <a:tabLst>
                          <a:tab pos="172720" algn="l"/>
                        </a:tabLst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Change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proportion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spoilage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172085" indent="-81280">
                        <a:lnSpc>
                          <a:spcPct val="100000"/>
                        </a:lnSpc>
                        <a:spcBef>
                          <a:spcPts val="430"/>
                        </a:spcBef>
                        <a:buSzPct val="94444"/>
                        <a:buChar char="•"/>
                        <a:tabLst>
                          <a:tab pos="172720" algn="l"/>
                        </a:tabLst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Change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quality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 materials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172085" indent="-81280">
                        <a:lnSpc>
                          <a:spcPct val="100000"/>
                        </a:lnSpc>
                        <a:spcBef>
                          <a:spcPts val="434"/>
                        </a:spcBef>
                        <a:buSzPct val="94444"/>
                        <a:buChar char="•"/>
                        <a:tabLst>
                          <a:tab pos="172720" algn="l"/>
                        </a:tabLst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Change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equipment</a:t>
                      </a:r>
                      <a:r>
                        <a:rPr sz="18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&amp;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technology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172085" indent="-81280">
                        <a:lnSpc>
                          <a:spcPct val="100000"/>
                        </a:lnSpc>
                        <a:spcBef>
                          <a:spcPts val="430"/>
                        </a:spcBef>
                        <a:buSzPct val="94444"/>
                        <a:buChar char="•"/>
                        <a:tabLst>
                          <a:tab pos="172720" algn="l"/>
                        </a:tabLst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Equipment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malfunction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172085" indent="-81280">
                        <a:lnSpc>
                          <a:spcPct val="100000"/>
                        </a:lnSpc>
                        <a:spcBef>
                          <a:spcPts val="434"/>
                        </a:spcBef>
                        <a:buSzPct val="94444"/>
                        <a:buChar char="•"/>
                        <a:tabLst>
                          <a:tab pos="172720" algn="l"/>
                        </a:tabLst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Theft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material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72720" indent="-81280">
                        <a:lnSpc>
                          <a:spcPct val="100000"/>
                        </a:lnSpc>
                        <a:spcBef>
                          <a:spcPts val="320"/>
                        </a:spcBef>
                        <a:buSzPct val="94444"/>
                        <a:buChar char="•"/>
                        <a:tabLst>
                          <a:tab pos="173355" algn="l"/>
                        </a:tabLst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Change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equipment</a:t>
                      </a:r>
                      <a:r>
                        <a:rPr sz="18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or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technology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172720" indent="-81280">
                        <a:lnSpc>
                          <a:spcPct val="100000"/>
                        </a:lnSpc>
                        <a:spcBef>
                          <a:spcPts val="430"/>
                        </a:spcBef>
                        <a:buSzPct val="94444"/>
                        <a:buChar char="•"/>
                        <a:tabLst>
                          <a:tab pos="173355" algn="l"/>
                        </a:tabLst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Change</a:t>
                      </a:r>
                      <a:r>
                        <a:rPr sz="18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training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18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experience</a:t>
                      </a:r>
                      <a:r>
                        <a:rPr sz="1800" spc="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workers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172720" indent="-81280">
                        <a:lnSpc>
                          <a:spcPct val="100000"/>
                        </a:lnSpc>
                        <a:spcBef>
                          <a:spcPts val="434"/>
                        </a:spcBef>
                        <a:buSzPct val="94444"/>
                        <a:buChar char="•"/>
                        <a:tabLst>
                          <a:tab pos="173355" algn="l"/>
                        </a:tabLst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Improved</a:t>
                      </a:r>
                      <a:r>
                        <a:rPr sz="18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performance</a:t>
                      </a:r>
                      <a:r>
                        <a:rPr sz="18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from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training</a:t>
                      </a:r>
                      <a:r>
                        <a:rPr sz="18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programs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172720" indent="-81280">
                        <a:lnSpc>
                          <a:spcPct val="100000"/>
                        </a:lnSpc>
                        <a:spcBef>
                          <a:spcPts val="430"/>
                        </a:spcBef>
                        <a:buSzPct val="94444"/>
                        <a:buChar char="•"/>
                        <a:tabLst>
                          <a:tab pos="173355" algn="l"/>
                        </a:tabLst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Change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employee</a:t>
                      </a:r>
                      <a:r>
                        <a:rPr sz="1800" spc="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turnover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92075" marR="438784">
                        <a:lnSpc>
                          <a:spcPct val="100000"/>
                        </a:lnSpc>
                        <a:spcBef>
                          <a:spcPts val="434"/>
                        </a:spcBef>
                        <a:buSzPct val="94444"/>
                        <a:buChar char="•"/>
                        <a:tabLst>
                          <a:tab pos="173355" algn="l"/>
                          <a:tab pos="3943350" algn="l"/>
                        </a:tabLst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Intentional</a:t>
                      </a:r>
                      <a:r>
                        <a:rPr sz="18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or</a:t>
                      </a:r>
                      <a:r>
                        <a:rPr sz="18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unintentional</a:t>
                      </a:r>
                      <a:r>
                        <a:rPr sz="1800" spc="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reporting	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800" spc="-9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labour </a:t>
                      </a:r>
                      <a:r>
                        <a:rPr sz="1800" spc="-49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hours.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172720" indent="-81280">
                        <a:lnSpc>
                          <a:spcPct val="100000"/>
                        </a:lnSpc>
                        <a:spcBef>
                          <a:spcPts val="434"/>
                        </a:spcBef>
                        <a:buSzPct val="94444"/>
                        <a:buChar char="•"/>
                        <a:tabLst>
                          <a:tab pos="173355" algn="l"/>
                        </a:tabLst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Unreasonable</a:t>
                      </a:r>
                      <a:r>
                        <a:rPr sz="18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labour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hours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standard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56096" y="4590846"/>
            <a:ext cx="281305" cy="11868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 MT"/>
                <a:cs typeface="Arial MT"/>
              </a:rPr>
              <a:t>QUANTITY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163" y="2474747"/>
            <a:ext cx="281305" cy="7245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 MT"/>
                <a:cs typeface="Arial MT"/>
              </a:rPr>
              <a:t>PRICE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1DB2DC5-79DA-2B1F-9C97-447E92DD8D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Setting</a:t>
            </a:r>
            <a:r>
              <a:rPr lang="en-CA" spc="-50" dirty="0"/>
              <a:t> </a:t>
            </a:r>
            <a:r>
              <a:rPr lang="en-CA" dirty="0"/>
              <a:t>Direct</a:t>
            </a:r>
            <a:r>
              <a:rPr lang="en-CA" spc="-35" dirty="0"/>
              <a:t> </a:t>
            </a:r>
            <a:r>
              <a:rPr lang="en-CA" dirty="0"/>
              <a:t>Material</a:t>
            </a:r>
            <a:r>
              <a:rPr lang="en-CA" spc="-50" dirty="0"/>
              <a:t> </a:t>
            </a:r>
            <a:r>
              <a:rPr lang="en-CA" dirty="0"/>
              <a:t>Standards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22526" y="1974342"/>
            <a:ext cx="2664460" cy="830580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400" spc="-5" dirty="0">
                <a:latin typeface="Arial MT"/>
                <a:cs typeface="Arial MT"/>
              </a:rPr>
              <a:t>Standard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Price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latin typeface="Arial MT"/>
                <a:cs typeface="Arial MT"/>
              </a:rPr>
              <a:t>per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Unit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1738" y="3408426"/>
            <a:ext cx="4532630" cy="1940560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495300" marR="490855" algn="ctr">
              <a:lnSpc>
                <a:spcPct val="100000"/>
              </a:lnSpc>
              <a:spcBef>
                <a:spcPts val="305"/>
              </a:spcBef>
            </a:pPr>
            <a:r>
              <a:rPr sz="2400" spc="-5" dirty="0">
                <a:latin typeface="Arial MT"/>
                <a:cs typeface="Arial MT"/>
              </a:rPr>
              <a:t>Final,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delivered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cost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materials,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net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discounts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including</a:t>
            </a:r>
            <a:endParaRPr sz="2400">
              <a:latin typeface="Arial MT"/>
              <a:cs typeface="Arial MT"/>
            </a:endParaRPr>
          </a:p>
          <a:p>
            <a:pPr marL="273050" marR="266700" algn="ctr">
              <a:lnSpc>
                <a:spcPct val="100000"/>
              </a:lnSpc>
            </a:pPr>
            <a:r>
              <a:rPr sz="2400" spc="-5" dirty="0">
                <a:latin typeface="Arial MT"/>
                <a:cs typeface="Arial MT"/>
              </a:rPr>
              <a:t>shipping,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receiving,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other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such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costs.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07173" y="1974342"/>
            <a:ext cx="2950845" cy="830580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300"/>
              </a:spcBef>
            </a:pPr>
            <a:r>
              <a:rPr sz="2400" dirty="0">
                <a:latin typeface="Arial MT"/>
                <a:cs typeface="Arial MT"/>
              </a:rPr>
              <a:t>Standard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Quantity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latin typeface="Arial MT"/>
                <a:cs typeface="Arial MT"/>
              </a:rPr>
              <a:t>per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Unit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78117" y="3382517"/>
            <a:ext cx="4533900" cy="2307590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197485" marR="194310" indent="1085215">
              <a:lnSpc>
                <a:spcPct val="100000"/>
              </a:lnSpc>
              <a:spcBef>
                <a:spcPts val="300"/>
              </a:spcBef>
            </a:pP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amount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material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required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each unit,</a:t>
            </a:r>
            <a:endParaRPr sz="2400" dirty="0">
              <a:latin typeface="Arial MT"/>
              <a:cs typeface="Arial MT"/>
            </a:endParaRPr>
          </a:p>
          <a:p>
            <a:pPr marL="309245" marR="302895" indent="-635" algn="ctr">
              <a:lnSpc>
                <a:spcPct val="100000"/>
              </a:lnSpc>
            </a:pPr>
            <a:r>
              <a:rPr sz="2400" spc="-5" dirty="0">
                <a:latin typeface="Arial MT"/>
                <a:cs typeface="Arial MT"/>
              </a:rPr>
              <a:t>as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well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allowance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unavoidable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waste,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spoilage,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other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normal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inefficiencies.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60776" y="2804922"/>
            <a:ext cx="114300" cy="571500"/>
          </a:xfrm>
          <a:custGeom>
            <a:avLst/>
            <a:gdLst/>
            <a:ahLst/>
            <a:cxnLst/>
            <a:rect l="l" t="t" r="r" b="b"/>
            <a:pathLst>
              <a:path w="114300" h="571500">
                <a:moveTo>
                  <a:pt x="38100" y="457200"/>
                </a:moveTo>
                <a:lnTo>
                  <a:pt x="0" y="457200"/>
                </a:lnTo>
                <a:lnTo>
                  <a:pt x="57150" y="571500"/>
                </a:lnTo>
                <a:lnTo>
                  <a:pt x="104775" y="476250"/>
                </a:lnTo>
                <a:lnTo>
                  <a:pt x="38100" y="476250"/>
                </a:lnTo>
                <a:lnTo>
                  <a:pt x="38100" y="457200"/>
                </a:lnTo>
                <a:close/>
              </a:path>
              <a:path w="114300" h="571500">
                <a:moveTo>
                  <a:pt x="76200" y="0"/>
                </a:moveTo>
                <a:lnTo>
                  <a:pt x="38100" y="0"/>
                </a:lnTo>
                <a:lnTo>
                  <a:pt x="38100" y="476250"/>
                </a:lnTo>
                <a:lnTo>
                  <a:pt x="76200" y="476250"/>
                </a:lnTo>
                <a:lnTo>
                  <a:pt x="76200" y="0"/>
                </a:lnTo>
                <a:close/>
              </a:path>
              <a:path w="114300" h="571500">
                <a:moveTo>
                  <a:pt x="114300" y="457200"/>
                </a:moveTo>
                <a:lnTo>
                  <a:pt x="76200" y="457200"/>
                </a:lnTo>
                <a:lnTo>
                  <a:pt x="76200" y="476250"/>
                </a:lnTo>
                <a:lnTo>
                  <a:pt x="104775" y="476250"/>
                </a:lnTo>
                <a:lnTo>
                  <a:pt x="114300" y="45720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7156" y="2836926"/>
            <a:ext cx="114300" cy="571500"/>
          </a:xfrm>
          <a:custGeom>
            <a:avLst/>
            <a:gdLst/>
            <a:ahLst/>
            <a:cxnLst/>
            <a:rect l="l" t="t" r="r" b="b"/>
            <a:pathLst>
              <a:path w="114300" h="571500">
                <a:moveTo>
                  <a:pt x="38100" y="457200"/>
                </a:moveTo>
                <a:lnTo>
                  <a:pt x="0" y="457200"/>
                </a:lnTo>
                <a:lnTo>
                  <a:pt x="57150" y="571500"/>
                </a:lnTo>
                <a:lnTo>
                  <a:pt x="104775" y="476250"/>
                </a:lnTo>
                <a:lnTo>
                  <a:pt x="38100" y="476250"/>
                </a:lnTo>
                <a:lnTo>
                  <a:pt x="38100" y="457200"/>
                </a:lnTo>
                <a:close/>
              </a:path>
              <a:path w="114300" h="571500">
                <a:moveTo>
                  <a:pt x="76200" y="0"/>
                </a:moveTo>
                <a:lnTo>
                  <a:pt x="38100" y="0"/>
                </a:lnTo>
                <a:lnTo>
                  <a:pt x="38100" y="476250"/>
                </a:lnTo>
                <a:lnTo>
                  <a:pt x="76200" y="476250"/>
                </a:lnTo>
                <a:lnTo>
                  <a:pt x="76200" y="0"/>
                </a:lnTo>
                <a:close/>
              </a:path>
              <a:path w="114300" h="571500">
                <a:moveTo>
                  <a:pt x="114300" y="457200"/>
                </a:moveTo>
                <a:lnTo>
                  <a:pt x="76200" y="457200"/>
                </a:lnTo>
                <a:lnTo>
                  <a:pt x="76200" y="476250"/>
                </a:lnTo>
                <a:lnTo>
                  <a:pt x="104775" y="476250"/>
                </a:lnTo>
                <a:lnTo>
                  <a:pt x="114300" y="45720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4019" y="613918"/>
            <a:ext cx="2640965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5000" b="1" dirty="0">
                <a:solidFill>
                  <a:srgbClr val="FFFFFF"/>
                </a:solidFill>
                <a:latin typeface="Arial"/>
                <a:cs typeface="Arial"/>
              </a:rPr>
              <a:t>In Class </a:t>
            </a:r>
            <a:r>
              <a:rPr sz="5000" b="1" spc="-13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000" b="1" dirty="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endParaRPr sz="5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4019" y="3110611"/>
            <a:ext cx="404304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spc="-75" dirty="0">
                <a:solidFill>
                  <a:srgbClr val="FFFFFF"/>
                </a:solidFill>
                <a:latin typeface="Arial"/>
                <a:cs typeface="Arial"/>
              </a:rPr>
              <a:t>ATS</a:t>
            </a:r>
            <a:r>
              <a:rPr sz="2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Sports:</a:t>
            </a:r>
            <a:r>
              <a:rPr sz="28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8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800" b="1" spc="-7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Managers’</a:t>
            </a:r>
            <a:r>
              <a:rPr sz="28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Bonuses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43700" y="598931"/>
            <a:ext cx="4860036" cy="36454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9167" y="4981723"/>
            <a:ext cx="2496538" cy="108209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BBC709-E78F-5A5C-B9A9-0E4FA99D73D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4019" y="1510665"/>
            <a:ext cx="11154589" cy="1235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100"/>
              </a:spcBef>
              <a:buSzPct val="79166"/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400" spc="-65" dirty="0">
                <a:latin typeface="Arial MT"/>
                <a:cs typeface="Arial MT"/>
              </a:rPr>
              <a:t>ATS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Sports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is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small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manufacturing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company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 </a:t>
            </a:r>
            <a:r>
              <a:rPr sz="2400" spc="-5" dirty="0">
                <a:latin typeface="Arial MT"/>
                <a:cs typeface="Arial MT"/>
              </a:rPr>
              <a:t>produces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various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sport</a:t>
            </a:r>
            <a:r>
              <a:rPr lang="en-CA" sz="2400" dirty="0">
                <a:latin typeface="Arial MT"/>
                <a:cs typeface="Arial MT"/>
              </a:rPr>
              <a:t>s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equipment.</a:t>
            </a:r>
            <a:endParaRPr sz="2400" dirty="0">
              <a:latin typeface="Arial MT"/>
              <a:cs typeface="Arial MT"/>
            </a:endParaRPr>
          </a:p>
          <a:p>
            <a:pPr marL="919480" lvl="1" indent="-457834">
              <a:lnSpc>
                <a:spcPct val="100000"/>
              </a:lnSpc>
              <a:spcBef>
                <a:spcPts val="1125"/>
              </a:spcBef>
              <a:buSzPct val="79545"/>
              <a:buChar char="•"/>
              <a:tabLst>
                <a:tab pos="919480" algn="l"/>
                <a:tab pos="920115" algn="l"/>
              </a:tabLst>
            </a:pPr>
            <a:r>
              <a:rPr sz="2200" spc="-5" dirty="0">
                <a:latin typeface="Arial MT"/>
                <a:cs typeface="Arial MT"/>
              </a:rPr>
              <a:t>Three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separate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manufacturing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facilities: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81</a:t>
            </a:fld>
            <a:endParaRPr spc="-5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D36A4FD-0492-155A-06C3-DDEE739E79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-220" dirty="0"/>
              <a:t>A</a:t>
            </a:r>
            <a:r>
              <a:rPr lang="en-US" dirty="0"/>
              <a:t>TS</a:t>
            </a:r>
            <a:r>
              <a:rPr lang="en-US" spc="-10" dirty="0"/>
              <a:t> </a:t>
            </a:r>
            <a:r>
              <a:rPr lang="en-US" dirty="0"/>
              <a:t>Spo</a:t>
            </a:r>
            <a:r>
              <a:rPr lang="en-US" spc="-10" dirty="0"/>
              <a:t>r</a:t>
            </a:r>
            <a:r>
              <a:rPr lang="en-US" dirty="0"/>
              <a:t>ts:</a:t>
            </a:r>
            <a:r>
              <a:rPr lang="en-US" spc="-130" dirty="0"/>
              <a:t> </a:t>
            </a:r>
            <a:r>
              <a:rPr lang="en-US" spc="-5" dirty="0"/>
              <a:t>Anal</a:t>
            </a:r>
            <a:r>
              <a:rPr lang="en-US" spc="-45" dirty="0"/>
              <a:t>y</a:t>
            </a:r>
            <a:r>
              <a:rPr lang="en-US" spc="-5" dirty="0"/>
              <a:t>si</a:t>
            </a:r>
            <a:r>
              <a:rPr lang="en-US" dirty="0"/>
              <a:t>s of</a:t>
            </a:r>
            <a:r>
              <a:rPr lang="en-US" spc="-10" dirty="0"/>
              <a:t> </a:t>
            </a:r>
            <a:r>
              <a:rPr lang="en-US" dirty="0"/>
              <a:t>Man</a:t>
            </a:r>
            <a:r>
              <a:rPr lang="en-US" spc="5" dirty="0"/>
              <a:t>a</a:t>
            </a:r>
            <a:r>
              <a:rPr lang="en-US" dirty="0"/>
              <a:t>gers’</a:t>
            </a:r>
            <a:r>
              <a:rPr lang="en-US" spc="-220" dirty="0"/>
              <a:t> </a:t>
            </a:r>
            <a:r>
              <a:rPr lang="en-US" spc="-5" dirty="0"/>
              <a:t>Bonus</a:t>
            </a:r>
            <a:r>
              <a:rPr lang="en-US" spc="5" dirty="0"/>
              <a:t>e</a:t>
            </a:r>
            <a:r>
              <a:rPr lang="en-US" dirty="0"/>
              <a:t>s</a:t>
            </a:r>
            <a:endParaRPr lang="en-CA" dirty="0"/>
          </a:p>
        </p:txBody>
      </p:sp>
      <p:sp>
        <p:nvSpPr>
          <p:cNvPr id="3" name="object 3"/>
          <p:cNvSpPr txBox="1"/>
          <p:nvPr/>
        </p:nvSpPr>
        <p:spPr>
          <a:xfrm>
            <a:off x="1311910" y="2720492"/>
            <a:ext cx="1739900" cy="1461770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225"/>
              </a:spcBef>
              <a:buSzPct val="79545"/>
              <a:buAutoNum type="arabicPeriod"/>
              <a:tabLst>
                <a:tab pos="469265" algn="l"/>
                <a:tab pos="469900" algn="l"/>
              </a:tabLst>
            </a:pPr>
            <a:r>
              <a:rPr sz="2200" spc="-5" dirty="0">
                <a:latin typeface="Arial MT"/>
                <a:cs typeface="Arial MT"/>
              </a:rPr>
              <a:t>East</a:t>
            </a:r>
            <a:endParaRPr sz="220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130"/>
              </a:spcBef>
              <a:buSzPct val="79545"/>
              <a:buAutoNum type="arabicPeriod"/>
              <a:tabLst>
                <a:tab pos="469265" algn="l"/>
                <a:tab pos="469900" algn="l"/>
              </a:tabLst>
            </a:pPr>
            <a:r>
              <a:rPr sz="2200" spc="-5" dirty="0">
                <a:latin typeface="Arial MT"/>
                <a:cs typeface="Arial MT"/>
              </a:rPr>
              <a:t>Southeast</a:t>
            </a:r>
            <a:endParaRPr sz="220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130"/>
              </a:spcBef>
              <a:buSzPct val="79545"/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latin typeface="Arial MT"/>
                <a:cs typeface="Arial MT"/>
              </a:rPr>
              <a:t>West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4019" y="4306316"/>
            <a:ext cx="10507980" cy="200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100"/>
              </a:spcBef>
              <a:buSzPct val="79166"/>
              <a:buChar char="•"/>
              <a:tabLst>
                <a:tab pos="469900" algn="l"/>
                <a:tab pos="470534" algn="l"/>
              </a:tabLst>
            </a:pPr>
            <a:r>
              <a:rPr sz="2400" spc="-5" dirty="0">
                <a:latin typeface="Arial MT"/>
                <a:cs typeface="Arial MT"/>
              </a:rPr>
              <a:t>CEO wants </a:t>
            </a:r>
            <a:r>
              <a:rPr sz="2400" dirty="0">
                <a:latin typeface="Arial MT"/>
                <a:cs typeface="Arial MT"/>
              </a:rPr>
              <a:t>“Amy” (i.e., you) to </a:t>
            </a:r>
            <a:r>
              <a:rPr sz="2400" spc="-5" dirty="0">
                <a:latin typeface="Arial MT"/>
                <a:cs typeface="Arial MT"/>
              </a:rPr>
              <a:t>evaluate </a:t>
            </a:r>
            <a:r>
              <a:rPr sz="2400" dirty="0">
                <a:latin typeface="Arial MT"/>
                <a:cs typeface="Arial MT"/>
              </a:rPr>
              <a:t>the </a:t>
            </a:r>
            <a:r>
              <a:rPr sz="2400" spc="-5" dirty="0">
                <a:latin typeface="Arial MT"/>
                <a:cs typeface="Arial MT"/>
              </a:rPr>
              <a:t>performance of </a:t>
            </a:r>
            <a:r>
              <a:rPr sz="2400" dirty="0">
                <a:latin typeface="Arial MT"/>
                <a:cs typeface="Arial MT"/>
              </a:rPr>
              <a:t>the </a:t>
            </a:r>
            <a:r>
              <a:rPr sz="2400" spc="-5" dirty="0">
                <a:latin typeface="Arial MT"/>
                <a:cs typeface="Arial MT"/>
              </a:rPr>
              <a:t>production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managers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each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facility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give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recommendations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about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whether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managers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should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receive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bonuses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based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on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their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performances.</a:t>
            </a:r>
            <a:endParaRPr sz="2400">
              <a:latin typeface="Arial MT"/>
              <a:cs typeface="Arial MT"/>
            </a:endParaRPr>
          </a:p>
          <a:p>
            <a:pPr marL="469900" marR="645160" indent="-457834">
              <a:lnSpc>
                <a:spcPct val="100000"/>
              </a:lnSpc>
              <a:spcBef>
                <a:spcPts val="1175"/>
              </a:spcBef>
              <a:buSzPct val="79166"/>
              <a:buChar char="•"/>
              <a:tabLst>
                <a:tab pos="469900" algn="l"/>
                <a:tab pos="470534" algn="l"/>
              </a:tabLst>
            </a:pPr>
            <a:r>
              <a:rPr sz="2400" spc="-5" dirty="0">
                <a:latin typeface="Arial MT"/>
                <a:cs typeface="Arial MT"/>
              </a:rPr>
              <a:t>CEO also wants </a:t>
            </a:r>
            <a:r>
              <a:rPr sz="2400" dirty="0">
                <a:latin typeface="Arial MT"/>
                <a:cs typeface="Arial MT"/>
              </a:rPr>
              <a:t>“Amy” (i.e., you) to </a:t>
            </a:r>
            <a:r>
              <a:rPr sz="2400" spc="-5" dirty="0">
                <a:latin typeface="Arial MT"/>
                <a:cs typeface="Arial MT"/>
              </a:rPr>
              <a:t>evaluate </a:t>
            </a:r>
            <a:r>
              <a:rPr sz="2400" dirty="0">
                <a:latin typeface="Arial MT"/>
                <a:cs typeface="Arial MT"/>
              </a:rPr>
              <a:t>the </a:t>
            </a:r>
            <a:r>
              <a:rPr sz="2400" spc="-5" dirty="0">
                <a:latin typeface="Arial MT"/>
                <a:cs typeface="Arial MT"/>
              </a:rPr>
              <a:t>appropriateness and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effectiveness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its</a:t>
            </a:r>
            <a:r>
              <a:rPr sz="2400" spc="-145" dirty="0">
                <a:latin typeface="Arial MT"/>
                <a:cs typeface="Arial MT"/>
              </a:rPr>
              <a:t> </a:t>
            </a:r>
            <a:r>
              <a:rPr sz="2400" spc="-65" dirty="0">
                <a:latin typeface="Arial MT"/>
                <a:cs typeface="Arial MT"/>
              </a:rPr>
              <a:t>ATS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newly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developed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bonus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30" dirty="0">
                <a:latin typeface="Arial MT"/>
                <a:cs typeface="Arial MT"/>
              </a:rPr>
              <a:t>policy.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96917" y="3025901"/>
            <a:ext cx="5337175" cy="830580"/>
          </a:xfrm>
          <a:prstGeom prst="rect">
            <a:avLst/>
          </a:prstGeom>
          <a:ln w="25400">
            <a:solidFill>
              <a:srgbClr val="ED037C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400" spc="-15" dirty="0">
                <a:latin typeface="Arial MT"/>
                <a:cs typeface="Arial MT"/>
              </a:rPr>
              <a:t>Let’s </a:t>
            </a:r>
            <a:r>
              <a:rPr sz="2400" dirty="0">
                <a:latin typeface="Arial MT"/>
                <a:cs typeface="Arial MT"/>
              </a:rPr>
              <a:t>Focus</a:t>
            </a:r>
            <a:r>
              <a:rPr sz="2400" spc="-5" dirty="0">
                <a:latin typeface="Arial MT"/>
                <a:cs typeface="Arial MT"/>
              </a:rPr>
              <a:t> only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on East.</a:t>
            </a:r>
            <a:endParaRPr sz="2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latin typeface="Arial MT"/>
                <a:cs typeface="Arial MT"/>
              </a:rPr>
              <a:t>Repetitions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</a:t>
            </a:r>
            <a:r>
              <a:rPr sz="2400" dirty="0">
                <a:latin typeface="Arial MT"/>
                <a:cs typeface="Arial MT"/>
              </a:rPr>
              <a:t> the</a:t>
            </a:r>
            <a:r>
              <a:rPr sz="2400" spc="-5" dirty="0">
                <a:latin typeface="Arial MT"/>
                <a:cs typeface="Arial MT"/>
              </a:rPr>
              <a:t> calculations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4019" y="1366799"/>
            <a:ext cx="11324590" cy="4860925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225"/>
              </a:spcBef>
              <a:buSzPct val="79545"/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Company</a:t>
            </a:r>
            <a:r>
              <a:rPr sz="2200" b="1" u="heavy" spc="-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Background:</a:t>
            </a:r>
            <a:endParaRPr sz="2200" dirty="0">
              <a:latin typeface="Arial"/>
              <a:cs typeface="Arial"/>
            </a:endParaRPr>
          </a:p>
          <a:p>
            <a:pPr marL="919480" lvl="1" indent="-457834">
              <a:lnSpc>
                <a:spcPct val="100000"/>
              </a:lnSpc>
              <a:spcBef>
                <a:spcPts val="1130"/>
              </a:spcBef>
              <a:buSzPct val="79545"/>
              <a:buChar char="•"/>
              <a:tabLst>
                <a:tab pos="919480" algn="l"/>
                <a:tab pos="920115" algn="l"/>
              </a:tabLst>
            </a:pPr>
            <a:r>
              <a:rPr sz="2200" spc="-5" dirty="0">
                <a:latin typeface="Arial MT"/>
                <a:cs typeface="Arial MT"/>
              </a:rPr>
              <a:t>Three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groups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of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Products</a:t>
            </a:r>
            <a:endParaRPr sz="2200" dirty="0">
              <a:latin typeface="Arial MT"/>
              <a:cs typeface="Arial MT"/>
            </a:endParaRPr>
          </a:p>
          <a:p>
            <a:pPr marL="1367790" lvl="2" indent="-457834">
              <a:lnSpc>
                <a:spcPct val="100000"/>
              </a:lnSpc>
              <a:spcBef>
                <a:spcPts val="1130"/>
              </a:spcBef>
              <a:buSzPct val="79545"/>
              <a:buFont typeface="Arial MT"/>
              <a:buChar char="•"/>
              <a:tabLst>
                <a:tab pos="1367155" algn="l"/>
                <a:tab pos="1367790" algn="l"/>
              </a:tabLst>
            </a:pP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Summer/Wheel</a:t>
            </a:r>
            <a:r>
              <a:rPr sz="2200" b="1" u="heavy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products</a:t>
            </a:r>
            <a:r>
              <a:rPr sz="2200" b="1" u="heavy" spc="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(bicycles,</a:t>
            </a:r>
            <a:r>
              <a:rPr sz="2200" b="1" u="heavy" spc="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skateboards,</a:t>
            </a:r>
            <a:r>
              <a:rPr sz="2200" b="1" u="heavy" spc="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</a:t>
            </a:r>
            <a:r>
              <a:rPr sz="2200" b="1" u="heavy" spc="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rollerblades)</a:t>
            </a:r>
            <a:endParaRPr sz="2200" dirty="0">
              <a:latin typeface="Arial"/>
              <a:cs typeface="Arial"/>
            </a:endParaRPr>
          </a:p>
          <a:p>
            <a:pPr marL="1367790" lvl="2" indent="-457834">
              <a:lnSpc>
                <a:spcPct val="100000"/>
              </a:lnSpc>
              <a:spcBef>
                <a:spcPts val="1130"/>
              </a:spcBef>
              <a:buSzPct val="79545"/>
              <a:buChar char="•"/>
              <a:tabLst>
                <a:tab pos="1367155" algn="l"/>
                <a:tab pos="1367790" algn="l"/>
              </a:tabLst>
            </a:pPr>
            <a:r>
              <a:rPr sz="2200" spc="-5" dirty="0">
                <a:latin typeface="Arial MT"/>
                <a:cs typeface="Arial MT"/>
              </a:rPr>
              <a:t>Winter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products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(ice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skates, </a:t>
            </a:r>
            <a:r>
              <a:rPr sz="2200" dirty="0">
                <a:latin typeface="Arial MT"/>
                <a:cs typeface="Arial MT"/>
              </a:rPr>
              <a:t>skis,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snowboards)</a:t>
            </a:r>
            <a:endParaRPr sz="2200" dirty="0">
              <a:latin typeface="Arial MT"/>
              <a:cs typeface="Arial MT"/>
            </a:endParaRPr>
          </a:p>
          <a:p>
            <a:pPr marL="1367790" lvl="2" indent="-457834">
              <a:lnSpc>
                <a:spcPct val="100000"/>
              </a:lnSpc>
              <a:spcBef>
                <a:spcPts val="1125"/>
              </a:spcBef>
              <a:buSzPct val="79545"/>
              <a:buChar char="•"/>
              <a:tabLst>
                <a:tab pos="1367155" algn="l"/>
                <a:tab pos="1367790" algn="l"/>
              </a:tabLst>
            </a:pPr>
            <a:r>
              <a:rPr sz="2200" spc="-20" dirty="0">
                <a:latin typeface="Arial MT"/>
                <a:cs typeface="Arial MT"/>
              </a:rPr>
              <a:t>Water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products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(canoes,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kayaks,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surfboards)</a:t>
            </a:r>
            <a:endParaRPr sz="2200" dirty="0">
              <a:latin typeface="Arial MT"/>
              <a:cs typeface="Arial MT"/>
            </a:endParaRPr>
          </a:p>
          <a:p>
            <a:pPr marL="919480" marR="1089660" lvl="1" indent="-457200">
              <a:lnSpc>
                <a:spcPct val="100000"/>
              </a:lnSpc>
              <a:spcBef>
                <a:spcPts val="1130"/>
              </a:spcBef>
              <a:buSzPct val="79545"/>
              <a:buChar char="•"/>
              <a:tabLst>
                <a:tab pos="919480" algn="l"/>
                <a:tab pos="920115" algn="l"/>
              </a:tabLst>
            </a:pPr>
            <a:r>
              <a:rPr sz="2200" spc="-5" dirty="0">
                <a:latin typeface="Arial MT"/>
                <a:cs typeface="Arial MT"/>
              </a:rPr>
              <a:t>The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East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facility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produces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summer</a:t>
            </a:r>
            <a:r>
              <a:rPr sz="2200" spc="5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or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wheel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products;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the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Southeast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facility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produces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winter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products;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the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West</a:t>
            </a:r>
            <a:r>
              <a:rPr sz="2200" spc="-5" dirty="0">
                <a:latin typeface="Arial MT"/>
                <a:cs typeface="Arial MT"/>
              </a:rPr>
              <a:t> facility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produces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water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products</a:t>
            </a:r>
            <a:endParaRPr sz="2200" dirty="0">
              <a:latin typeface="Arial MT"/>
              <a:cs typeface="Arial MT"/>
            </a:endParaRPr>
          </a:p>
          <a:p>
            <a:pPr marL="919480" lvl="1" indent="-457834">
              <a:lnSpc>
                <a:spcPct val="100000"/>
              </a:lnSpc>
              <a:spcBef>
                <a:spcPts val="1130"/>
              </a:spcBef>
              <a:buSzPct val="79545"/>
              <a:buChar char="•"/>
              <a:tabLst>
                <a:tab pos="919480" algn="l"/>
                <a:tab pos="920115" algn="l"/>
              </a:tabLst>
            </a:pPr>
            <a:r>
              <a:rPr sz="2200" spc="-5" dirty="0">
                <a:latin typeface="Arial MT"/>
                <a:cs typeface="Arial MT"/>
              </a:rPr>
              <a:t>Four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types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of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managers</a:t>
            </a:r>
            <a:r>
              <a:rPr sz="2200" spc="3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each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manufacturing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facility</a:t>
            </a:r>
          </a:p>
          <a:p>
            <a:pPr marL="1367790" marR="5080" lvl="2" indent="-457200">
              <a:lnSpc>
                <a:spcPct val="100000"/>
              </a:lnSpc>
              <a:spcBef>
                <a:spcPts val="1130"/>
              </a:spcBef>
              <a:buSzPct val="79545"/>
              <a:buChar char="•"/>
              <a:tabLst>
                <a:tab pos="1367155" algn="l"/>
                <a:tab pos="1367790" algn="l"/>
              </a:tabLst>
            </a:pPr>
            <a:r>
              <a:rPr sz="2200" spc="-5" dirty="0">
                <a:latin typeface="Arial MT"/>
                <a:cs typeface="Arial MT"/>
              </a:rPr>
              <a:t>Managers</a:t>
            </a:r>
            <a:r>
              <a:rPr sz="2200" spc="3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are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evaluated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based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on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their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ability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to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manage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four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manufacturing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costs: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direct</a:t>
            </a:r>
            <a:r>
              <a:rPr sz="2200" b="1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materials</a:t>
            </a:r>
            <a:r>
              <a:rPr sz="2200" b="1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(DM),</a:t>
            </a:r>
            <a:r>
              <a:rPr sz="2200" b="1" u="heavy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direct</a:t>
            </a:r>
            <a:r>
              <a:rPr sz="2200" b="1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labor</a:t>
            </a:r>
            <a:r>
              <a:rPr sz="2200" b="1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(DL),</a:t>
            </a:r>
            <a:r>
              <a:rPr sz="2200" b="1" u="heavy" spc="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variable</a:t>
            </a:r>
            <a:r>
              <a:rPr sz="2200" b="1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overhead</a:t>
            </a:r>
            <a:r>
              <a:rPr sz="2200" b="1" u="heavy" spc="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(VOH),</a:t>
            </a:r>
            <a:r>
              <a:rPr sz="2200" b="1" u="heavy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 </a:t>
            </a:r>
            <a:r>
              <a:rPr sz="2200" b="1" spc="-595" dirty="0"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fixed</a:t>
            </a:r>
            <a:r>
              <a:rPr sz="2200" b="1" u="heavy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overhead</a:t>
            </a:r>
            <a:r>
              <a:rPr sz="2200" b="1" u="heavy" spc="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(FOH).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82</a:t>
            </a:fld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6450450" y="903249"/>
            <a:ext cx="5337175" cy="463550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sz="2400" b="0" spc="-15" dirty="0">
                <a:solidFill>
                  <a:srgbClr val="000000"/>
                </a:solidFill>
                <a:latin typeface="Arial MT"/>
                <a:cs typeface="Arial MT"/>
              </a:rPr>
              <a:t>Let’s</a:t>
            </a:r>
            <a:r>
              <a:rPr sz="2400" b="0"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Arial MT"/>
                <a:cs typeface="Arial MT"/>
              </a:rPr>
              <a:t>Focus</a:t>
            </a:r>
            <a:r>
              <a:rPr sz="2400" b="0" spc="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Arial MT"/>
                <a:cs typeface="Arial MT"/>
              </a:rPr>
              <a:t>only on</a:t>
            </a:r>
            <a:r>
              <a:rPr sz="2400" b="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Arial MT"/>
                <a:cs typeface="Arial MT"/>
              </a:rPr>
              <a:t>East.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73FBCF7-7768-0ED4-E356-853137C10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351" y="144066"/>
            <a:ext cx="9601067" cy="506016"/>
          </a:xfrm>
        </p:spPr>
        <p:txBody>
          <a:bodyPr/>
          <a:lstStyle/>
          <a:p>
            <a:r>
              <a:rPr lang="en-CA" sz="1800" b="1" spc="-70" dirty="0">
                <a:latin typeface="Arial"/>
                <a:cs typeface="Arial"/>
              </a:rPr>
              <a:t>ATS</a:t>
            </a:r>
            <a:r>
              <a:rPr lang="en-CA" sz="1800" b="1" spc="-40" dirty="0">
                <a:latin typeface="Arial"/>
                <a:cs typeface="Arial"/>
              </a:rPr>
              <a:t> </a:t>
            </a:r>
            <a:r>
              <a:rPr lang="en-CA" sz="1800" b="1" dirty="0">
                <a:latin typeface="Arial"/>
                <a:cs typeface="Arial"/>
              </a:rPr>
              <a:t>Sports</a:t>
            </a:r>
            <a:r>
              <a:rPr lang="en-CA" sz="1800" b="1" spc="-45" dirty="0">
                <a:latin typeface="Arial"/>
                <a:cs typeface="Arial"/>
              </a:rPr>
              <a:t> </a:t>
            </a:r>
            <a:r>
              <a:rPr lang="en-CA" sz="1800" b="1" dirty="0">
                <a:latin typeface="Arial"/>
                <a:cs typeface="Arial"/>
              </a:rPr>
              <a:t>(cont’d)</a:t>
            </a:r>
            <a:endParaRPr lang="en-CA" sz="1800" dirty="0">
              <a:latin typeface="Arial"/>
              <a:cs typeface="Arial"/>
            </a:endParaRPr>
          </a:p>
          <a:p>
            <a:endParaRPr lang="en-CA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3672" y="1379221"/>
            <a:ext cx="8933688" cy="538124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83</a:t>
            </a:fld>
            <a:endParaRPr spc="-5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956DD73-0CF7-C2FB-F6CE-1DA12A0BB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351" y="205015"/>
            <a:ext cx="9601067" cy="506016"/>
          </a:xfrm>
        </p:spPr>
        <p:txBody>
          <a:bodyPr/>
          <a:lstStyle/>
          <a:p>
            <a:r>
              <a:rPr lang="en-CA" sz="1800" b="1" spc="-70" dirty="0">
                <a:latin typeface="Arial"/>
                <a:cs typeface="Arial"/>
              </a:rPr>
              <a:t>ATS</a:t>
            </a:r>
            <a:r>
              <a:rPr lang="en-CA" sz="1800" b="1" spc="-40" dirty="0">
                <a:latin typeface="Arial"/>
                <a:cs typeface="Arial"/>
              </a:rPr>
              <a:t> </a:t>
            </a:r>
            <a:r>
              <a:rPr lang="en-CA" sz="1800" b="1" dirty="0">
                <a:latin typeface="Arial"/>
                <a:cs typeface="Arial"/>
              </a:rPr>
              <a:t>Sports</a:t>
            </a:r>
            <a:r>
              <a:rPr lang="en-CA" sz="1800" b="1" spc="-45" dirty="0">
                <a:latin typeface="Arial"/>
                <a:cs typeface="Arial"/>
              </a:rPr>
              <a:t> </a:t>
            </a:r>
            <a:r>
              <a:rPr lang="en-CA" sz="1800" b="1" dirty="0">
                <a:latin typeface="Arial"/>
                <a:cs typeface="Arial"/>
              </a:rPr>
              <a:t>(cont’d)</a:t>
            </a:r>
            <a:endParaRPr lang="en-CA" sz="1800" dirty="0">
              <a:latin typeface="Arial"/>
              <a:cs typeface="Arial"/>
            </a:endParaRPr>
          </a:p>
          <a:p>
            <a:endParaRPr lang="en-CA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9192344" y="711031"/>
            <a:ext cx="2295525" cy="463550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06045">
              <a:lnSpc>
                <a:spcPct val="100000"/>
              </a:lnSpc>
              <a:spcBef>
                <a:spcPts val="295"/>
              </a:spcBef>
            </a:pPr>
            <a:r>
              <a:rPr sz="2400" b="0" dirty="0">
                <a:solidFill>
                  <a:srgbClr val="000000"/>
                </a:solidFill>
                <a:latin typeface="Arial MT"/>
                <a:cs typeface="Arial MT"/>
              </a:rPr>
              <a:t>Why</a:t>
            </a:r>
            <a:r>
              <a:rPr sz="2400" b="0" spc="-3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Arial MT"/>
                <a:cs typeface="Arial MT"/>
              </a:rPr>
              <a:t>not</a:t>
            </a:r>
            <a:r>
              <a:rPr sz="2400" b="0" spc="-1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Arial MT"/>
                <a:cs typeface="Arial MT"/>
              </a:rPr>
              <a:t>sales?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229" y="3284982"/>
            <a:ext cx="2661285" cy="156972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567055" marR="561340" algn="ctr">
              <a:lnSpc>
                <a:spcPct val="100000"/>
              </a:lnSpc>
              <a:spcBef>
                <a:spcPts val="305"/>
              </a:spcBef>
            </a:pPr>
            <a:r>
              <a:rPr sz="2400" dirty="0">
                <a:latin typeface="Arial MT"/>
                <a:cs typeface="Arial MT"/>
              </a:rPr>
              <a:t>What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is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incentive?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latin typeface="Arial MT"/>
                <a:cs typeface="Arial MT"/>
              </a:rPr>
              <a:t>Do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you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agree?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9377" y="980728"/>
            <a:ext cx="56699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95"/>
              </a:spcBef>
              <a:buSzPct val="79545"/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Standard</a:t>
            </a:r>
            <a:r>
              <a:rPr sz="2200" b="1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Costs</a:t>
            </a:r>
            <a:r>
              <a:rPr sz="2200" b="1" u="heavy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per</a:t>
            </a:r>
            <a:r>
              <a:rPr sz="2200" b="1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Unit</a:t>
            </a:r>
            <a:r>
              <a:rPr sz="2200" b="1" u="heavy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(East</a:t>
            </a:r>
            <a:r>
              <a:rPr sz="2200" b="1" u="heavy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Facility):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84</a:t>
            </a:fld>
            <a:endParaRPr spc="-5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4E9E8B5-D51D-614F-0A32-C9089CDB2B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spc="-70" dirty="0"/>
              <a:t>ATS</a:t>
            </a:r>
            <a:r>
              <a:rPr lang="en-CA" spc="-40" dirty="0"/>
              <a:t> </a:t>
            </a:r>
            <a:r>
              <a:rPr lang="en-CA" dirty="0"/>
              <a:t>Sports</a:t>
            </a:r>
            <a:r>
              <a:rPr lang="en-CA" spc="-45" dirty="0"/>
              <a:t> </a:t>
            </a:r>
            <a:r>
              <a:rPr lang="en-CA" dirty="0"/>
              <a:t>(cont’d)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6890" y="1772816"/>
            <a:ext cx="8618220" cy="4553712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4019" y="1510665"/>
            <a:ext cx="45688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95"/>
              </a:spcBef>
              <a:buSzPct val="79545"/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Original</a:t>
            </a:r>
            <a:r>
              <a:rPr sz="2200" b="1" u="heavy" spc="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Budget</a:t>
            </a:r>
            <a:r>
              <a:rPr sz="2200" b="1" u="heavy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(East</a:t>
            </a:r>
            <a:r>
              <a:rPr sz="2200" b="1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Facility):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85</a:t>
            </a:fld>
            <a:endParaRPr spc="-5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6A13FB0-A800-DF5A-4EF5-4EAF8AC79A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spc="-70" dirty="0"/>
              <a:t>ATS</a:t>
            </a:r>
            <a:r>
              <a:rPr lang="en-CA" spc="-40" dirty="0"/>
              <a:t> </a:t>
            </a:r>
            <a:r>
              <a:rPr lang="en-CA" dirty="0"/>
              <a:t>Sports</a:t>
            </a:r>
            <a:r>
              <a:rPr lang="en-CA" spc="-45" dirty="0"/>
              <a:t> </a:t>
            </a:r>
            <a:r>
              <a:rPr lang="en-CA" dirty="0"/>
              <a:t>(cont’d)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115822" y="2036921"/>
            <a:ext cx="9872345" cy="4366895"/>
            <a:chOff x="1115822" y="2036921"/>
            <a:chExt cx="9872345" cy="43668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5777" y="2036921"/>
              <a:ext cx="9620359" cy="43051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28522" y="5877305"/>
              <a:ext cx="9846945" cy="513715"/>
            </a:xfrm>
            <a:custGeom>
              <a:avLst/>
              <a:gdLst/>
              <a:ahLst/>
              <a:cxnLst/>
              <a:rect l="l" t="t" r="r" b="b"/>
              <a:pathLst>
                <a:path w="9846945" h="513714">
                  <a:moveTo>
                    <a:pt x="0" y="513588"/>
                  </a:moveTo>
                  <a:lnTo>
                    <a:pt x="9846564" y="513588"/>
                  </a:lnTo>
                  <a:lnTo>
                    <a:pt x="9846564" y="0"/>
                  </a:lnTo>
                  <a:lnTo>
                    <a:pt x="0" y="0"/>
                  </a:lnTo>
                  <a:lnTo>
                    <a:pt x="0" y="513588"/>
                  </a:lnTo>
                  <a:close/>
                </a:path>
              </a:pathLst>
            </a:custGeom>
            <a:ln w="25400">
              <a:solidFill>
                <a:srgbClr val="ED03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5822" y="2057998"/>
            <a:ext cx="9872345" cy="4345940"/>
            <a:chOff x="1115822" y="2057998"/>
            <a:chExt cx="9872345" cy="43459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7793" y="2057998"/>
              <a:ext cx="9628271" cy="430948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28522" y="5877305"/>
              <a:ext cx="9846945" cy="513715"/>
            </a:xfrm>
            <a:custGeom>
              <a:avLst/>
              <a:gdLst/>
              <a:ahLst/>
              <a:cxnLst/>
              <a:rect l="l" t="t" r="r" b="b"/>
              <a:pathLst>
                <a:path w="9846945" h="513714">
                  <a:moveTo>
                    <a:pt x="0" y="513588"/>
                  </a:moveTo>
                  <a:lnTo>
                    <a:pt x="9846564" y="513588"/>
                  </a:lnTo>
                  <a:lnTo>
                    <a:pt x="9846564" y="0"/>
                  </a:lnTo>
                  <a:lnTo>
                    <a:pt x="0" y="0"/>
                  </a:lnTo>
                  <a:lnTo>
                    <a:pt x="0" y="513588"/>
                  </a:lnTo>
                  <a:close/>
                </a:path>
              </a:pathLst>
            </a:custGeom>
            <a:ln w="25400">
              <a:solidFill>
                <a:srgbClr val="ED03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14019" y="947673"/>
            <a:ext cx="9821545" cy="923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Notice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Operating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Income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&gt;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Budget.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Does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that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automatically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imply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good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performance?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buSzPct val="79545"/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Actual</a:t>
            </a:r>
            <a:r>
              <a:rPr sz="2200" b="1" u="heavy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Performance</a:t>
            </a:r>
            <a:r>
              <a:rPr sz="2200" b="1" u="heavy" spc="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(East</a:t>
            </a:r>
            <a:r>
              <a:rPr sz="2200" b="1" u="heavy" spc="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Facility):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86</a:t>
            </a:fld>
            <a:endParaRPr spc="-5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34F6946-C5FB-3A74-6AF5-91AC728F4B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spc="-70" dirty="0"/>
              <a:t>ATS</a:t>
            </a:r>
            <a:r>
              <a:rPr lang="en-CA" spc="-40" dirty="0"/>
              <a:t> </a:t>
            </a:r>
            <a:r>
              <a:rPr lang="en-CA" dirty="0"/>
              <a:t>Sports</a:t>
            </a:r>
            <a:r>
              <a:rPr lang="en-CA" spc="-45" dirty="0"/>
              <a:t> </a:t>
            </a:r>
            <a:r>
              <a:rPr lang="en-CA" dirty="0"/>
              <a:t>(cont’d)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5361" y="836712"/>
            <a:ext cx="10943590" cy="2006600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285"/>
              </a:spcBef>
              <a:buSzPct val="79545"/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200" spc="-5" dirty="0">
                <a:latin typeface="Arial MT"/>
                <a:cs typeface="Arial MT"/>
              </a:rPr>
              <a:t>Chief productions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officer</a:t>
            </a:r>
            <a:r>
              <a:rPr sz="2200" spc="-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Luke</a:t>
            </a:r>
            <a:r>
              <a:rPr sz="2200" spc="-5" dirty="0">
                <a:latin typeface="Arial MT"/>
                <a:cs typeface="Arial MT"/>
              </a:rPr>
              <a:t> Green:</a:t>
            </a:r>
            <a:endParaRPr sz="2200" dirty="0">
              <a:latin typeface="Arial MT"/>
              <a:cs typeface="Arial MT"/>
            </a:endParaRPr>
          </a:p>
          <a:p>
            <a:pPr marL="919480" lvl="1" indent="-457834">
              <a:lnSpc>
                <a:spcPct val="100000"/>
              </a:lnSpc>
              <a:spcBef>
                <a:spcPts val="1085"/>
              </a:spcBef>
              <a:buSzPct val="80000"/>
              <a:buChar char="•"/>
              <a:tabLst>
                <a:tab pos="919480" algn="l"/>
                <a:tab pos="920115" algn="l"/>
              </a:tabLst>
            </a:pPr>
            <a:r>
              <a:rPr sz="2000" dirty="0">
                <a:latin typeface="Arial MT"/>
                <a:cs typeface="Arial MT"/>
              </a:rPr>
              <a:t>“Since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these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managers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not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responsible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sales,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unfavorable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sales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variances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</a:p>
          <a:p>
            <a:pPr marL="919480">
              <a:lnSpc>
                <a:spcPct val="100000"/>
              </a:lnSpc>
            </a:pPr>
            <a:r>
              <a:rPr sz="2000" spc="-5" dirty="0">
                <a:latin typeface="Arial MT"/>
                <a:cs typeface="Arial MT"/>
              </a:rPr>
              <a:t>not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their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responsibilities.”</a:t>
            </a:r>
            <a:endParaRPr sz="2000" dirty="0">
              <a:latin typeface="Arial MT"/>
              <a:cs typeface="Arial MT"/>
            </a:endParaRPr>
          </a:p>
          <a:p>
            <a:pPr marL="919480" marR="133985" lvl="1" indent="-457200">
              <a:lnSpc>
                <a:spcPct val="100000"/>
              </a:lnSpc>
              <a:spcBef>
                <a:spcPts val="1085"/>
              </a:spcBef>
              <a:buSzPct val="80000"/>
              <a:buChar char="•"/>
              <a:tabLst>
                <a:tab pos="919480" algn="l"/>
                <a:tab pos="920115" algn="l"/>
              </a:tabLst>
            </a:pPr>
            <a:r>
              <a:rPr sz="2000" dirty="0">
                <a:latin typeface="Arial MT"/>
                <a:cs typeface="Arial MT"/>
              </a:rPr>
              <a:t>“It </a:t>
            </a:r>
            <a:r>
              <a:rPr sz="2000" spc="-5" dirty="0">
                <a:latin typeface="Arial MT"/>
                <a:cs typeface="Arial MT"/>
              </a:rPr>
              <a:t>appears all managers </a:t>
            </a:r>
            <a:r>
              <a:rPr sz="2000" dirty="0">
                <a:latin typeface="Arial MT"/>
                <a:cs typeface="Arial MT"/>
              </a:rPr>
              <a:t>performed </a:t>
            </a:r>
            <a:r>
              <a:rPr sz="2000" spc="-5" dirty="0">
                <a:latin typeface="Arial MT"/>
                <a:cs typeface="Arial MT"/>
              </a:rPr>
              <a:t>extremely well, indicated by </a:t>
            </a:r>
            <a:r>
              <a:rPr sz="2000" dirty="0">
                <a:latin typeface="Arial MT"/>
                <a:cs typeface="Arial MT"/>
              </a:rPr>
              <a:t>the </a:t>
            </a:r>
            <a:r>
              <a:rPr sz="2000" spc="-5" dirty="0">
                <a:latin typeface="Arial MT"/>
                <a:cs typeface="Arial MT"/>
              </a:rPr>
              <a:t>number of favorable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variances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each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facility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product.”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87</a:t>
            </a:fld>
            <a:endParaRPr spc="-5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D2F1E9A-0C22-374D-9AC4-5AA62C4E39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spc="-70" dirty="0"/>
              <a:t>ATS</a:t>
            </a:r>
            <a:r>
              <a:rPr lang="en-CA" spc="-40" dirty="0"/>
              <a:t> </a:t>
            </a:r>
            <a:r>
              <a:rPr lang="en-CA" dirty="0"/>
              <a:t>Sports</a:t>
            </a:r>
            <a:r>
              <a:rPr lang="en-CA" spc="-45" dirty="0"/>
              <a:t> </a:t>
            </a:r>
            <a:r>
              <a:rPr lang="en-CA" dirty="0"/>
              <a:t>(cont’d)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500" y="3055937"/>
            <a:ext cx="9525000" cy="3256786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88</a:t>
            </a:fld>
            <a:endParaRPr spc="-5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BDA471D-755E-78D6-BF27-CA66E8888D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spc="-70" dirty="0"/>
              <a:t>ATS</a:t>
            </a:r>
            <a:r>
              <a:rPr lang="en-CA" spc="-40" dirty="0"/>
              <a:t> </a:t>
            </a:r>
            <a:r>
              <a:rPr lang="en-CA" dirty="0"/>
              <a:t>Sports:</a:t>
            </a:r>
            <a:r>
              <a:rPr lang="en-CA" spc="-40" dirty="0"/>
              <a:t> </a:t>
            </a:r>
            <a:r>
              <a:rPr lang="en-CA" dirty="0"/>
              <a:t>Results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73024" y="1663700"/>
          <a:ext cx="11161393" cy="28041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5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3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9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0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Product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Static</a:t>
                      </a:r>
                      <a:r>
                        <a:rPr sz="2000" b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Budget</a:t>
                      </a:r>
                      <a:r>
                        <a:rPr sz="20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Volume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Actual</a:t>
                      </a:r>
                      <a:r>
                        <a:rPr sz="2000" b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Sales</a:t>
                      </a:r>
                      <a:r>
                        <a:rPr sz="20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Volume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Δ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Bicycles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81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6,000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5,500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(500)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Skateboards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74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12,000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spc="-25" dirty="0">
                          <a:latin typeface="Arial MT"/>
                          <a:cs typeface="Arial MT"/>
                        </a:rPr>
                        <a:t>11,000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(1,000)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Rollerblades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81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4,000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4,100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100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840486" y="4810505"/>
            <a:ext cx="10513060" cy="1569720"/>
          </a:xfrm>
          <a:prstGeom prst="rect">
            <a:avLst/>
          </a:prstGeom>
          <a:ln w="25400">
            <a:solidFill>
              <a:srgbClr val="929292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Hence,</a:t>
            </a:r>
            <a:r>
              <a:rPr sz="2400" spc="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why</a:t>
            </a:r>
            <a:r>
              <a:rPr sz="2400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we</a:t>
            </a:r>
            <a:r>
              <a:rPr sz="2400" spc="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need</a:t>
            </a:r>
            <a:r>
              <a:rPr sz="2400" spc="10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Flex Budgets.</a:t>
            </a:r>
            <a:endParaRPr sz="2400">
              <a:latin typeface="Arial MT"/>
              <a:cs typeface="Arial MT"/>
            </a:endParaRPr>
          </a:p>
          <a:p>
            <a:pPr marL="238125" marR="231775" algn="ctr">
              <a:lnSpc>
                <a:spcPct val="100000"/>
              </a:lnSpc>
            </a:pP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Comparing</a:t>
            </a:r>
            <a:r>
              <a:rPr sz="2400" spc="30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actual</a:t>
            </a:r>
            <a:r>
              <a:rPr sz="2400" spc="1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performance</a:t>
            </a:r>
            <a:r>
              <a:rPr sz="2400" spc="1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51313"/>
                </a:solidFill>
                <a:latin typeface="Arial MT"/>
                <a:cs typeface="Arial MT"/>
              </a:rPr>
              <a:t>to the</a:t>
            </a:r>
            <a:r>
              <a:rPr sz="2400" spc="10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original</a:t>
            </a:r>
            <a:r>
              <a:rPr sz="2400" spc="40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budget</a:t>
            </a:r>
            <a:r>
              <a:rPr sz="2400" spc="20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can</a:t>
            </a:r>
            <a:r>
              <a:rPr sz="2400" spc="1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be</a:t>
            </a:r>
            <a:r>
              <a:rPr sz="2400" spc="30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b="1" u="heavy" spc="-5" dirty="0">
                <a:solidFill>
                  <a:srgbClr val="151313"/>
                </a:solidFill>
                <a:uFill>
                  <a:solidFill>
                    <a:srgbClr val="151313"/>
                  </a:solidFill>
                </a:uFill>
                <a:latin typeface="Arial"/>
                <a:cs typeface="Arial"/>
              </a:rPr>
              <a:t>misleading</a:t>
            </a:r>
            <a:r>
              <a:rPr sz="2400" b="1" spc="-5" dirty="0">
                <a:solidFill>
                  <a:srgbClr val="15131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51313"/>
                </a:solidFill>
                <a:latin typeface="Arial MT"/>
                <a:cs typeface="Arial MT"/>
              </a:rPr>
              <a:t>if </a:t>
            </a:r>
            <a:r>
              <a:rPr sz="2400" spc="-650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51313"/>
                </a:solidFill>
                <a:latin typeface="Arial MT"/>
                <a:cs typeface="Arial MT"/>
              </a:rPr>
              <a:t>the</a:t>
            </a:r>
            <a:r>
              <a:rPr sz="2400" spc="-10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company</a:t>
            </a:r>
            <a:r>
              <a:rPr sz="2400" spc="1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operated</a:t>
            </a:r>
            <a:r>
              <a:rPr sz="2400" spc="10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51313"/>
                </a:solidFill>
                <a:latin typeface="Arial MT"/>
                <a:cs typeface="Arial MT"/>
              </a:rPr>
              <a:t>at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51313"/>
                </a:solidFill>
                <a:latin typeface="Arial MT"/>
                <a:cs typeface="Arial MT"/>
              </a:rPr>
              <a:t>a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 level</a:t>
            </a:r>
            <a:r>
              <a:rPr sz="2400" spc="20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151313"/>
                </a:solidFill>
                <a:latin typeface="Arial MT"/>
                <a:cs typeface="Arial MT"/>
              </a:rPr>
              <a:t>different</a:t>
            </a:r>
            <a:r>
              <a:rPr sz="2400" spc="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51313"/>
                </a:solidFill>
                <a:latin typeface="Arial MT"/>
                <a:cs typeface="Arial MT"/>
              </a:rPr>
              <a:t>from</a:t>
            </a:r>
            <a:r>
              <a:rPr sz="2400" spc="-1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51313"/>
                </a:solidFill>
                <a:latin typeface="Arial MT"/>
                <a:cs typeface="Arial MT"/>
              </a:rPr>
              <a:t>the</a:t>
            </a:r>
            <a:r>
              <a:rPr sz="2400" spc="-10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original</a:t>
            </a:r>
            <a:r>
              <a:rPr sz="2400" spc="3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51313"/>
                </a:solidFill>
                <a:latin typeface="Arial MT"/>
                <a:cs typeface="Arial MT"/>
              </a:rPr>
              <a:t>static</a:t>
            </a:r>
            <a:r>
              <a:rPr sz="2400" spc="-10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budget </a:t>
            </a:r>
            <a:r>
              <a:rPr sz="2400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level.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89</a:t>
            </a:fld>
            <a:endParaRPr spc="-5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4F69F95-8386-D801-7598-0267297DB9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971" y="179389"/>
            <a:ext cx="9601067" cy="506016"/>
          </a:xfrm>
        </p:spPr>
        <p:txBody>
          <a:bodyPr/>
          <a:lstStyle/>
          <a:p>
            <a:r>
              <a:rPr lang="en-CA" sz="1800" b="1" spc="-70" dirty="0">
                <a:latin typeface="Arial"/>
                <a:cs typeface="Arial"/>
              </a:rPr>
              <a:t>ATS</a:t>
            </a:r>
            <a:r>
              <a:rPr lang="en-CA" sz="1800" b="1" spc="-20" dirty="0">
                <a:latin typeface="Arial"/>
                <a:cs typeface="Arial"/>
              </a:rPr>
              <a:t> </a:t>
            </a:r>
            <a:r>
              <a:rPr lang="en-CA" sz="1800" b="1" dirty="0">
                <a:latin typeface="Arial"/>
                <a:cs typeface="Arial"/>
              </a:rPr>
              <a:t>Sports:</a:t>
            </a:r>
            <a:r>
              <a:rPr lang="en-CA" sz="1800" b="1" spc="-25" dirty="0">
                <a:latin typeface="Arial"/>
                <a:cs typeface="Arial"/>
              </a:rPr>
              <a:t> </a:t>
            </a:r>
            <a:r>
              <a:rPr lang="en-CA" sz="1800" b="1" dirty="0">
                <a:latin typeface="Arial"/>
                <a:cs typeface="Arial"/>
              </a:rPr>
              <a:t>Results</a:t>
            </a:r>
            <a:r>
              <a:rPr lang="en-CA" sz="1800" b="1" spc="-55" dirty="0">
                <a:latin typeface="Arial"/>
                <a:cs typeface="Arial"/>
              </a:rPr>
              <a:t> </a:t>
            </a:r>
            <a:r>
              <a:rPr lang="en-CA" sz="1800" b="1" dirty="0">
                <a:latin typeface="Arial"/>
                <a:cs typeface="Arial"/>
              </a:rPr>
              <a:t>(cont’d)</a:t>
            </a:r>
            <a:endParaRPr lang="en-CA" sz="1800" dirty="0">
              <a:latin typeface="Arial"/>
              <a:cs typeface="Arial"/>
            </a:endParaRPr>
          </a:p>
          <a:p>
            <a:endParaRPr lang="en-CA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6240016" y="737677"/>
            <a:ext cx="5770562" cy="463550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95"/>
              </a:spcBef>
            </a:pPr>
            <a:r>
              <a:rPr sz="2400" b="0" spc="-5" dirty="0">
                <a:solidFill>
                  <a:srgbClr val="000000"/>
                </a:solidFill>
                <a:latin typeface="Arial MT"/>
                <a:cs typeface="Arial MT"/>
              </a:rPr>
              <a:t>Appears</a:t>
            </a:r>
            <a:r>
              <a:rPr sz="2400" b="0" spc="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b="0" dirty="0">
                <a:solidFill>
                  <a:srgbClr val="000000"/>
                </a:solidFill>
                <a:latin typeface="Arial MT"/>
                <a:cs typeface="Arial MT"/>
              </a:rPr>
              <a:t>the</a:t>
            </a:r>
            <a:r>
              <a:rPr sz="2400" b="0" spc="-1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Arial MT"/>
                <a:cs typeface="Arial MT"/>
              </a:rPr>
              <a:t>Management</a:t>
            </a:r>
            <a:r>
              <a:rPr sz="2400" b="0" spc="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b="0" dirty="0">
                <a:solidFill>
                  <a:srgbClr val="000000"/>
                </a:solidFill>
                <a:latin typeface="Arial MT"/>
                <a:cs typeface="Arial MT"/>
              </a:rPr>
              <a:t>is </a:t>
            </a:r>
            <a:r>
              <a:rPr sz="2400" b="0" spc="-5" dirty="0">
                <a:solidFill>
                  <a:srgbClr val="000000"/>
                </a:solidFill>
                <a:latin typeface="Arial MT"/>
                <a:cs typeface="Arial MT"/>
              </a:rPr>
              <a:t>doing</a:t>
            </a:r>
            <a:r>
              <a:rPr sz="2400" b="0" spc="1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Arial MT"/>
                <a:cs typeface="Arial MT"/>
              </a:rPr>
              <a:t>well.</a:t>
            </a:r>
            <a:endParaRPr sz="240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73024" y="1663700"/>
          <a:ext cx="11161393" cy="42062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5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3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9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0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Bicycles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Original</a:t>
                      </a:r>
                      <a:r>
                        <a:rPr sz="20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Budget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Actual</a:t>
                      </a:r>
                      <a:r>
                        <a:rPr sz="2000" b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Performance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Δ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Direct</a:t>
                      </a:r>
                      <a:r>
                        <a:rPr sz="20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Materials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81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180,000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171,000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9,000</a:t>
                      </a:r>
                      <a:r>
                        <a:rPr sz="2000" spc="-7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F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Direct</a:t>
                      </a:r>
                      <a:r>
                        <a:rPr sz="20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Labor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74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150,000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142,500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7,500</a:t>
                      </a:r>
                      <a:r>
                        <a:rPr sz="20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F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VMOH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81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30,000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28,875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1,225</a:t>
                      </a:r>
                      <a:r>
                        <a:rPr sz="20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F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6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FMOH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87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90,000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85,000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5,000</a:t>
                      </a:r>
                      <a:r>
                        <a:rPr sz="20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F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0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sz="2000" spc="-35" dirty="0">
                          <a:latin typeface="Arial MT"/>
                          <a:cs typeface="Arial MT"/>
                        </a:rPr>
                        <a:t>TOTAL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81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22,725</a:t>
                      </a:r>
                      <a:r>
                        <a:rPr sz="20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F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2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042E3AFB-ED85-4997-6FD3-D276CEEE5E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Setting</a:t>
            </a:r>
            <a:r>
              <a:rPr lang="en-CA" spc="-45" dirty="0"/>
              <a:t> </a:t>
            </a:r>
            <a:r>
              <a:rPr lang="en-CA" dirty="0"/>
              <a:t>Direct</a:t>
            </a:r>
            <a:r>
              <a:rPr lang="en-CA" spc="-30" dirty="0"/>
              <a:t> </a:t>
            </a:r>
            <a:r>
              <a:rPr lang="en-CA" dirty="0"/>
              <a:t>Labour</a:t>
            </a:r>
            <a:r>
              <a:rPr lang="en-CA" spc="-20" dirty="0"/>
              <a:t> </a:t>
            </a:r>
            <a:r>
              <a:rPr lang="en-CA" dirty="0"/>
              <a:t>Standards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22526" y="1974342"/>
            <a:ext cx="2664460" cy="830580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400" spc="-5" dirty="0">
                <a:latin typeface="Arial MT"/>
                <a:cs typeface="Arial MT"/>
              </a:rPr>
              <a:t>Standard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Rate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latin typeface="Arial MT"/>
                <a:cs typeface="Arial MT"/>
              </a:rPr>
              <a:t>per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Hour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1738" y="3408426"/>
            <a:ext cx="4532630" cy="2677795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746760" marR="742315" indent="3810" algn="ctr">
              <a:lnSpc>
                <a:spcPct val="100000"/>
              </a:lnSpc>
              <a:spcBef>
                <a:spcPts val="305"/>
              </a:spcBef>
            </a:pP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labour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rate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should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incurred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per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hour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labour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time,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including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Employment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Insurance, </a:t>
            </a:r>
            <a:r>
              <a:rPr sz="2400" spc="-5" dirty="0">
                <a:latin typeface="Arial MT"/>
                <a:cs typeface="Arial MT"/>
              </a:rPr>
              <a:t>employee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benefits,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other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labour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costs.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07173" y="1974342"/>
            <a:ext cx="2950845" cy="830580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400" spc="-5" dirty="0">
                <a:latin typeface="Arial MT"/>
                <a:cs typeface="Arial MT"/>
              </a:rPr>
              <a:t>Standard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Hours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latin typeface="Arial MT"/>
                <a:cs typeface="Arial MT"/>
              </a:rPr>
              <a:t>per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Unit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16217" y="3414521"/>
            <a:ext cx="4532630" cy="2677795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1367155">
              <a:lnSpc>
                <a:spcPct val="100000"/>
              </a:lnSpc>
              <a:spcBef>
                <a:spcPts val="300"/>
              </a:spcBef>
            </a:pPr>
            <a:r>
              <a:rPr sz="2400" spc="-5" dirty="0">
                <a:latin typeface="Arial MT"/>
                <a:cs typeface="Arial MT"/>
              </a:rPr>
              <a:t>Use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time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endParaRPr sz="2400">
              <a:latin typeface="Arial MT"/>
              <a:cs typeface="Arial MT"/>
            </a:endParaRPr>
          </a:p>
          <a:p>
            <a:pPr marL="619125" marR="614680" indent="441959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 MT"/>
                <a:cs typeface="Arial MT"/>
              </a:rPr>
              <a:t>motion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studies</a:t>
            </a:r>
            <a:r>
              <a:rPr sz="2400" dirty="0">
                <a:latin typeface="Arial MT"/>
                <a:cs typeface="Arial MT"/>
              </a:rPr>
              <a:t> for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each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labour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operation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endParaRPr sz="2400">
              <a:latin typeface="Arial MT"/>
              <a:cs typeface="Arial MT"/>
            </a:endParaRPr>
          </a:p>
          <a:p>
            <a:pPr marL="3810" algn="ctr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determine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" dirty="0">
                <a:latin typeface="Arial MT"/>
                <a:cs typeface="Arial MT"/>
              </a:rPr>
              <a:t> amount</a:t>
            </a:r>
            <a:r>
              <a:rPr sz="2400" dirty="0">
                <a:latin typeface="Arial MT"/>
                <a:cs typeface="Arial MT"/>
              </a:rPr>
              <a:t> of</a:t>
            </a:r>
            <a:r>
              <a:rPr sz="2400" spc="-5" dirty="0">
                <a:latin typeface="Arial MT"/>
                <a:cs typeface="Arial MT"/>
              </a:rPr>
              <a:t> labour</a:t>
            </a:r>
            <a:endParaRPr sz="2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latin typeface="Arial MT"/>
                <a:cs typeface="Arial MT"/>
              </a:rPr>
              <a:t>time to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complete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one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unit.</a:t>
            </a:r>
            <a:endParaRPr sz="2400">
              <a:latin typeface="Arial MT"/>
              <a:cs typeface="Arial MT"/>
            </a:endParaRPr>
          </a:p>
          <a:p>
            <a:pPr marL="321945" marR="316230" algn="ctr">
              <a:lnSpc>
                <a:spcPct val="100000"/>
              </a:lnSpc>
            </a:pPr>
            <a:r>
              <a:rPr sz="2400" spc="-5" dirty="0">
                <a:latin typeface="Arial MT"/>
                <a:cs typeface="Arial MT"/>
              </a:rPr>
              <a:t>Should include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allowance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normal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inefficiencies.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60776" y="2804922"/>
            <a:ext cx="114300" cy="571500"/>
          </a:xfrm>
          <a:custGeom>
            <a:avLst/>
            <a:gdLst/>
            <a:ahLst/>
            <a:cxnLst/>
            <a:rect l="l" t="t" r="r" b="b"/>
            <a:pathLst>
              <a:path w="114300" h="571500">
                <a:moveTo>
                  <a:pt x="38100" y="457200"/>
                </a:moveTo>
                <a:lnTo>
                  <a:pt x="0" y="457200"/>
                </a:lnTo>
                <a:lnTo>
                  <a:pt x="57150" y="571500"/>
                </a:lnTo>
                <a:lnTo>
                  <a:pt x="104775" y="476250"/>
                </a:lnTo>
                <a:lnTo>
                  <a:pt x="38100" y="476250"/>
                </a:lnTo>
                <a:lnTo>
                  <a:pt x="38100" y="457200"/>
                </a:lnTo>
                <a:close/>
              </a:path>
              <a:path w="114300" h="571500">
                <a:moveTo>
                  <a:pt x="76200" y="0"/>
                </a:moveTo>
                <a:lnTo>
                  <a:pt x="38100" y="0"/>
                </a:lnTo>
                <a:lnTo>
                  <a:pt x="38100" y="476250"/>
                </a:lnTo>
                <a:lnTo>
                  <a:pt x="76200" y="476250"/>
                </a:lnTo>
                <a:lnTo>
                  <a:pt x="76200" y="0"/>
                </a:lnTo>
                <a:close/>
              </a:path>
              <a:path w="114300" h="571500">
                <a:moveTo>
                  <a:pt x="114300" y="457200"/>
                </a:moveTo>
                <a:lnTo>
                  <a:pt x="76200" y="457200"/>
                </a:lnTo>
                <a:lnTo>
                  <a:pt x="76200" y="476250"/>
                </a:lnTo>
                <a:lnTo>
                  <a:pt x="104775" y="476250"/>
                </a:lnTo>
                <a:lnTo>
                  <a:pt x="114300" y="45720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7156" y="2836926"/>
            <a:ext cx="114300" cy="571500"/>
          </a:xfrm>
          <a:custGeom>
            <a:avLst/>
            <a:gdLst/>
            <a:ahLst/>
            <a:cxnLst/>
            <a:rect l="l" t="t" r="r" b="b"/>
            <a:pathLst>
              <a:path w="114300" h="571500">
                <a:moveTo>
                  <a:pt x="38100" y="457200"/>
                </a:moveTo>
                <a:lnTo>
                  <a:pt x="0" y="457200"/>
                </a:lnTo>
                <a:lnTo>
                  <a:pt x="57150" y="571500"/>
                </a:lnTo>
                <a:lnTo>
                  <a:pt x="104775" y="476250"/>
                </a:lnTo>
                <a:lnTo>
                  <a:pt x="38100" y="476250"/>
                </a:lnTo>
                <a:lnTo>
                  <a:pt x="38100" y="457200"/>
                </a:lnTo>
                <a:close/>
              </a:path>
              <a:path w="114300" h="571500">
                <a:moveTo>
                  <a:pt x="76200" y="0"/>
                </a:moveTo>
                <a:lnTo>
                  <a:pt x="38100" y="0"/>
                </a:lnTo>
                <a:lnTo>
                  <a:pt x="38100" y="476250"/>
                </a:lnTo>
                <a:lnTo>
                  <a:pt x="76200" y="476250"/>
                </a:lnTo>
                <a:lnTo>
                  <a:pt x="76200" y="0"/>
                </a:lnTo>
                <a:close/>
              </a:path>
              <a:path w="114300" h="571500">
                <a:moveTo>
                  <a:pt x="114300" y="457200"/>
                </a:moveTo>
                <a:lnTo>
                  <a:pt x="76200" y="457200"/>
                </a:lnTo>
                <a:lnTo>
                  <a:pt x="76200" y="476250"/>
                </a:lnTo>
                <a:lnTo>
                  <a:pt x="104775" y="476250"/>
                </a:lnTo>
                <a:lnTo>
                  <a:pt x="114300" y="45720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90</a:t>
            </a:fld>
            <a:endParaRPr spc="-5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9F6612F-DA38-5C77-423F-98756218C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351" y="158750"/>
            <a:ext cx="9601067" cy="506016"/>
          </a:xfrm>
        </p:spPr>
        <p:txBody>
          <a:bodyPr/>
          <a:lstStyle/>
          <a:p>
            <a:r>
              <a:rPr lang="en-CA" sz="1800" b="1" spc="-70" dirty="0">
                <a:latin typeface="Arial"/>
                <a:cs typeface="Arial"/>
              </a:rPr>
              <a:t>ATS</a:t>
            </a:r>
            <a:r>
              <a:rPr lang="en-CA" sz="1800" b="1" spc="-20" dirty="0">
                <a:latin typeface="Arial"/>
                <a:cs typeface="Arial"/>
              </a:rPr>
              <a:t> </a:t>
            </a:r>
            <a:r>
              <a:rPr lang="en-CA" sz="1800" b="1" dirty="0">
                <a:latin typeface="Arial"/>
                <a:cs typeface="Arial"/>
              </a:rPr>
              <a:t>Sports:</a:t>
            </a:r>
            <a:r>
              <a:rPr lang="en-CA" sz="1800" b="1" spc="-25" dirty="0">
                <a:latin typeface="Arial"/>
                <a:cs typeface="Arial"/>
              </a:rPr>
              <a:t> </a:t>
            </a:r>
            <a:r>
              <a:rPr lang="en-CA" sz="1800" b="1" dirty="0">
                <a:latin typeface="Arial"/>
                <a:cs typeface="Arial"/>
              </a:rPr>
              <a:t>Results</a:t>
            </a:r>
            <a:r>
              <a:rPr lang="en-CA" sz="1800" b="1" spc="-55" dirty="0">
                <a:latin typeface="Arial"/>
                <a:cs typeface="Arial"/>
              </a:rPr>
              <a:t> </a:t>
            </a:r>
            <a:r>
              <a:rPr lang="en-CA" sz="1800" b="1" dirty="0">
                <a:latin typeface="Arial"/>
                <a:cs typeface="Arial"/>
              </a:rPr>
              <a:t>(cont’d)</a:t>
            </a:r>
            <a:endParaRPr lang="en-CA" sz="1800" dirty="0">
              <a:latin typeface="Arial"/>
              <a:cs typeface="Arial"/>
            </a:endParaRPr>
          </a:p>
          <a:p>
            <a:endParaRPr lang="en-CA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6096000" y="700683"/>
            <a:ext cx="5770562" cy="463550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95"/>
              </a:spcBef>
            </a:pPr>
            <a:r>
              <a:rPr sz="2400" b="0" spc="-5" dirty="0">
                <a:solidFill>
                  <a:srgbClr val="000000"/>
                </a:solidFill>
                <a:latin typeface="Arial MT"/>
                <a:cs typeface="Arial MT"/>
              </a:rPr>
              <a:t>Appears</a:t>
            </a:r>
            <a:r>
              <a:rPr sz="2400" b="0" spc="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b="0" dirty="0">
                <a:solidFill>
                  <a:srgbClr val="000000"/>
                </a:solidFill>
                <a:latin typeface="Arial MT"/>
                <a:cs typeface="Arial MT"/>
              </a:rPr>
              <a:t>the</a:t>
            </a:r>
            <a:r>
              <a:rPr sz="2400" b="0" spc="-1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Arial MT"/>
                <a:cs typeface="Arial MT"/>
              </a:rPr>
              <a:t>Management</a:t>
            </a:r>
            <a:r>
              <a:rPr sz="2400" b="0" spc="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b="0" dirty="0">
                <a:solidFill>
                  <a:srgbClr val="000000"/>
                </a:solidFill>
                <a:latin typeface="Arial MT"/>
                <a:cs typeface="Arial MT"/>
              </a:rPr>
              <a:t>is </a:t>
            </a:r>
            <a:r>
              <a:rPr sz="2400" b="0" spc="-5" dirty="0">
                <a:solidFill>
                  <a:srgbClr val="000000"/>
                </a:solidFill>
                <a:latin typeface="Arial MT"/>
                <a:cs typeface="Arial MT"/>
              </a:rPr>
              <a:t>doing</a:t>
            </a:r>
            <a:r>
              <a:rPr sz="2400" b="0" spc="1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Arial MT"/>
                <a:cs typeface="Arial MT"/>
              </a:rPr>
              <a:t>well.</a:t>
            </a:r>
            <a:endParaRPr sz="24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73024" y="1663700"/>
          <a:ext cx="11161393" cy="42062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5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3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9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0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Skateboards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Original</a:t>
                      </a:r>
                      <a:r>
                        <a:rPr sz="20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Budget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Actual</a:t>
                      </a:r>
                      <a:r>
                        <a:rPr sz="2000" b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Performance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Δ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Direct</a:t>
                      </a:r>
                      <a:r>
                        <a:rPr sz="20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Materials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81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36,000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30,000</a:t>
                      </a:r>
                    </a:p>
                  </a:txBody>
                  <a:tcPr marL="0" marR="0" marT="191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6,000</a:t>
                      </a:r>
                      <a:r>
                        <a:rPr sz="2000" spc="-7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F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Direct</a:t>
                      </a:r>
                      <a:r>
                        <a:rPr sz="20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Labor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74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55,500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43,750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spc="-25" dirty="0">
                          <a:latin typeface="Arial MT"/>
                          <a:cs typeface="Arial MT"/>
                        </a:rPr>
                        <a:t>11,750</a:t>
                      </a:r>
                      <a:r>
                        <a:rPr sz="20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F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VMOH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81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12,000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10,625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1,375</a:t>
                      </a:r>
                      <a:r>
                        <a:rPr sz="20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F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6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FMOH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87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36,000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37,500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1,500</a:t>
                      </a:r>
                      <a:r>
                        <a:rPr sz="20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U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0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sz="2000" spc="-35" dirty="0">
                          <a:latin typeface="Arial MT"/>
                          <a:cs typeface="Arial MT"/>
                        </a:rPr>
                        <a:t>TOTAL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81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17,625</a:t>
                      </a:r>
                      <a:r>
                        <a:rPr sz="20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F</a:t>
                      </a:r>
                    </a:p>
                  </a:txBody>
                  <a:tcPr marL="0" marR="0" marT="192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91</a:t>
            </a:fld>
            <a:endParaRPr spc="-5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DD92130-6706-26EB-3187-09ED97488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351" y="195781"/>
            <a:ext cx="9601067" cy="506016"/>
          </a:xfrm>
        </p:spPr>
        <p:txBody>
          <a:bodyPr/>
          <a:lstStyle/>
          <a:p>
            <a:r>
              <a:rPr lang="en-CA" sz="1800" b="1" spc="-70" dirty="0">
                <a:latin typeface="Arial"/>
                <a:cs typeface="Arial"/>
              </a:rPr>
              <a:t>ATS</a:t>
            </a:r>
            <a:r>
              <a:rPr lang="en-CA" sz="1800" b="1" spc="-20" dirty="0">
                <a:latin typeface="Arial"/>
                <a:cs typeface="Arial"/>
              </a:rPr>
              <a:t> </a:t>
            </a:r>
            <a:r>
              <a:rPr lang="en-CA" sz="1800" b="1" dirty="0">
                <a:latin typeface="Arial"/>
                <a:cs typeface="Arial"/>
              </a:rPr>
              <a:t>Sports:</a:t>
            </a:r>
            <a:r>
              <a:rPr lang="en-CA" sz="1800" b="1" spc="-25" dirty="0">
                <a:latin typeface="Arial"/>
                <a:cs typeface="Arial"/>
              </a:rPr>
              <a:t> </a:t>
            </a:r>
            <a:r>
              <a:rPr lang="en-CA" sz="1800" b="1" dirty="0">
                <a:latin typeface="Arial"/>
                <a:cs typeface="Arial"/>
              </a:rPr>
              <a:t>Results</a:t>
            </a:r>
            <a:r>
              <a:rPr lang="en-CA" sz="1800" b="1" spc="-55" dirty="0">
                <a:latin typeface="Arial"/>
                <a:cs typeface="Arial"/>
              </a:rPr>
              <a:t> </a:t>
            </a:r>
            <a:r>
              <a:rPr lang="en-CA" sz="1800" b="1" dirty="0">
                <a:latin typeface="Arial"/>
                <a:cs typeface="Arial"/>
              </a:rPr>
              <a:t>(cont’d)</a:t>
            </a:r>
            <a:endParaRPr lang="en-CA" sz="1800" dirty="0">
              <a:latin typeface="Arial"/>
              <a:cs typeface="Arial"/>
            </a:endParaRPr>
          </a:p>
          <a:p>
            <a:endParaRPr lang="en-CA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6053720" y="776501"/>
            <a:ext cx="5770562" cy="463550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95"/>
              </a:spcBef>
            </a:pPr>
            <a:r>
              <a:rPr sz="2400" b="0" spc="-5" dirty="0">
                <a:solidFill>
                  <a:srgbClr val="000000"/>
                </a:solidFill>
                <a:latin typeface="Arial MT"/>
                <a:cs typeface="Arial MT"/>
              </a:rPr>
              <a:t>Appears</a:t>
            </a:r>
            <a:r>
              <a:rPr sz="2400" b="0" spc="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b="0" dirty="0">
                <a:solidFill>
                  <a:srgbClr val="000000"/>
                </a:solidFill>
                <a:latin typeface="Arial MT"/>
                <a:cs typeface="Arial MT"/>
              </a:rPr>
              <a:t>the</a:t>
            </a:r>
            <a:r>
              <a:rPr sz="2400" b="0" spc="-1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Arial MT"/>
                <a:cs typeface="Arial MT"/>
              </a:rPr>
              <a:t>Management</a:t>
            </a:r>
            <a:r>
              <a:rPr sz="2400" b="0" spc="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b="0" dirty="0">
                <a:solidFill>
                  <a:srgbClr val="000000"/>
                </a:solidFill>
                <a:latin typeface="Arial MT"/>
                <a:cs typeface="Arial MT"/>
              </a:rPr>
              <a:t>is </a:t>
            </a:r>
            <a:r>
              <a:rPr sz="2400" b="0" spc="-5" dirty="0">
                <a:solidFill>
                  <a:srgbClr val="000000"/>
                </a:solidFill>
                <a:latin typeface="Arial MT"/>
                <a:cs typeface="Arial MT"/>
              </a:rPr>
              <a:t>doing</a:t>
            </a:r>
            <a:r>
              <a:rPr sz="2400" b="0" spc="1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Arial MT"/>
                <a:cs typeface="Arial MT"/>
              </a:rPr>
              <a:t>well.</a:t>
            </a:r>
            <a:endParaRPr sz="240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73024" y="1663700"/>
          <a:ext cx="11161393" cy="42062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5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3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9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0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Rollerblades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Original</a:t>
                      </a:r>
                      <a:r>
                        <a:rPr sz="20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Budget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Actual</a:t>
                      </a:r>
                      <a:r>
                        <a:rPr sz="2000" b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Performance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Δ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Direct</a:t>
                      </a:r>
                      <a:r>
                        <a:rPr sz="20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Materials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81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40,000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36,800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3,200</a:t>
                      </a:r>
                      <a:r>
                        <a:rPr sz="2000" spc="-7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F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Direct</a:t>
                      </a:r>
                      <a:r>
                        <a:rPr sz="20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Labor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74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28,000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27,225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775</a:t>
                      </a:r>
                      <a:r>
                        <a:rPr sz="20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F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VMOH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81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6,400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6,353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47</a:t>
                      </a:r>
                      <a:r>
                        <a:rPr sz="20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F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6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FMOH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87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19,200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20,000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800</a:t>
                      </a:r>
                      <a:r>
                        <a:rPr sz="20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U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0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sz="2000" spc="-35" dirty="0">
                          <a:latin typeface="Arial MT"/>
                          <a:cs typeface="Arial MT"/>
                        </a:rPr>
                        <a:t>TOTAL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81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3,222</a:t>
                      </a:r>
                      <a:r>
                        <a:rPr sz="20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F</a:t>
                      </a:r>
                    </a:p>
                  </a:txBody>
                  <a:tcPr marL="0" marR="0" marT="192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14019" y="947673"/>
            <a:ext cx="2119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18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driven</a:t>
            </a:r>
            <a:r>
              <a:rPr sz="18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Sales.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44057" y="773613"/>
            <a:ext cx="6464935" cy="462280"/>
          </a:xfrm>
          <a:custGeom>
            <a:avLst/>
            <a:gdLst/>
            <a:ahLst/>
            <a:cxnLst/>
            <a:rect l="l" t="t" r="r" b="b"/>
            <a:pathLst>
              <a:path w="6464934" h="462280">
                <a:moveTo>
                  <a:pt x="0" y="461772"/>
                </a:moveTo>
                <a:lnTo>
                  <a:pt x="6464808" y="461772"/>
                </a:lnTo>
                <a:lnTo>
                  <a:pt x="6464808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ln w="25400">
            <a:solidFill>
              <a:srgbClr val="0070C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92</a:t>
            </a:fld>
            <a:endParaRPr spc="-5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2571F51-C521-3323-1F2A-01A930F93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561" y="116629"/>
            <a:ext cx="9601067" cy="506016"/>
          </a:xfrm>
        </p:spPr>
        <p:txBody>
          <a:bodyPr/>
          <a:lstStyle/>
          <a:p>
            <a:r>
              <a:rPr lang="en-US" sz="1800" b="1" dirty="0">
                <a:latin typeface="Arial"/>
                <a:cs typeface="Arial"/>
              </a:rPr>
              <a:t>1.	Prepare</a:t>
            </a:r>
            <a:r>
              <a:rPr lang="en-US" sz="1800" b="1" spc="-40" dirty="0">
                <a:latin typeface="Arial"/>
                <a:cs typeface="Arial"/>
              </a:rPr>
              <a:t> </a:t>
            </a:r>
            <a:r>
              <a:rPr lang="en-US" sz="1800" b="1" dirty="0">
                <a:latin typeface="Arial"/>
                <a:cs typeface="Arial"/>
              </a:rPr>
              <a:t>a</a:t>
            </a:r>
            <a:r>
              <a:rPr lang="en-US" sz="1800" b="1" spc="-25" dirty="0">
                <a:latin typeface="Arial"/>
                <a:cs typeface="Arial"/>
              </a:rPr>
              <a:t> </a:t>
            </a:r>
            <a:r>
              <a:rPr lang="en-US" sz="1800" b="1" dirty="0">
                <a:latin typeface="Arial"/>
                <a:cs typeface="Arial"/>
              </a:rPr>
              <a:t>Flexible</a:t>
            </a:r>
            <a:r>
              <a:rPr lang="en-US" sz="1800" b="1" spc="-60" dirty="0">
                <a:latin typeface="Arial"/>
                <a:cs typeface="Arial"/>
              </a:rPr>
              <a:t> </a:t>
            </a:r>
            <a:r>
              <a:rPr lang="en-US" sz="1800" b="1" dirty="0">
                <a:latin typeface="Arial"/>
                <a:cs typeface="Arial"/>
              </a:rPr>
              <a:t>Budget</a:t>
            </a:r>
            <a:endParaRPr lang="en-US" sz="1800" dirty="0">
              <a:latin typeface="Arial"/>
              <a:cs typeface="Arial"/>
            </a:endParaRPr>
          </a:p>
          <a:p>
            <a:endParaRPr lang="en-CA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5488836" y="809490"/>
            <a:ext cx="6175375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solidFill>
                  <a:srgbClr val="000000"/>
                </a:solidFill>
                <a:latin typeface="Arial MT"/>
                <a:cs typeface="Arial MT"/>
              </a:rPr>
              <a:t>Flex</a:t>
            </a:r>
            <a:r>
              <a:rPr sz="2400" b="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Arial MT"/>
                <a:cs typeface="Arial MT"/>
              </a:rPr>
              <a:t>Budget:</a:t>
            </a:r>
            <a:r>
              <a:rPr sz="2400" b="0" spc="-114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Arial MT"/>
                <a:cs typeface="Arial MT"/>
              </a:rPr>
              <a:t>Actual</a:t>
            </a:r>
            <a:r>
              <a:rPr sz="2400" b="0" spc="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Arial MT"/>
                <a:cs typeface="Arial MT"/>
              </a:rPr>
              <a:t>Quantity</a:t>
            </a:r>
            <a:r>
              <a:rPr sz="2400" b="0" spc="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b="0" dirty="0">
                <a:solidFill>
                  <a:srgbClr val="000000"/>
                </a:solidFill>
                <a:latin typeface="Arial MT"/>
                <a:cs typeface="Arial MT"/>
              </a:rPr>
              <a:t>*</a:t>
            </a:r>
            <a:r>
              <a:rPr sz="2400" b="0"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Arial MT"/>
                <a:cs typeface="Arial MT"/>
              </a:rPr>
              <a:t>Standard</a:t>
            </a:r>
            <a:r>
              <a:rPr sz="2400" b="0" spc="2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Arial MT"/>
                <a:cs typeface="Arial MT"/>
              </a:rPr>
              <a:t>Price</a:t>
            </a:r>
            <a:endParaRPr sz="2400" dirty="0">
              <a:latin typeface="Arial MT"/>
              <a:cs typeface="Arial MT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45863"/>
              </p:ext>
            </p:extLst>
          </p:nvPr>
        </p:nvGraphicFramePr>
        <p:xfrm>
          <a:off x="195033" y="1478407"/>
          <a:ext cx="11585572" cy="46215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1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3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6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65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325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706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2008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Bicycles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Quantity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 marR="31242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ce/Cost  per</a:t>
                      </a:r>
                      <a:r>
                        <a:rPr sz="20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unit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Flex</a:t>
                      </a:r>
                      <a:r>
                        <a:rPr sz="2000" b="1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Budget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Actual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Variance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1428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Fa</a:t>
                      </a:r>
                      <a:r>
                        <a:rPr sz="20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ourable/  </a:t>
                      </a:r>
                      <a:r>
                        <a:rPr sz="2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Unfav.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Sales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5,500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$125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$687,500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$742,500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$55,000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F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839">
                <a:tc>
                  <a:txBody>
                    <a:bodyPr/>
                    <a:lstStyle/>
                    <a:p>
                      <a:pPr marL="91440" marR="384810">
                        <a:lnSpc>
                          <a:spcPct val="1002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Direct </a:t>
                      </a:r>
                      <a:r>
                        <a:rPr sz="20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Materials </a:t>
                      </a:r>
                      <a:r>
                        <a:rPr sz="20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3pnd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@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10.00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5,500</a:t>
                      </a:r>
                      <a:endParaRPr sz="2000">
                        <a:latin typeface="Arial MT"/>
                        <a:cs typeface="Arial MT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(16,500</a:t>
                      </a:r>
                      <a:endParaRPr sz="2000">
                        <a:latin typeface="Arial MT"/>
                        <a:cs typeface="Arial MT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lbs)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$30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69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$165,000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69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$171,000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69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$6,000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50" dirty="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U</a:t>
                      </a: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Direct</a:t>
                      </a:r>
                      <a:r>
                        <a:rPr sz="20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Labour</a:t>
                      </a: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1.25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hours @ $20</a:t>
                      </a:r>
                      <a:endParaRPr sz="1600" dirty="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5,500</a:t>
                      </a:r>
                      <a:endParaRPr sz="2000">
                        <a:latin typeface="Arial MT"/>
                        <a:cs typeface="Arial MT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(6,875</a:t>
                      </a:r>
                      <a:r>
                        <a:rPr sz="20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hrs)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$25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$137,500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81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$142,500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81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$5,000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81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U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20" dirty="0">
                          <a:latin typeface="Arial MT"/>
                          <a:cs typeface="Arial MT"/>
                        </a:rPr>
                        <a:t>Variable</a:t>
                      </a:r>
                      <a:r>
                        <a:rPr sz="20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MOH</a:t>
                      </a:r>
                      <a:endParaRPr sz="2000">
                        <a:latin typeface="Arial MT"/>
                        <a:cs typeface="Arial MT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$4.00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per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DLH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5,500</a:t>
                      </a:r>
                      <a:endParaRPr sz="2000">
                        <a:latin typeface="Arial MT"/>
                        <a:cs typeface="Arial MT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(6,875</a:t>
                      </a:r>
                      <a:r>
                        <a:rPr sz="20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hrs)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$5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2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$27,500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81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$28,875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81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$1,375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81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U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2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379">
                <a:tc row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5" dirty="0">
                          <a:latin typeface="Arial MT"/>
                          <a:cs typeface="Arial MT"/>
                        </a:rPr>
                        <a:t>Fixed</a:t>
                      </a:r>
                      <a:r>
                        <a:rPr sz="20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MOH</a:t>
                      </a: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$12</a:t>
                      </a:r>
                      <a:r>
                        <a:rPr sz="16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per 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DLH</a:t>
                      </a:r>
                      <a:endParaRPr sz="1600" dirty="0">
                        <a:latin typeface="Arial MT"/>
                        <a:cs typeface="Arial MT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6,000</a:t>
                      </a:r>
                    </a:p>
                  </a:txBody>
                  <a:tcPr marL="0" marR="0" marT="40005" marB="0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$15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2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156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$90,000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87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156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$85,000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87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156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$5,000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87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F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92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7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235"/>
                        </a:lnSpc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(7,500</a:t>
                      </a:r>
                      <a:r>
                        <a:rPr sz="20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hrs)</a:t>
                      </a: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2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87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87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87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2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Margin</a:t>
                      </a: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$267,500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$315,125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$47,625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F</a:t>
                      </a: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93</a:t>
            </a:fld>
            <a:endParaRPr spc="-5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93FABA86-007B-874D-04ED-CFB00F251C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2.	Compute</a:t>
            </a:r>
            <a:r>
              <a:rPr lang="en-US" spc="-15" dirty="0"/>
              <a:t> </a:t>
            </a:r>
            <a:r>
              <a:rPr lang="en-US" dirty="0"/>
              <a:t>the</a:t>
            </a:r>
            <a:r>
              <a:rPr lang="en-US" spc="-15" dirty="0"/>
              <a:t> </a:t>
            </a:r>
            <a:r>
              <a:rPr lang="en-US" dirty="0"/>
              <a:t>Sales</a:t>
            </a:r>
            <a:r>
              <a:rPr lang="en-US" spc="-20" dirty="0"/>
              <a:t> </a:t>
            </a:r>
            <a:r>
              <a:rPr lang="en-US" dirty="0"/>
              <a:t>Price</a:t>
            </a:r>
            <a:r>
              <a:rPr lang="en-US" spc="-20" dirty="0"/>
              <a:t> Variance</a:t>
            </a:r>
            <a:r>
              <a:rPr lang="en-US" spc="-25" dirty="0"/>
              <a:t> </a:t>
            </a:r>
            <a:r>
              <a:rPr lang="en-US" dirty="0"/>
              <a:t>and</a:t>
            </a:r>
            <a:r>
              <a:rPr lang="en-US" spc="-20" dirty="0"/>
              <a:t> </a:t>
            </a:r>
            <a:r>
              <a:rPr lang="en-US" dirty="0"/>
              <a:t>Sales</a:t>
            </a:r>
            <a:r>
              <a:rPr lang="en-US" spc="-20" dirty="0"/>
              <a:t> </a:t>
            </a:r>
            <a:r>
              <a:rPr lang="en-US" dirty="0"/>
              <a:t>Quantity</a:t>
            </a:r>
            <a:r>
              <a:rPr lang="en-US" spc="-35" dirty="0"/>
              <a:t> </a:t>
            </a:r>
            <a:r>
              <a:rPr lang="en-US" spc="-20" dirty="0"/>
              <a:t>Variance</a:t>
            </a:r>
            <a:endParaRPr lang="en-CA" dirty="0"/>
          </a:p>
        </p:txBody>
      </p:sp>
      <p:sp>
        <p:nvSpPr>
          <p:cNvPr id="3" name="object 3"/>
          <p:cNvSpPr txBox="1"/>
          <p:nvPr/>
        </p:nvSpPr>
        <p:spPr>
          <a:xfrm>
            <a:off x="464360" y="563199"/>
            <a:ext cx="5919672" cy="25288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Bicycles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 dirty="0">
              <a:latin typeface="Arial"/>
              <a:cs typeface="Arial"/>
            </a:endParaRPr>
          </a:p>
          <a:p>
            <a:pPr marL="713740" indent="-457834">
              <a:lnSpc>
                <a:spcPct val="100000"/>
              </a:lnSpc>
              <a:buSzPct val="79166"/>
              <a:buFont typeface="Arial MT"/>
              <a:buChar char="•"/>
              <a:tabLst>
                <a:tab pos="713740" algn="l"/>
                <a:tab pos="714375" algn="l"/>
              </a:tabLst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Sales</a:t>
            </a:r>
            <a:r>
              <a:rPr sz="2400" b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Price</a:t>
            </a:r>
            <a:r>
              <a:rPr sz="2400" b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Variance</a:t>
            </a:r>
            <a:r>
              <a:rPr lang="en-CA" sz="2400" b="1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- Bicycle</a:t>
            </a:r>
            <a:endParaRPr sz="2400" dirty="0">
              <a:latin typeface="Arial"/>
              <a:cs typeface="Arial"/>
            </a:endParaRPr>
          </a:p>
          <a:p>
            <a:pPr marL="256540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(AQ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1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AP)</a:t>
            </a:r>
            <a:r>
              <a:rPr sz="2400" dirty="0">
                <a:latin typeface="Arial MT"/>
                <a:cs typeface="Arial MT"/>
              </a:rPr>
              <a:t> –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(AQ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SP)</a:t>
            </a:r>
          </a:p>
          <a:p>
            <a:pPr marL="256540">
              <a:lnSpc>
                <a:spcPct val="100000"/>
              </a:lnSpc>
              <a:spcBef>
                <a:spcPts val="1180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(5,500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*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$135)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–</a:t>
            </a:r>
            <a:r>
              <a:rPr sz="2400" spc="-5" dirty="0">
                <a:latin typeface="Arial MT"/>
                <a:cs typeface="Arial MT"/>
              </a:rPr>
              <a:t> (5,500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*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$125)</a:t>
            </a:r>
            <a:endParaRPr sz="2400" dirty="0">
              <a:latin typeface="Arial MT"/>
              <a:cs typeface="Arial MT"/>
            </a:endParaRPr>
          </a:p>
          <a:p>
            <a:pPr marL="256540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$742,500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-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$687,500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1031" y="3228516"/>
            <a:ext cx="1661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$55,000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8163" y="4086859"/>
            <a:ext cx="599384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SzPct val="79166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Sales</a:t>
            </a:r>
            <a:r>
              <a:rPr sz="2400" b="1" u="heavy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Volume</a:t>
            </a:r>
            <a:r>
              <a:rPr sz="2400" b="1" u="heavy" spc="-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Variance</a:t>
            </a:r>
            <a:r>
              <a:rPr lang="en-CA" sz="2400" b="1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- Bicycle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8164" y="4451972"/>
            <a:ext cx="4490720" cy="208724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(AQ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SP)</a:t>
            </a:r>
            <a:r>
              <a:rPr sz="2400" dirty="0">
                <a:latin typeface="Arial MT"/>
                <a:cs typeface="Arial MT"/>
              </a:rPr>
              <a:t> –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(SQ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SP)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(5,500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* $125)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– </a:t>
            </a:r>
            <a:r>
              <a:rPr sz="2400" spc="-5" dirty="0">
                <a:latin typeface="Arial MT"/>
                <a:cs typeface="Arial MT"/>
              </a:rPr>
              <a:t>(6,000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*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$125)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$687,500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-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$750,000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  <a:tabLst>
                <a:tab pos="360045" algn="l"/>
              </a:tabLst>
            </a:pPr>
            <a:r>
              <a:rPr sz="2400" dirty="0">
                <a:latin typeface="Arial MT"/>
                <a:cs typeface="Arial MT"/>
              </a:rPr>
              <a:t>=	</a:t>
            </a:r>
            <a:r>
              <a:rPr sz="2400" spc="-5" dirty="0">
                <a:latin typeface="Arial MT"/>
                <a:cs typeface="Arial MT"/>
              </a:rPr>
              <a:t>-$62,500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73145" y="3496817"/>
            <a:ext cx="3578860" cy="462280"/>
          </a:xfrm>
          <a:prstGeom prst="rect">
            <a:avLst/>
          </a:prstGeom>
          <a:ln w="25400">
            <a:solidFill>
              <a:srgbClr val="ED037C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0"/>
              </a:spcBef>
            </a:pPr>
            <a:r>
              <a:rPr sz="2400" spc="-5" dirty="0">
                <a:latin typeface="Arial MT"/>
                <a:cs typeface="Arial MT"/>
              </a:rPr>
              <a:t>Where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did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this?</a:t>
            </a:r>
          </a:p>
        </p:txBody>
      </p:sp>
      <p:sp>
        <p:nvSpPr>
          <p:cNvPr id="8" name="object 8"/>
          <p:cNvSpPr/>
          <p:nvPr/>
        </p:nvSpPr>
        <p:spPr>
          <a:xfrm>
            <a:off x="7032497" y="3646170"/>
            <a:ext cx="576580" cy="2807335"/>
          </a:xfrm>
          <a:custGeom>
            <a:avLst/>
            <a:gdLst/>
            <a:ahLst/>
            <a:cxnLst/>
            <a:rect l="l" t="t" r="r" b="b"/>
            <a:pathLst>
              <a:path w="576579" h="2807335">
                <a:moveTo>
                  <a:pt x="0" y="0"/>
                </a:moveTo>
                <a:lnTo>
                  <a:pt x="66060" y="1895"/>
                </a:lnTo>
                <a:lnTo>
                  <a:pt x="126694" y="7297"/>
                </a:lnTo>
                <a:lnTo>
                  <a:pt x="180174" y="15775"/>
                </a:lnTo>
                <a:lnTo>
                  <a:pt x="224774" y="26901"/>
                </a:lnTo>
                <a:lnTo>
                  <a:pt x="280431" y="55383"/>
                </a:lnTo>
                <a:lnTo>
                  <a:pt x="288035" y="71881"/>
                </a:lnTo>
                <a:lnTo>
                  <a:pt x="288035" y="1331721"/>
                </a:lnTo>
                <a:lnTo>
                  <a:pt x="295640" y="1348220"/>
                </a:lnTo>
                <a:lnTo>
                  <a:pt x="351297" y="1376702"/>
                </a:lnTo>
                <a:lnTo>
                  <a:pt x="395897" y="1387828"/>
                </a:lnTo>
                <a:lnTo>
                  <a:pt x="449377" y="1396306"/>
                </a:lnTo>
                <a:lnTo>
                  <a:pt x="510011" y="1401708"/>
                </a:lnTo>
                <a:lnTo>
                  <a:pt x="576072" y="1403603"/>
                </a:lnTo>
                <a:lnTo>
                  <a:pt x="510011" y="1405499"/>
                </a:lnTo>
                <a:lnTo>
                  <a:pt x="449377" y="1410901"/>
                </a:lnTo>
                <a:lnTo>
                  <a:pt x="395897" y="1419379"/>
                </a:lnTo>
                <a:lnTo>
                  <a:pt x="351297" y="1430505"/>
                </a:lnTo>
                <a:lnTo>
                  <a:pt x="295640" y="1458987"/>
                </a:lnTo>
                <a:lnTo>
                  <a:pt x="288035" y="1475485"/>
                </a:lnTo>
                <a:lnTo>
                  <a:pt x="288035" y="2735351"/>
                </a:lnTo>
                <a:lnTo>
                  <a:pt x="280431" y="2751828"/>
                </a:lnTo>
                <a:lnTo>
                  <a:pt x="224774" y="2780294"/>
                </a:lnTo>
                <a:lnTo>
                  <a:pt x="180174" y="2791422"/>
                </a:lnTo>
                <a:lnTo>
                  <a:pt x="126694" y="2799904"/>
                </a:lnTo>
                <a:lnTo>
                  <a:pt x="66060" y="2805310"/>
                </a:lnTo>
                <a:lnTo>
                  <a:pt x="0" y="2807207"/>
                </a:lnTo>
              </a:path>
            </a:pathLst>
          </a:custGeom>
          <a:ln w="381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03642" y="4616958"/>
            <a:ext cx="4175760" cy="830580"/>
          </a:xfrm>
          <a:prstGeom prst="rect">
            <a:avLst/>
          </a:prstGeom>
          <a:ln w="25400">
            <a:solidFill>
              <a:srgbClr val="ED037C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5"/>
              </a:spcBef>
            </a:pPr>
            <a:r>
              <a:rPr sz="2400" spc="-5" dirty="0">
                <a:latin typeface="Arial MT"/>
                <a:cs typeface="Arial MT"/>
              </a:rPr>
              <a:t>Sum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$7,500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</a:t>
            </a:r>
            <a:endParaRPr sz="2400" dirty="0">
              <a:latin typeface="Arial MT"/>
              <a:cs typeface="Arial MT"/>
            </a:endParaRPr>
          </a:p>
          <a:p>
            <a:pPr marL="90805">
              <a:lnSpc>
                <a:spcPct val="100000"/>
              </a:lnSpc>
            </a:pPr>
            <a:r>
              <a:rPr sz="2400" spc="-5" dirty="0">
                <a:latin typeface="Arial MT"/>
                <a:cs typeface="Arial MT"/>
              </a:rPr>
              <a:t>Lo</a:t>
            </a:r>
            <a:r>
              <a:rPr sz="2400" spc="-10" dirty="0">
                <a:latin typeface="Arial MT"/>
                <a:cs typeface="Arial MT"/>
              </a:rPr>
              <a:t>o</a:t>
            </a:r>
            <a:r>
              <a:rPr sz="2400" dirty="0">
                <a:latin typeface="Arial MT"/>
                <a:cs typeface="Arial MT"/>
              </a:rPr>
              <a:t>k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</a:t>
            </a:r>
            <a:r>
              <a:rPr sz="2400" dirty="0">
                <a:latin typeface="Arial MT"/>
                <a:cs typeface="Arial MT"/>
              </a:rPr>
              <a:t>t</a:t>
            </a:r>
            <a:r>
              <a:rPr sz="2400" spc="-1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Actual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vs.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</a:t>
            </a:r>
            <a:r>
              <a:rPr sz="2400" spc="-10" dirty="0">
                <a:latin typeface="Arial MT"/>
                <a:cs typeface="Arial MT"/>
              </a:rPr>
              <a:t>u</a:t>
            </a:r>
            <a:r>
              <a:rPr sz="2400" spc="-5" dirty="0">
                <a:latin typeface="Arial MT"/>
                <a:cs typeface="Arial MT"/>
              </a:rPr>
              <a:t>dg</a:t>
            </a:r>
            <a:r>
              <a:rPr sz="2400" spc="-10" dirty="0">
                <a:latin typeface="Arial MT"/>
                <a:cs typeface="Arial MT"/>
              </a:rPr>
              <a:t>e</a:t>
            </a:r>
            <a:r>
              <a:rPr sz="2400" dirty="0">
                <a:latin typeface="Arial MT"/>
                <a:cs typeface="Arial MT"/>
              </a:rPr>
              <a:t>t…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94</a:t>
            </a:fld>
            <a:endParaRPr spc="-5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595157C7-9A19-57F8-6337-0BE08CF8CC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3.	Compute</a:t>
            </a:r>
            <a:r>
              <a:rPr lang="en-US" spc="-35" dirty="0"/>
              <a:t> </a:t>
            </a:r>
            <a:r>
              <a:rPr lang="en-US" dirty="0"/>
              <a:t>the</a:t>
            </a:r>
            <a:r>
              <a:rPr lang="en-US" spc="-35" dirty="0"/>
              <a:t> </a:t>
            </a:r>
            <a:r>
              <a:rPr lang="en-US" dirty="0"/>
              <a:t>Materials</a:t>
            </a:r>
            <a:r>
              <a:rPr lang="en-US" spc="-60" dirty="0"/>
              <a:t> </a:t>
            </a:r>
            <a:r>
              <a:rPr lang="en-US" spc="-20" dirty="0"/>
              <a:t>Variance</a:t>
            </a:r>
            <a:endParaRPr lang="en-CA" dirty="0"/>
          </a:p>
        </p:txBody>
      </p:sp>
      <p:sp>
        <p:nvSpPr>
          <p:cNvPr id="3" name="object 3"/>
          <p:cNvSpPr txBox="1"/>
          <p:nvPr/>
        </p:nvSpPr>
        <p:spPr>
          <a:xfrm>
            <a:off x="407368" y="915222"/>
            <a:ext cx="9354389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lang="en-CA" sz="1800" b="1" dirty="0">
                <a:highlight>
                  <a:srgbClr val="FFFF00"/>
                </a:highlight>
                <a:latin typeface="Arial"/>
                <a:cs typeface="Arial"/>
              </a:rPr>
              <a:t>Not</a:t>
            </a:r>
            <a:r>
              <a:rPr sz="1800" b="1" spc="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800" b="1" spc="-10" dirty="0">
                <a:highlight>
                  <a:srgbClr val="FFFF00"/>
                </a:highlight>
                <a:latin typeface="Arial"/>
                <a:cs typeface="Arial"/>
              </a:rPr>
              <a:t>given</a:t>
            </a:r>
            <a:r>
              <a:rPr sz="1800" b="1" spc="2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800" b="1" dirty="0">
                <a:highlight>
                  <a:srgbClr val="FFFF00"/>
                </a:highlight>
                <a:latin typeface="Arial"/>
                <a:cs typeface="Arial"/>
              </a:rPr>
              <a:t>in</a:t>
            </a:r>
            <a:r>
              <a:rPr sz="1800" b="1" spc="-5" dirty="0">
                <a:highlight>
                  <a:srgbClr val="FFFF00"/>
                </a:highlight>
                <a:latin typeface="Arial"/>
                <a:cs typeface="Arial"/>
              </a:rPr>
              <a:t> Case.</a:t>
            </a:r>
            <a:r>
              <a:rPr sz="1800" b="1" spc="-5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800" b="1" spc="-15" dirty="0">
                <a:highlight>
                  <a:srgbClr val="FFFF00"/>
                </a:highlight>
                <a:latin typeface="Arial"/>
                <a:cs typeface="Arial"/>
              </a:rPr>
              <a:t>Assume</a:t>
            </a:r>
            <a:r>
              <a:rPr sz="1800" b="1" spc="60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800" b="1" spc="-5" dirty="0">
                <a:highlight>
                  <a:srgbClr val="FFFF00"/>
                </a:highlight>
                <a:latin typeface="Arial"/>
                <a:cs typeface="Arial"/>
              </a:rPr>
              <a:t>2.75</a:t>
            </a:r>
            <a:r>
              <a:rPr sz="1800" b="1" spc="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800" b="1" dirty="0">
                <a:highlight>
                  <a:srgbClr val="FFFF00"/>
                </a:highlight>
                <a:latin typeface="Arial"/>
                <a:cs typeface="Arial"/>
              </a:rPr>
              <a:t>lbs</a:t>
            </a:r>
            <a:r>
              <a:rPr sz="1800" b="1" spc="-5" dirty="0">
                <a:highlight>
                  <a:srgbClr val="FFFF00"/>
                </a:highlight>
                <a:latin typeface="Arial"/>
                <a:cs typeface="Arial"/>
              </a:rPr>
              <a:t> @</a:t>
            </a:r>
            <a:r>
              <a:rPr sz="1800" b="1" spc="-15" dirty="0">
                <a:highlight>
                  <a:srgbClr val="FFFF00"/>
                </a:highlight>
                <a:latin typeface="Arial"/>
                <a:cs typeface="Arial"/>
              </a:rPr>
              <a:t> $11.3057/lb.</a:t>
            </a:r>
            <a:endParaRPr sz="1800" dirty="0">
              <a:highlight>
                <a:srgbClr val="FFFF00"/>
              </a:highlight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 dirty="0">
              <a:highlight>
                <a:srgbClr val="FFFF00"/>
              </a:highlight>
              <a:latin typeface="Arial"/>
              <a:cs typeface="Arial"/>
            </a:endParaRPr>
          </a:p>
          <a:p>
            <a:pPr marL="713740" indent="-457834">
              <a:lnSpc>
                <a:spcPct val="100000"/>
              </a:lnSpc>
              <a:buSzPct val="79166"/>
              <a:buFont typeface="Arial MT"/>
              <a:buChar char="•"/>
              <a:tabLst>
                <a:tab pos="713740" algn="l"/>
                <a:tab pos="714375" algn="l"/>
              </a:tabLst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Material</a:t>
            </a:r>
            <a:r>
              <a:rPr sz="2400" b="1" u="heavy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Price</a:t>
            </a:r>
            <a:r>
              <a:rPr sz="2400" b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Variance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8164" y="1876044"/>
            <a:ext cx="6318250" cy="157162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(AQ</a:t>
            </a:r>
            <a:r>
              <a:rPr sz="2400" spc="-2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×</a:t>
            </a:r>
            <a:r>
              <a:rPr sz="2400" spc="-15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AP)</a:t>
            </a:r>
            <a:r>
              <a:rPr sz="2400" spc="-1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–</a:t>
            </a:r>
            <a:r>
              <a:rPr sz="2400" spc="-2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(AQ</a:t>
            </a:r>
            <a:r>
              <a:rPr sz="2400" spc="-1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×</a:t>
            </a:r>
            <a:r>
              <a:rPr sz="2400" spc="-1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SP)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(</a:t>
            </a:r>
            <a:r>
              <a:rPr sz="2400" spc="-5" dirty="0">
                <a:highlight>
                  <a:srgbClr val="FFFF00"/>
                </a:highlight>
                <a:latin typeface="Arial MT"/>
                <a:cs typeface="Arial MT"/>
              </a:rPr>
              <a:t>2.75</a:t>
            </a:r>
            <a:r>
              <a:rPr sz="2400" spc="-5" dirty="0">
                <a:latin typeface="Arial MT"/>
                <a:cs typeface="Arial MT"/>
              </a:rPr>
              <a:t>*5,500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*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25" dirty="0">
                <a:highlight>
                  <a:srgbClr val="FFFF00"/>
                </a:highlight>
                <a:latin typeface="Arial MT"/>
                <a:cs typeface="Arial MT"/>
              </a:rPr>
              <a:t>$11.3057</a:t>
            </a:r>
            <a:r>
              <a:rPr sz="2400" spc="-25" dirty="0">
                <a:latin typeface="Arial MT"/>
                <a:cs typeface="Arial MT"/>
              </a:rPr>
              <a:t>)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– (2.75*5,500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* $10)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  <a:tabLst>
                <a:tab pos="360045" algn="l"/>
              </a:tabLst>
            </a:pPr>
            <a:r>
              <a:rPr sz="2400" dirty="0">
                <a:latin typeface="Arial MT"/>
                <a:cs typeface="Arial MT"/>
              </a:rPr>
              <a:t>=	</a:t>
            </a:r>
            <a:r>
              <a:rPr sz="2400" spc="-5" dirty="0">
                <a:latin typeface="Arial MT"/>
                <a:cs typeface="Arial MT"/>
              </a:rPr>
              <a:t>$171,000</a:t>
            </a:r>
            <a:r>
              <a:rPr sz="2400" dirty="0">
                <a:latin typeface="Arial MT"/>
                <a:cs typeface="Arial MT"/>
              </a:rPr>
              <a:t> -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$151,250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8164" y="3422396"/>
            <a:ext cx="4291330" cy="105600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$19,750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</a:t>
            </a:r>
            <a:endParaRPr sz="240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175"/>
              </a:spcBef>
              <a:buSzPct val="79166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Material</a:t>
            </a:r>
            <a:r>
              <a:rPr sz="2400" b="1" u="heavy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Quantity</a:t>
            </a:r>
            <a:r>
              <a:rPr sz="2400" b="1" u="heavy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8164" y="4451972"/>
            <a:ext cx="5085080" cy="157226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(AQ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SP)</a:t>
            </a:r>
            <a:r>
              <a:rPr sz="2400" dirty="0">
                <a:latin typeface="Arial MT"/>
                <a:cs typeface="Arial MT"/>
              </a:rPr>
              <a:t> –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(SQ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SP)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5" dirty="0">
                <a:latin typeface="Arial MT"/>
                <a:cs typeface="Arial MT"/>
              </a:rPr>
              <a:t> (</a:t>
            </a:r>
            <a:r>
              <a:rPr sz="2400" spc="-5" dirty="0">
                <a:highlight>
                  <a:srgbClr val="FFFF00"/>
                </a:highlight>
                <a:latin typeface="Arial MT"/>
                <a:cs typeface="Arial MT"/>
              </a:rPr>
              <a:t>2.75</a:t>
            </a:r>
            <a:r>
              <a:rPr sz="2400" spc="-5" dirty="0">
                <a:latin typeface="Arial MT"/>
                <a:cs typeface="Arial MT"/>
              </a:rPr>
              <a:t>*5,500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*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$10)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-</a:t>
            </a:r>
            <a:r>
              <a:rPr sz="2400" spc="-5" dirty="0">
                <a:latin typeface="Arial MT"/>
                <a:cs typeface="Arial MT"/>
              </a:rPr>
              <a:t> (3*5,500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*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$10)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$151,250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-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$165,000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72833" y="3847338"/>
            <a:ext cx="576580" cy="2463165"/>
          </a:xfrm>
          <a:custGeom>
            <a:avLst/>
            <a:gdLst/>
            <a:ahLst/>
            <a:cxnLst/>
            <a:rect l="l" t="t" r="r" b="b"/>
            <a:pathLst>
              <a:path w="576579" h="2463165">
                <a:moveTo>
                  <a:pt x="0" y="0"/>
                </a:moveTo>
                <a:lnTo>
                  <a:pt x="76589" y="1712"/>
                </a:lnTo>
                <a:lnTo>
                  <a:pt x="145400" y="6547"/>
                </a:lnTo>
                <a:lnTo>
                  <a:pt x="203692" y="14049"/>
                </a:lnTo>
                <a:lnTo>
                  <a:pt x="248722" y="23763"/>
                </a:lnTo>
                <a:lnTo>
                  <a:pt x="288036" y="48006"/>
                </a:lnTo>
                <a:lnTo>
                  <a:pt x="288036" y="1183386"/>
                </a:lnTo>
                <a:lnTo>
                  <a:pt x="298321" y="1196158"/>
                </a:lnTo>
                <a:lnTo>
                  <a:pt x="372379" y="1217342"/>
                </a:lnTo>
                <a:lnTo>
                  <a:pt x="430671" y="1224844"/>
                </a:lnTo>
                <a:lnTo>
                  <a:pt x="499482" y="1229679"/>
                </a:lnTo>
                <a:lnTo>
                  <a:pt x="576072" y="1231392"/>
                </a:lnTo>
                <a:lnTo>
                  <a:pt x="499482" y="1233104"/>
                </a:lnTo>
                <a:lnTo>
                  <a:pt x="430671" y="1237939"/>
                </a:lnTo>
                <a:lnTo>
                  <a:pt x="372379" y="1245441"/>
                </a:lnTo>
                <a:lnTo>
                  <a:pt x="327349" y="1255155"/>
                </a:lnTo>
                <a:lnTo>
                  <a:pt x="288036" y="1279398"/>
                </a:lnTo>
                <a:lnTo>
                  <a:pt x="288036" y="2414778"/>
                </a:lnTo>
                <a:lnTo>
                  <a:pt x="277750" y="2427541"/>
                </a:lnTo>
                <a:lnTo>
                  <a:pt x="248722" y="2439009"/>
                </a:lnTo>
                <a:lnTo>
                  <a:pt x="203692" y="2448725"/>
                </a:lnTo>
                <a:lnTo>
                  <a:pt x="145400" y="2456230"/>
                </a:lnTo>
                <a:lnTo>
                  <a:pt x="76589" y="2461069"/>
                </a:lnTo>
                <a:lnTo>
                  <a:pt x="0" y="2462784"/>
                </a:lnTo>
              </a:path>
            </a:pathLst>
          </a:custGeom>
          <a:ln w="381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465314" y="4662678"/>
            <a:ext cx="4175760" cy="777777"/>
          </a:xfrm>
          <a:prstGeom prst="rect">
            <a:avLst/>
          </a:prstGeom>
          <a:ln w="25400">
            <a:solidFill>
              <a:srgbClr val="ED037C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5"/>
              </a:spcBef>
            </a:pPr>
            <a:r>
              <a:rPr sz="2400" spc="-5" dirty="0">
                <a:latin typeface="Arial MT"/>
                <a:cs typeface="Arial MT"/>
              </a:rPr>
              <a:t>Sum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$6,000</a:t>
            </a:r>
            <a:r>
              <a:rPr lang="en-CA" sz="2400" spc="-5" dirty="0">
                <a:latin typeface="Arial MT"/>
                <a:cs typeface="Arial MT"/>
              </a:rPr>
              <a:t> U</a:t>
            </a:r>
            <a:endParaRPr sz="2400" dirty="0">
              <a:latin typeface="Arial MT"/>
              <a:cs typeface="Arial MT"/>
            </a:endParaRPr>
          </a:p>
          <a:p>
            <a:pPr marL="90805">
              <a:lnSpc>
                <a:spcPct val="100000"/>
              </a:lnSpc>
            </a:pPr>
            <a:r>
              <a:rPr sz="2400" spc="-5" dirty="0">
                <a:latin typeface="Arial MT"/>
                <a:cs typeface="Arial MT"/>
              </a:rPr>
              <a:t>Look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at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Flex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Budget…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24978" y="1917954"/>
            <a:ext cx="3456940" cy="1196340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441325" marR="433070" indent="-1905" algn="ctr">
              <a:lnSpc>
                <a:spcPct val="100000"/>
              </a:lnSpc>
              <a:spcBef>
                <a:spcPts val="280"/>
              </a:spcBef>
            </a:pPr>
            <a:r>
              <a:rPr sz="2400" b="1" spc="-5" dirty="0">
                <a:latin typeface="Arial"/>
                <a:cs typeface="Arial"/>
              </a:rPr>
              <a:t>Case </a:t>
            </a:r>
            <a:r>
              <a:rPr sz="2400" b="1" spc="5" dirty="0">
                <a:latin typeface="Arial"/>
                <a:cs typeface="Arial"/>
              </a:rPr>
              <a:t>was </a:t>
            </a:r>
            <a:r>
              <a:rPr sz="2400" b="1" dirty="0">
                <a:latin typeface="Arial"/>
                <a:cs typeface="Arial"/>
              </a:rPr>
              <a:t>just 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interested </a:t>
            </a:r>
            <a:r>
              <a:rPr sz="2400" b="1" dirty="0">
                <a:latin typeface="Arial"/>
                <a:cs typeface="Arial"/>
              </a:rPr>
              <a:t>in total </a:t>
            </a:r>
            <a:r>
              <a:rPr sz="2400" b="1" spc="-65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Material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Variance.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86116" y="3114294"/>
            <a:ext cx="114300" cy="1466850"/>
          </a:xfrm>
          <a:custGeom>
            <a:avLst/>
            <a:gdLst/>
            <a:ahLst/>
            <a:cxnLst/>
            <a:rect l="l" t="t" r="r" b="b"/>
            <a:pathLst>
              <a:path w="114300" h="1466850">
                <a:moveTo>
                  <a:pt x="38100" y="1352549"/>
                </a:moveTo>
                <a:lnTo>
                  <a:pt x="0" y="1352549"/>
                </a:lnTo>
                <a:lnTo>
                  <a:pt x="57150" y="1466849"/>
                </a:lnTo>
                <a:lnTo>
                  <a:pt x="104775" y="1371599"/>
                </a:lnTo>
                <a:lnTo>
                  <a:pt x="38100" y="1371599"/>
                </a:lnTo>
                <a:lnTo>
                  <a:pt x="38100" y="1352549"/>
                </a:lnTo>
                <a:close/>
              </a:path>
              <a:path w="114300" h="1466850">
                <a:moveTo>
                  <a:pt x="76200" y="0"/>
                </a:moveTo>
                <a:lnTo>
                  <a:pt x="38100" y="0"/>
                </a:lnTo>
                <a:lnTo>
                  <a:pt x="38100" y="1371599"/>
                </a:lnTo>
                <a:lnTo>
                  <a:pt x="76200" y="1371599"/>
                </a:lnTo>
                <a:lnTo>
                  <a:pt x="76200" y="0"/>
                </a:lnTo>
                <a:close/>
              </a:path>
              <a:path w="114300" h="1466850">
                <a:moveTo>
                  <a:pt x="114300" y="1352549"/>
                </a:moveTo>
                <a:lnTo>
                  <a:pt x="76200" y="1352549"/>
                </a:lnTo>
                <a:lnTo>
                  <a:pt x="76200" y="1371599"/>
                </a:lnTo>
                <a:lnTo>
                  <a:pt x="104775" y="1371599"/>
                </a:lnTo>
                <a:lnTo>
                  <a:pt x="114300" y="1352549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8164" y="6176790"/>
            <a:ext cx="1762760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-$13,750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BE7156E5-70FC-B728-E759-31D5A4478C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4.	Compute</a:t>
            </a:r>
            <a:r>
              <a:rPr lang="en-US" spc="-30" dirty="0"/>
              <a:t> </a:t>
            </a:r>
            <a:r>
              <a:rPr lang="en-US" dirty="0"/>
              <a:t>the</a:t>
            </a:r>
            <a:r>
              <a:rPr lang="en-US" spc="-25" dirty="0"/>
              <a:t> </a:t>
            </a:r>
            <a:r>
              <a:rPr lang="en-US" dirty="0" err="1"/>
              <a:t>Labour</a:t>
            </a:r>
            <a:r>
              <a:rPr lang="en-US" spc="-30" dirty="0"/>
              <a:t> </a:t>
            </a:r>
            <a:r>
              <a:rPr lang="en-US" spc="-20" dirty="0"/>
              <a:t>Variance</a:t>
            </a:r>
            <a:endParaRPr lang="en-CA" dirty="0"/>
          </a:p>
        </p:txBody>
      </p:sp>
      <p:sp>
        <p:nvSpPr>
          <p:cNvPr id="3" name="object 3"/>
          <p:cNvSpPr txBox="1"/>
          <p:nvPr/>
        </p:nvSpPr>
        <p:spPr>
          <a:xfrm>
            <a:off x="414019" y="947673"/>
            <a:ext cx="6245860" cy="35753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highlight>
                  <a:srgbClr val="FFFF00"/>
                </a:highlight>
                <a:latin typeface="Arial"/>
                <a:cs typeface="Arial"/>
              </a:rPr>
              <a:t>Not </a:t>
            </a:r>
            <a:r>
              <a:rPr sz="1800" b="1" spc="-10" dirty="0">
                <a:highlight>
                  <a:srgbClr val="FFFF00"/>
                </a:highlight>
                <a:latin typeface="Arial"/>
                <a:cs typeface="Arial"/>
              </a:rPr>
              <a:t>given</a:t>
            </a:r>
            <a:r>
              <a:rPr sz="1800" b="1" spc="2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800" b="1" dirty="0">
                <a:highlight>
                  <a:srgbClr val="FFFF00"/>
                </a:highlight>
                <a:latin typeface="Arial"/>
                <a:cs typeface="Arial"/>
              </a:rPr>
              <a:t>in</a:t>
            </a:r>
            <a:r>
              <a:rPr sz="1800" b="1" spc="-5" dirty="0">
                <a:highlight>
                  <a:srgbClr val="FFFF00"/>
                </a:highlight>
                <a:latin typeface="Arial"/>
                <a:cs typeface="Arial"/>
              </a:rPr>
              <a:t> Case.</a:t>
            </a:r>
            <a:r>
              <a:rPr sz="1800" b="1" spc="-5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800" b="1" spc="-15" dirty="0">
                <a:highlight>
                  <a:srgbClr val="FFFF00"/>
                </a:highlight>
                <a:latin typeface="Arial"/>
                <a:cs typeface="Arial"/>
              </a:rPr>
              <a:t>Assume</a:t>
            </a:r>
            <a:r>
              <a:rPr sz="1800" b="1" spc="5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800" b="1" spc="-5" dirty="0">
                <a:highlight>
                  <a:srgbClr val="FFFF00"/>
                </a:highlight>
                <a:latin typeface="Arial"/>
                <a:cs typeface="Arial"/>
              </a:rPr>
              <a:t>1.5</a:t>
            </a:r>
            <a:r>
              <a:rPr sz="1800" b="1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800" b="1" spc="-5" dirty="0">
                <a:highlight>
                  <a:srgbClr val="FFFF00"/>
                </a:highlight>
                <a:latin typeface="Arial"/>
                <a:cs typeface="Arial"/>
              </a:rPr>
              <a:t>hrs @</a:t>
            </a:r>
            <a:r>
              <a:rPr sz="1800" b="1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800" b="1" spc="-5" dirty="0">
                <a:highlight>
                  <a:srgbClr val="FFFF00"/>
                </a:highlight>
                <a:latin typeface="Arial"/>
                <a:cs typeface="Arial"/>
              </a:rPr>
              <a:t>$17.2727/hr</a:t>
            </a:r>
            <a:endParaRPr sz="1800" dirty="0">
              <a:highlight>
                <a:srgbClr val="FFFF00"/>
              </a:highlight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 dirty="0">
              <a:latin typeface="Arial"/>
              <a:cs typeface="Arial"/>
            </a:endParaRPr>
          </a:p>
          <a:p>
            <a:pPr marL="713740" indent="-457834">
              <a:lnSpc>
                <a:spcPct val="100000"/>
              </a:lnSpc>
              <a:buSzPct val="79166"/>
              <a:buFont typeface="Arial MT"/>
              <a:buChar char="•"/>
              <a:tabLst>
                <a:tab pos="713740" algn="l"/>
                <a:tab pos="714375" algn="l"/>
              </a:tabLst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Labour</a:t>
            </a:r>
            <a:r>
              <a:rPr sz="2400" b="1" u="heavy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Rate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Variance</a:t>
            </a:r>
            <a:endParaRPr sz="2400" dirty="0">
              <a:latin typeface="Arial"/>
              <a:cs typeface="Arial"/>
            </a:endParaRPr>
          </a:p>
          <a:p>
            <a:pPr marL="256540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(AQ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1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AP)</a:t>
            </a:r>
            <a:r>
              <a:rPr sz="2400" dirty="0">
                <a:latin typeface="Arial MT"/>
                <a:cs typeface="Arial MT"/>
              </a:rPr>
              <a:t> –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(AQ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SP)</a:t>
            </a:r>
          </a:p>
          <a:p>
            <a:pPr marL="256540">
              <a:lnSpc>
                <a:spcPct val="100000"/>
              </a:lnSpc>
              <a:spcBef>
                <a:spcPts val="1180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</a:t>
            </a:r>
            <a:r>
              <a:rPr sz="2400" dirty="0">
                <a:highlight>
                  <a:srgbClr val="FFFF00"/>
                </a:highlight>
                <a:latin typeface="Arial MT"/>
                <a:cs typeface="Arial MT"/>
              </a:rPr>
              <a:t>1.5</a:t>
            </a:r>
            <a:r>
              <a:rPr sz="2400" dirty="0">
                <a:latin typeface="Arial MT"/>
                <a:cs typeface="Arial MT"/>
              </a:rPr>
              <a:t>*5,500</a:t>
            </a:r>
            <a:r>
              <a:rPr sz="2400" spc="-5" dirty="0">
                <a:latin typeface="Arial MT"/>
                <a:cs typeface="Arial MT"/>
              </a:rPr>
              <a:t> *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$</a:t>
            </a:r>
            <a:r>
              <a:rPr sz="2400" spc="-5" dirty="0">
                <a:highlight>
                  <a:srgbClr val="FFFF00"/>
                </a:highlight>
                <a:latin typeface="Arial MT"/>
                <a:cs typeface="Arial MT"/>
              </a:rPr>
              <a:t>17.2727</a:t>
            </a:r>
            <a:r>
              <a:rPr sz="2400" spc="-5" dirty="0">
                <a:latin typeface="Arial MT"/>
                <a:cs typeface="Arial MT"/>
              </a:rPr>
              <a:t>)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–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</a:t>
            </a:r>
            <a:r>
              <a:rPr sz="2400" dirty="0">
                <a:highlight>
                  <a:srgbClr val="FFFF00"/>
                </a:highlight>
                <a:latin typeface="Arial MT"/>
                <a:cs typeface="Arial MT"/>
              </a:rPr>
              <a:t>1.5</a:t>
            </a:r>
            <a:r>
              <a:rPr sz="2400" dirty="0">
                <a:latin typeface="Arial MT"/>
                <a:cs typeface="Arial MT"/>
              </a:rPr>
              <a:t>*5,500 </a:t>
            </a:r>
            <a:r>
              <a:rPr sz="2400" spc="-5" dirty="0">
                <a:latin typeface="Arial MT"/>
                <a:cs typeface="Arial MT"/>
              </a:rPr>
              <a:t>* $20)</a:t>
            </a:r>
            <a:endParaRPr sz="2400" dirty="0">
              <a:latin typeface="Arial MT"/>
              <a:cs typeface="Arial MT"/>
            </a:endParaRPr>
          </a:p>
          <a:p>
            <a:pPr marL="256540">
              <a:lnSpc>
                <a:spcPct val="100000"/>
              </a:lnSpc>
              <a:spcBef>
                <a:spcPts val="1175"/>
              </a:spcBef>
              <a:tabLst>
                <a:tab pos="603885" algn="l"/>
              </a:tabLst>
            </a:pPr>
            <a:r>
              <a:rPr sz="2400" dirty="0">
                <a:latin typeface="Arial MT"/>
                <a:cs typeface="Arial MT"/>
              </a:rPr>
              <a:t>=	</a:t>
            </a:r>
            <a:r>
              <a:rPr sz="2400" spc="-5" dirty="0">
                <a:latin typeface="Arial MT"/>
                <a:cs typeface="Arial MT"/>
              </a:rPr>
              <a:t>$142,500</a:t>
            </a:r>
            <a:r>
              <a:rPr sz="2400" dirty="0">
                <a:latin typeface="Arial MT"/>
                <a:cs typeface="Arial MT"/>
              </a:rPr>
              <a:t> -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$165,000</a:t>
            </a:r>
            <a:endParaRPr sz="2400" dirty="0">
              <a:latin typeface="Arial MT"/>
              <a:cs typeface="Arial MT"/>
            </a:endParaRPr>
          </a:p>
          <a:p>
            <a:pPr marL="256540">
              <a:lnSpc>
                <a:spcPct val="100000"/>
              </a:lnSpc>
              <a:spcBef>
                <a:spcPts val="1180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-$22,500 </a:t>
            </a:r>
            <a:r>
              <a:rPr sz="2400" dirty="0">
                <a:latin typeface="Arial MT"/>
                <a:cs typeface="Arial MT"/>
              </a:rPr>
              <a:t>F</a:t>
            </a:r>
          </a:p>
          <a:p>
            <a:pPr marL="713740" indent="-457834">
              <a:lnSpc>
                <a:spcPct val="100000"/>
              </a:lnSpc>
              <a:spcBef>
                <a:spcPts val="1175"/>
              </a:spcBef>
              <a:buSzPct val="79166"/>
              <a:buFont typeface="Arial MT"/>
              <a:buChar char="•"/>
              <a:tabLst>
                <a:tab pos="713740" algn="l"/>
                <a:tab pos="714375" algn="l"/>
              </a:tabLst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Labour</a:t>
            </a:r>
            <a:r>
              <a:rPr sz="2400" b="1" u="heavy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Efficiency</a:t>
            </a:r>
            <a:r>
              <a:rPr sz="2400" b="1" u="heavy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Variance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8164" y="4451972"/>
            <a:ext cx="5406390" cy="208724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(AQ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SP)</a:t>
            </a:r>
            <a:r>
              <a:rPr sz="2400" dirty="0">
                <a:latin typeface="Arial MT"/>
                <a:cs typeface="Arial MT"/>
              </a:rPr>
              <a:t> –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(SQ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SP)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</a:t>
            </a:r>
            <a:r>
              <a:rPr sz="2400" dirty="0">
                <a:highlight>
                  <a:srgbClr val="FFFF00"/>
                </a:highlight>
                <a:latin typeface="Arial MT"/>
                <a:cs typeface="Arial MT"/>
              </a:rPr>
              <a:t>1.5</a:t>
            </a:r>
            <a:r>
              <a:rPr sz="2400" dirty="0">
                <a:latin typeface="Arial MT"/>
                <a:cs typeface="Arial MT"/>
              </a:rPr>
              <a:t>*5,500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*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$20)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–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(1.25*5,500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*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$20)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  <a:tabLst>
                <a:tab pos="1902460" algn="l"/>
              </a:tabLst>
            </a:pPr>
            <a:r>
              <a:rPr sz="2400" dirty="0">
                <a:latin typeface="Arial MT"/>
                <a:cs typeface="Arial MT"/>
              </a:rPr>
              <a:t>= </a:t>
            </a:r>
            <a:r>
              <a:rPr sz="2400" spc="-5" dirty="0">
                <a:latin typeface="Arial MT"/>
                <a:cs typeface="Arial MT"/>
              </a:rPr>
              <a:t>$165,000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-	</a:t>
            </a:r>
            <a:r>
              <a:rPr sz="2400" spc="-5" dirty="0">
                <a:latin typeface="Arial MT"/>
                <a:cs typeface="Arial MT"/>
              </a:rPr>
              <a:t>$137,500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$27,500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89370" y="3321558"/>
            <a:ext cx="576580" cy="3313429"/>
          </a:xfrm>
          <a:custGeom>
            <a:avLst/>
            <a:gdLst/>
            <a:ahLst/>
            <a:cxnLst/>
            <a:rect l="l" t="t" r="r" b="b"/>
            <a:pathLst>
              <a:path w="576579" h="3313429">
                <a:moveTo>
                  <a:pt x="0" y="0"/>
                </a:moveTo>
                <a:lnTo>
                  <a:pt x="76589" y="1712"/>
                </a:lnTo>
                <a:lnTo>
                  <a:pt x="145400" y="6547"/>
                </a:lnTo>
                <a:lnTo>
                  <a:pt x="203692" y="14049"/>
                </a:lnTo>
                <a:lnTo>
                  <a:pt x="248722" y="23763"/>
                </a:lnTo>
                <a:lnTo>
                  <a:pt x="288035" y="48005"/>
                </a:lnTo>
                <a:lnTo>
                  <a:pt x="288035" y="1608581"/>
                </a:lnTo>
                <a:lnTo>
                  <a:pt x="298321" y="1621354"/>
                </a:lnTo>
                <a:lnTo>
                  <a:pt x="372379" y="1642538"/>
                </a:lnTo>
                <a:lnTo>
                  <a:pt x="430671" y="1650040"/>
                </a:lnTo>
                <a:lnTo>
                  <a:pt x="499482" y="1654875"/>
                </a:lnTo>
                <a:lnTo>
                  <a:pt x="576072" y="1656587"/>
                </a:lnTo>
                <a:lnTo>
                  <a:pt x="499482" y="1658300"/>
                </a:lnTo>
                <a:lnTo>
                  <a:pt x="430671" y="1663135"/>
                </a:lnTo>
                <a:lnTo>
                  <a:pt x="372379" y="1670637"/>
                </a:lnTo>
                <a:lnTo>
                  <a:pt x="327349" y="1680351"/>
                </a:lnTo>
                <a:lnTo>
                  <a:pt x="288035" y="1704593"/>
                </a:lnTo>
                <a:lnTo>
                  <a:pt x="288035" y="3265169"/>
                </a:lnTo>
                <a:lnTo>
                  <a:pt x="277750" y="3277933"/>
                </a:lnTo>
                <a:lnTo>
                  <a:pt x="248722" y="3289401"/>
                </a:lnTo>
                <a:lnTo>
                  <a:pt x="203692" y="3299117"/>
                </a:lnTo>
                <a:lnTo>
                  <a:pt x="145400" y="3306622"/>
                </a:lnTo>
                <a:lnTo>
                  <a:pt x="76589" y="3311461"/>
                </a:lnTo>
                <a:lnTo>
                  <a:pt x="0" y="3313176"/>
                </a:lnTo>
              </a:path>
            </a:pathLst>
          </a:custGeom>
          <a:ln w="381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80326" y="4542282"/>
            <a:ext cx="4177665" cy="832485"/>
          </a:xfrm>
          <a:prstGeom prst="rect">
            <a:avLst/>
          </a:prstGeom>
          <a:ln w="25400">
            <a:solidFill>
              <a:srgbClr val="ED037C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5"/>
              </a:spcBef>
            </a:pPr>
            <a:r>
              <a:rPr sz="2400" spc="-5" dirty="0">
                <a:latin typeface="Arial MT"/>
                <a:cs typeface="Arial MT"/>
              </a:rPr>
              <a:t>Sum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$5,000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</a:t>
            </a:r>
            <a:endParaRPr sz="240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 MT"/>
                <a:cs typeface="Arial MT"/>
              </a:rPr>
              <a:t>Look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at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Flex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Budget…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2132" y="6561385"/>
            <a:ext cx="15367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solidFill>
                  <a:srgbClr val="888888"/>
                </a:solidFill>
                <a:latin typeface="Arial MT"/>
                <a:cs typeface="Arial MT"/>
              </a:rPr>
              <a:t>35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9DA924-3E26-AAF4-F431-539CBB82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96</a:t>
            </a:fld>
            <a:endParaRPr spc="-5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20F000D-A2FA-4C83-CE28-0F11B4D538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5.	Compute</a:t>
            </a:r>
            <a:r>
              <a:rPr lang="en-US" spc="-25" dirty="0"/>
              <a:t> </a:t>
            </a:r>
            <a:r>
              <a:rPr lang="en-US" dirty="0"/>
              <a:t>the</a:t>
            </a:r>
            <a:r>
              <a:rPr lang="en-US" spc="-25" dirty="0"/>
              <a:t> </a:t>
            </a:r>
            <a:r>
              <a:rPr lang="en-US" spc="-20" dirty="0"/>
              <a:t>Variable</a:t>
            </a:r>
            <a:r>
              <a:rPr lang="en-US" spc="-40" dirty="0"/>
              <a:t> </a:t>
            </a:r>
            <a:r>
              <a:rPr lang="en-US" dirty="0"/>
              <a:t>Overhead</a:t>
            </a:r>
            <a:r>
              <a:rPr lang="en-US" spc="-50" dirty="0"/>
              <a:t> </a:t>
            </a:r>
            <a:r>
              <a:rPr lang="en-US" spc="-15" dirty="0"/>
              <a:t>Variances</a:t>
            </a:r>
            <a:endParaRPr lang="en-CA" dirty="0"/>
          </a:p>
        </p:txBody>
      </p:sp>
      <p:sp>
        <p:nvSpPr>
          <p:cNvPr id="3" name="object 3"/>
          <p:cNvSpPr txBox="1"/>
          <p:nvPr/>
        </p:nvSpPr>
        <p:spPr>
          <a:xfrm>
            <a:off x="414019" y="947673"/>
            <a:ext cx="6247130" cy="35753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highlight>
                  <a:srgbClr val="FFFF00"/>
                </a:highlight>
                <a:latin typeface="Arial"/>
                <a:cs typeface="Arial"/>
              </a:rPr>
              <a:t>Not </a:t>
            </a:r>
            <a:r>
              <a:rPr sz="1800" b="1" spc="-10" dirty="0">
                <a:highlight>
                  <a:srgbClr val="FFFF00"/>
                </a:highlight>
                <a:latin typeface="Arial"/>
                <a:cs typeface="Arial"/>
              </a:rPr>
              <a:t>given</a:t>
            </a:r>
            <a:r>
              <a:rPr sz="1800" b="1" spc="2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800" b="1" dirty="0">
                <a:highlight>
                  <a:srgbClr val="FFFF00"/>
                </a:highlight>
                <a:latin typeface="Arial"/>
                <a:cs typeface="Arial"/>
              </a:rPr>
              <a:t>in</a:t>
            </a:r>
            <a:r>
              <a:rPr sz="1800" b="1" spc="-5" dirty="0">
                <a:highlight>
                  <a:srgbClr val="FFFF00"/>
                </a:highlight>
                <a:latin typeface="Arial"/>
                <a:cs typeface="Arial"/>
              </a:rPr>
              <a:t> Case.</a:t>
            </a:r>
            <a:r>
              <a:rPr sz="1800" b="1" spc="-5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800" b="1" spc="-15" dirty="0">
                <a:highlight>
                  <a:srgbClr val="FFFF00"/>
                </a:highlight>
                <a:latin typeface="Arial"/>
                <a:cs typeface="Arial"/>
              </a:rPr>
              <a:t>Assume</a:t>
            </a:r>
            <a:r>
              <a:rPr sz="1800" b="1" spc="5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800" b="1" spc="-5" dirty="0">
                <a:highlight>
                  <a:srgbClr val="FFFF00"/>
                </a:highlight>
                <a:latin typeface="Arial"/>
                <a:cs typeface="Arial"/>
              </a:rPr>
              <a:t>1.5</a:t>
            </a:r>
            <a:r>
              <a:rPr sz="1800" b="1" spc="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800" b="1" spc="-5" dirty="0">
                <a:highlight>
                  <a:srgbClr val="FFFF00"/>
                </a:highlight>
                <a:latin typeface="Arial"/>
                <a:cs typeface="Arial"/>
              </a:rPr>
              <a:t>hrs</a:t>
            </a:r>
            <a:r>
              <a:rPr sz="1800" b="1" spc="-10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800" b="1" spc="-5" dirty="0">
                <a:highlight>
                  <a:srgbClr val="FFFF00"/>
                </a:highlight>
                <a:latin typeface="Arial"/>
                <a:cs typeface="Arial"/>
              </a:rPr>
              <a:t>@</a:t>
            </a:r>
            <a:r>
              <a:rPr sz="1800" b="1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800" b="1" spc="-5" dirty="0">
                <a:highlight>
                  <a:srgbClr val="FFFF00"/>
                </a:highlight>
                <a:latin typeface="Arial"/>
                <a:cs typeface="Arial"/>
              </a:rPr>
              <a:t>$3.50/hr</a:t>
            </a:r>
            <a:endParaRPr sz="1800" dirty="0">
              <a:highlight>
                <a:srgbClr val="FFFF00"/>
              </a:highlight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 dirty="0">
              <a:latin typeface="Arial"/>
              <a:cs typeface="Arial"/>
            </a:endParaRPr>
          </a:p>
          <a:p>
            <a:pPr marL="713740" indent="-457834">
              <a:lnSpc>
                <a:spcPct val="100000"/>
              </a:lnSpc>
              <a:buSzPct val="79166"/>
              <a:buFont typeface="Arial MT"/>
              <a:buChar char="•"/>
              <a:tabLst>
                <a:tab pos="713740" algn="l"/>
                <a:tab pos="714375" algn="l"/>
              </a:tabLst>
            </a:pPr>
            <a:r>
              <a:rPr sz="2400" b="1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Variable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Overhead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Spending</a:t>
            </a:r>
            <a:r>
              <a:rPr sz="2400" b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Variance</a:t>
            </a:r>
            <a:endParaRPr sz="2400" dirty="0">
              <a:latin typeface="Arial"/>
              <a:cs typeface="Arial"/>
            </a:endParaRPr>
          </a:p>
          <a:p>
            <a:pPr marL="256540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(AQ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1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AP)</a:t>
            </a:r>
            <a:r>
              <a:rPr sz="2400" dirty="0">
                <a:latin typeface="Arial MT"/>
                <a:cs typeface="Arial MT"/>
              </a:rPr>
              <a:t> –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(AQ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SP)</a:t>
            </a:r>
          </a:p>
          <a:p>
            <a:pPr marL="256540">
              <a:lnSpc>
                <a:spcPct val="100000"/>
              </a:lnSpc>
              <a:spcBef>
                <a:spcPts val="1180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</a:t>
            </a:r>
            <a:r>
              <a:rPr sz="2400" dirty="0">
                <a:highlight>
                  <a:srgbClr val="FFFF00"/>
                </a:highlight>
                <a:latin typeface="Arial MT"/>
                <a:cs typeface="Arial MT"/>
              </a:rPr>
              <a:t>1.5</a:t>
            </a:r>
            <a:r>
              <a:rPr sz="2400" dirty="0">
                <a:latin typeface="Arial MT"/>
                <a:cs typeface="Arial MT"/>
              </a:rPr>
              <a:t>*5,500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*</a:t>
            </a:r>
            <a:r>
              <a:rPr sz="2400" dirty="0">
                <a:highlight>
                  <a:srgbClr val="FFFF00"/>
                </a:highlight>
                <a:latin typeface="Arial MT"/>
                <a:cs typeface="Arial MT"/>
              </a:rPr>
              <a:t>3.50</a:t>
            </a:r>
            <a:r>
              <a:rPr sz="2400" dirty="0">
                <a:latin typeface="Arial MT"/>
                <a:cs typeface="Arial MT"/>
              </a:rPr>
              <a:t>)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–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</a:t>
            </a:r>
            <a:r>
              <a:rPr sz="2400" dirty="0">
                <a:highlight>
                  <a:srgbClr val="FFFF00"/>
                </a:highlight>
                <a:latin typeface="Arial MT"/>
                <a:cs typeface="Arial MT"/>
              </a:rPr>
              <a:t>1.5</a:t>
            </a:r>
            <a:r>
              <a:rPr sz="2400" dirty="0">
                <a:latin typeface="Arial MT"/>
                <a:cs typeface="Arial MT"/>
              </a:rPr>
              <a:t>*5,500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*4.00)</a:t>
            </a:r>
          </a:p>
          <a:p>
            <a:pPr marL="256540">
              <a:lnSpc>
                <a:spcPct val="100000"/>
              </a:lnSpc>
              <a:spcBef>
                <a:spcPts val="1175"/>
              </a:spcBef>
              <a:tabLst>
                <a:tab pos="603885" algn="l"/>
              </a:tabLst>
            </a:pPr>
            <a:r>
              <a:rPr sz="2400" dirty="0">
                <a:latin typeface="Arial MT"/>
                <a:cs typeface="Arial MT"/>
              </a:rPr>
              <a:t>=	</a:t>
            </a:r>
            <a:r>
              <a:rPr sz="2400" spc="-5" dirty="0">
                <a:latin typeface="Arial MT"/>
                <a:cs typeface="Arial MT"/>
              </a:rPr>
              <a:t>$28,875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-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$33,000</a:t>
            </a:r>
            <a:endParaRPr sz="2400" dirty="0">
              <a:latin typeface="Arial MT"/>
              <a:cs typeface="Arial MT"/>
            </a:endParaRPr>
          </a:p>
          <a:p>
            <a:pPr marL="256540">
              <a:lnSpc>
                <a:spcPct val="100000"/>
              </a:lnSpc>
              <a:spcBef>
                <a:spcPts val="1180"/>
              </a:spcBef>
              <a:tabLst>
                <a:tab pos="603885" algn="l"/>
              </a:tabLst>
            </a:pPr>
            <a:r>
              <a:rPr sz="2400" dirty="0">
                <a:latin typeface="Arial MT"/>
                <a:cs typeface="Arial MT"/>
              </a:rPr>
              <a:t>=	</a:t>
            </a:r>
            <a:r>
              <a:rPr sz="2400" spc="-5" dirty="0">
                <a:latin typeface="Arial MT"/>
                <a:cs typeface="Arial MT"/>
              </a:rPr>
              <a:t>-$4,125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</a:t>
            </a:r>
          </a:p>
          <a:p>
            <a:pPr marL="713740" indent="-457834">
              <a:lnSpc>
                <a:spcPct val="100000"/>
              </a:lnSpc>
              <a:spcBef>
                <a:spcPts val="1175"/>
              </a:spcBef>
              <a:buSzPct val="79166"/>
              <a:buFont typeface="Arial MT"/>
              <a:buChar char="•"/>
              <a:tabLst>
                <a:tab pos="713740" algn="l"/>
                <a:tab pos="714375" algn="l"/>
              </a:tabLst>
            </a:pPr>
            <a:r>
              <a:rPr sz="2400" b="1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Variable</a:t>
            </a: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Overhead</a:t>
            </a: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Efficiency</a:t>
            </a:r>
            <a:r>
              <a:rPr sz="2400" b="1" u="heavy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Variance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8164" y="4451972"/>
            <a:ext cx="5321300" cy="208724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(AQ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SP)</a:t>
            </a:r>
            <a:r>
              <a:rPr sz="2400" dirty="0">
                <a:latin typeface="Arial MT"/>
                <a:cs typeface="Arial MT"/>
              </a:rPr>
              <a:t> –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(SQ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SP)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</a:t>
            </a:r>
            <a:r>
              <a:rPr sz="2400" dirty="0">
                <a:highlight>
                  <a:srgbClr val="FFFF00"/>
                </a:highlight>
                <a:latin typeface="Arial MT"/>
                <a:cs typeface="Arial MT"/>
              </a:rPr>
              <a:t>1.5</a:t>
            </a:r>
            <a:r>
              <a:rPr sz="2400" dirty="0">
                <a:latin typeface="Arial MT"/>
                <a:cs typeface="Arial MT"/>
              </a:rPr>
              <a:t>*5,500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*4.00)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–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(1.25*5,500*4.00)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  <a:tabLst>
                <a:tab pos="360045" algn="l"/>
              </a:tabLst>
            </a:pPr>
            <a:r>
              <a:rPr sz="2400" dirty="0">
                <a:latin typeface="Arial MT"/>
                <a:cs typeface="Arial MT"/>
              </a:rPr>
              <a:t>=	</a:t>
            </a:r>
            <a:r>
              <a:rPr sz="2400" spc="-5" dirty="0">
                <a:latin typeface="Arial MT"/>
                <a:cs typeface="Arial MT"/>
              </a:rPr>
              <a:t>$33,000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-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$27,500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  <a:tabLst>
                <a:tab pos="360045" algn="l"/>
              </a:tabLst>
            </a:pPr>
            <a:r>
              <a:rPr sz="2400" dirty="0">
                <a:latin typeface="Arial MT"/>
                <a:cs typeface="Arial MT"/>
              </a:rPr>
              <a:t>=	</a:t>
            </a:r>
            <a:r>
              <a:rPr sz="2400" spc="-5" dirty="0">
                <a:latin typeface="Arial MT"/>
                <a:cs typeface="Arial MT"/>
              </a:rPr>
              <a:t>$5,500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72833" y="3582161"/>
            <a:ext cx="576580" cy="2809240"/>
          </a:xfrm>
          <a:custGeom>
            <a:avLst/>
            <a:gdLst/>
            <a:ahLst/>
            <a:cxnLst/>
            <a:rect l="l" t="t" r="r" b="b"/>
            <a:pathLst>
              <a:path w="576579" h="2809240">
                <a:moveTo>
                  <a:pt x="0" y="0"/>
                </a:moveTo>
                <a:lnTo>
                  <a:pt x="76589" y="1712"/>
                </a:lnTo>
                <a:lnTo>
                  <a:pt x="145400" y="6547"/>
                </a:lnTo>
                <a:lnTo>
                  <a:pt x="203692" y="14049"/>
                </a:lnTo>
                <a:lnTo>
                  <a:pt x="248722" y="23763"/>
                </a:lnTo>
                <a:lnTo>
                  <a:pt x="288036" y="48006"/>
                </a:lnTo>
                <a:lnTo>
                  <a:pt x="288036" y="1356360"/>
                </a:lnTo>
                <a:lnTo>
                  <a:pt x="298321" y="1369132"/>
                </a:lnTo>
                <a:lnTo>
                  <a:pt x="372379" y="1390316"/>
                </a:lnTo>
                <a:lnTo>
                  <a:pt x="430671" y="1397818"/>
                </a:lnTo>
                <a:lnTo>
                  <a:pt x="499482" y="1402653"/>
                </a:lnTo>
                <a:lnTo>
                  <a:pt x="576072" y="1404365"/>
                </a:lnTo>
                <a:lnTo>
                  <a:pt x="499482" y="1406078"/>
                </a:lnTo>
                <a:lnTo>
                  <a:pt x="430671" y="1410913"/>
                </a:lnTo>
                <a:lnTo>
                  <a:pt x="372379" y="1418415"/>
                </a:lnTo>
                <a:lnTo>
                  <a:pt x="327349" y="1428129"/>
                </a:lnTo>
                <a:lnTo>
                  <a:pt x="288036" y="1452371"/>
                </a:lnTo>
                <a:lnTo>
                  <a:pt x="288036" y="2760726"/>
                </a:lnTo>
                <a:lnTo>
                  <a:pt x="277750" y="2773489"/>
                </a:lnTo>
                <a:lnTo>
                  <a:pt x="248722" y="2784957"/>
                </a:lnTo>
                <a:lnTo>
                  <a:pt x="203692" y="2794673"/>
                </a:lnTo>
                <a:lnTo>
                  <a:pt x="145400" y="2802178"/>
                </a:lnTo>
                <a:lnTo>
                  <a:pt x="76589" y="2807017"/>
                </a:lnTo>
                <a:lnTo>
                  <a:pt x="0" y="2808732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465314" y="4592573"/>
            <a:ext cx="4175760" cy="830580"/>
          </a:xfrm>
          <a:prstGeom prst="rect">
            <a:avLst/>
          </a:prstGeom>
          <a:ln w="25400">
            <a:solidFill>
              <a:srgbClr val="ED037C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0"/>
              </a:spcBef>
            </a:pPr>
            <a:r>
              <a:rPr sz="2400" spc="-5" dirty="0">
                <a:latin typeface="Arial MT"/>
                <a:cs typeface="Arial MT"/>
              </a:rPr>
              <a:t>Sum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$1,375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</a:t>
            </a:r>
            <a:endParaRPr sz="2400">
              <a:latin typeface="Arial MT"/>
              <a:cs typeface="Arial MT"/>
            </a:endParaRPr>
          </a:p>
          <a:p>
            <a:pPr marL="90805">
              <a:lnSpc>
                <a:spcPct val="100000"/>
              </a:lnSpc>
            </a:pPr>
            <a:r>
              <a:rPr sz="2400" spc="-5" dirty="0">
                <a:latin typeface="Arial MT"/>
                <a:cs typeface="Arial MT"/>
              </a:rPr>
              <a:t>Look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at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Flex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Budget…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97</a:t>
            </a:fld>
            <a:endParaRPr spc="-5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DFA930-4D93-7C3D-116B-FB263325EA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6.	Compute</a:t>
            </a:r>
            <a:r>
              <a:rPr lang="en-US" spc="-25" dirty="0"/>
              <a:t> </a:t>
            </a:r>
            <a:r>
              <a:rPr lang="en-US" dirty="0"/>
              <a:t>the</a:t>
            </a:r>
            <a:r>
              <a:rPr lang="en-US" spc="-25" dirty="0"/>
              <a:t> </a:t>
            </a:r>
            <a:r>
              <a:rPr lang="en-US" dirty="0"/>
              <a:t>Fixed</a:t>
            </a:r>
            <a:r>
              <a:rPr lang="en-US" spc="-25" dirty="0"/>
              <a:t> </a:t>
            </a:r>
            <a:r>
              <a:rPr lang="en-US" dirty="0"/>
              <a:t>Overhead</a:t>
            </a:r>
            <a:r>
              <a:rPr lang="en-US" spc="-50" dirty="0"/>
              <a:t> </a:t>
            </a:r>
            <a:r>
              <a:rPr lang="en-US" spc="-15" dirty="0"/>
              <a:t>Variances</a:t>
            </a:r>
            <a:endParaRPr lang="en-CA" dirty="0"/>
          </a:p>
        </p:txBody>
      </p:sp>
      <p:sp>
        <p:nvSpPr>
          <p:cNvPr id="3" name="object 3"/>
          <p:cNvSpPr txBox="1"/>
          <p:nvPr/>
        </p:nvSpPr>
        <p:spPr>
          <a:xfrm>
            <a:off x="658164" y="1361313"/>
            <a:ext cx="9980930" cy="466280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275"/>
              </a:spcBef>
              <a:buSzPct val="79166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b="1" u="heavy" spc="-5" dirty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Arial"/>
                <a:cs typeface="Arial"/>
              </a:rPr>
              <a:t>Budget</a:t>
            </a:r>
            <a:r>
              <a:rPr sz="2400" b="1" u="heavy" spc="-30" dirty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20" dirty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Arial"/>
                <a:cs typeface="Arial"/>
              </a:rPr>
              <a:t>Variance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=</a:t>
            </a:r>
            <a:r>
              <a:rPr sz="2400" spc="-14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Actual</a:t>
            </a:r>
            <a:r>
              <a:rPr sz="2400" spc="-1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Fixed</a:t>
            </a:r>
            <a:r>
              <a:rPr sz="2400" spc="1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OH</a:t>
            </a:r>
            <a:r>
              <a:rPr sz="2400" spc="-1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–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Flexible</a:t>
            </a:r>
            <a:r>
              <a:rPr sz="2400" spc="3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Budget</a:t>
            </a:r>
            <a:r>
              <a:rPr sz="2400" spc="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252525"/>
                </a:solidFill>
                <a:latin typeface="Arial MT"/>
                <a:cs typeface="Arial MT"/>
              </a:rPr>
              <a:t>Fixed</a:t>
            </a:r>
            <a:r>
              <a:rPr sz="2400" spc="2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OH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=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85,000</a:t>
            </a:r>
            <a:r>
              <a:rPr sz="2400" spc="1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–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 6,000</a:t>
            </a:r>
            <a:r>
              <a:rPr sz="2400" spc="2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units*1.25</a:t>
            </a:r>
            <a:r>
              <a:rPr sz="2400" spc="1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hrs/unit*</a:t>
            </a:r>
            <a:r>
              <a:rPr sz="2400" spc="2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$12/hr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=</a:t>
            </a:r>
            <a:r>
              <a:rPr sz="2400" spc="-2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$85,000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 -</a:t>
            </a:r>
            <a:r>
              <a:rPr sz="2400" spc="-1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$90,000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=</a:t>
            </a:r>
            <a:r>
              <a:rPr sz="2400" spc="-3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-$5,000</a:t>
            </a:r>
            <a:r>
              <a:rPr sz="2400" spc="-2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F</a:t>
            </a:r>
            <a:endParaRPr sz="240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175"/>
              </a:spcBef>
              <a:buSzPct val="79166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b="1" u="heavy" spc="-35" dirty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Arial"/>
                <a:cs typeface="Arial"/>
              </a:rPr>
              <a:t>Volume</a:t>
            </a:r>
            <a:r>
              <a:rPr sz="2400" b="1" u="heavy" spc="-40" dirty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20" dirty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Arial"/>
                <a:cs typeface="Arial"/>
              </a:rPr>
              <a:t>Variance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=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 Standard</a:t>
            </a:r>
            <a:r>
              <a:rPr sz="2400" spc="2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FOH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 Cost</a:t>
            </a:r>
            <a:r>
              <a:rPr sz="2400" spc="1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per</a:t>
            </a:r>
            <a:r>
              <a:rPr sz="2400" spc="1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unit</a:t>
            </a:r>
            <a:r>
              <a:rPr sz="2400" spc="1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*</a:t>
            </a:r>
            <a:r>
              <a:rPr sz="2400" spc="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(Budgeted</a:t>
            </a:r>
            <a:r>
              <a:rPr sz="2400" spc="1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Units</a:t>
            </a:r>
            <a:r>
              <a:rPr sz="2400" spc="1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Produced</a:t>
            </a:r>
            <a:r>
              <a:rPr sz="2400" spc="4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–</a:t>
            </a:r>
            <a:r>
              <a:rPr sz="2400" spc="-13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Actual</a:t>
            </a:r>
            <a:r>
              <a:rPr sz="2400" spc="1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Units)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2400" dirty="0">
                <a:latin typeface="Arial MT"/>
                <a:cs typeface="Arial MT"/>
              </a:rPr>
              <a:t>= </a:t>
            </a:r>
            <a:r>
              <a:rPr sz="2400" spc="-5" dirty="0">
                <a:latin typeface="Arial MT"/>
                <a:cs typeface="Arial MT"/>
              </a:rPr>
              <a:t>($12*1.25)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*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(6,000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–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5,500)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$7,500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98</a:t>
            </a:fld>
            <a:endParaRPr spc="-5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95B0F7B-CA76-FFC6-1DDC-B53D633980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spc="-70" dirty="0"/>
              <a:t>ATS</a:t>
            </a:r>
            <a:r>
              <a:rPr lang="en-CA" spc="-25" dirty="0"/>
              <a:t> </a:t>
            </a:r>
            <a:r>
              <a:rPr lang="en-CA" dirty="0"/>
              <a:t>Sports:</a:t>
            </a:r>
            <a:r>
              <a:rPr lang="en-CA" spc="-25" dirty="0"/>
              <a:t> </a:t>
            </a:r>
            <a:r>
              <a:rPr lang="en-CA" dirty="0"/>
              <a:t>Cumulative</a:t>
            </a:r>
            <a:r>
              <a:rPr lang="en-CA" spc="-60" dirty="0"/>
              <a:t> </a:t>
            </a:r>
            <a:r>
              <a:rPr lang="en-CA" spc="-15" dirty="0"/>
              <a:t>Variances</a:t>
            </a:r>
            <a:endParaRPr lang="en-CA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7872" y="1791019"/>
            <a:ext cx="10810637" cy="247738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0486" y="4798314"/>
            <a:ext cx="10513060" cy="1199515"/>
          </a:xfrm>
          <a:prstGeom prst="rect">
            <a:avLst/>
          </a:prstGeom>
          <a:ln w="25400">
            <a:solidFill>
              <a:srgbClr val="ED037C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Much</a:t>
            </a:r>
            <a:r>
              <a:rPr sz="2400" spc="-10" dirty="0">
                <a:solidFill>
                  <a:srgbClr val="151313"/>
                </a:solidFill>
                <a:latin typeface="Arial MT"/>
                <a:cs typeface="Arial MT"/>
              </a:rPr>
              <a:t> different</a:t>
            </a:r>
            <a:r>
              <a:rPr sz="2400" spc="-20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151313"/>
                </a:solidFill>
                <a:latin typeface="Arial MT"/>
                <a:cs typeface="Arial MT"/>
              </a:rPr>
              <a:t>story.</a:t>
            </a:r>
            <a:endParaRPr sz="2400">
              <a:latin typeface="Arial MT"/>
              <a:cs typeface="Arial MT"/>
            </a:endParaRPr>
          </a:p>
          <a:p>
            <a:pPr marL="405765" marR="403225" algn="ctr">
              <a:lnSpc>
                <a:spcPct val="100000"/>
              </a:lnSpc>
            </a:pP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Not</a:t>
            </a:r>
            <a:r>
              <a:rPr sz="2400" spc="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all</a:t>
            </a:r>
            <a:r>
              <a:rPr sz="2400" spc="1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managers</a:t>
            </a:r>
            <a:r>
              <a:rPr sz="2400" spc="10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should</a:t>
            </a:r>
            <a:r>
              <a:rPr sz="2400" spc="2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receive</a:t>
            </a:r>
            <a:r>
              <a:rPr sz="2400" spc="10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bonus</a:t>
            </a:r>
            <a:r>
              <a:rPr sz="2400" spc="1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because</a:t>
            </a:r>
            <a:r>
              <a:rPr sz="2400" spc="2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51313"/>
                </a:solidFill>
                <a:latin typeface="Arial MT"/>
                <a:cs typeface="Arial MT"/>
              </a:rPr>
              <a:t>they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did</a:t>
            </a:r>
            <a:r>
              <a:rPr sz="2400" spc="10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51313"/>
                </a:solidFill>
                <a:latin typeface="Arial MT"/>
                <a:cs typeface="Arial MT"/>
              </a:rPr>
              <a:t>not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51313"/>
                </a:solidFill>
                <a:latin typeface="Arial MT"/>
                <a:cs typeface="Arial MT"/>
              </a:rPr>
              <a:t>meet the </a:t>
            </a:r>
            <a:r>
              <a:rPr sz="2400" spc="-650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requirements</a:t>
            </a:r>
            <a:r>
              <a:rPr sz="2400" spc="10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51313"/>
                </a:solidFill>
                <a:latin typeface="Arial MT"/>
                <a:cs typeface="Arial MT"/>
              </a:rPr>
              <a:t>for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receiving</a:t>
            </a:r>
            <a:r>
              <a:rPr sz="2400" spc="20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51313"/>
                </a:solidFill>
                <a:latin typeface="Arial MT"/>
                <a:cs typeface="Arial MT"/>
              </a:rPr>
              <a:t>a</a:t>
            </a:r>
            <a:r>
              <a:rPr sz="2400" spc="-1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bonus.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99</a:t>
            </a:fld>
            <a:endParaRPr spc="-5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F438DF8-215E-7C4D-A571-BC16127B2D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spc="-70" dirty="0"/>
              <a:t>ATS</a:t>
            </a:r>
            <a:r>
              <a:rPr lang="en-CA" spc="-40" dirty="0"/>
              <a:t> </a:t>
            </a:r>
            <a:r>
              <a:rPr lang="en-CA" dirty="0"/>
              <a:t>Sports:</a:t>
            </a:r>
            <a:r>
              <a:rPr lang="en-CA" spc="-40" dirty="0"/>
              <a:t> </a:t>
            </a:r>
            <a:r>
              <a:rPr lang="en-CA" dirty="0"/>
              <a:t>Results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0486" y="4510278"/>
            <a:ext cx="10513060" cy="830580"/>
          </a:xfrm>
          <a:prstGeom prst="rect">
            <a:avLst/>
          </a:prstGeom>
          <a:ln w="25400">
            <a:solidFill>
              <a:srgbClr val="ED037C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1652905" marR="1648460">
              <a:lnSpc>
                <a:spcPct val="100000"/>
              </a:lnSpc>
              <a:spcBef>
                <a:spcPts val="300"/>
              </a:spcBef>
            </a:pP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Bicycle</a:t>
            </a:r>
            <a:r>
              <a:rPr sz="2400" spc="20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51313"/>
                </a:solidFill>
                <a:latin typeface="Arial MT"/>
                <a:cs typeface="Arial MT"/>
              </a:rPr>
              <a:t>Product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 Manager</a:t>
            </a:r>
            <a:r>
              <a:rPr sz="2400" spc="1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should</a:t>
            </a:r>
            <a:r>
              <a:rPr sz="2400" spc="2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51313"/>
                </a:solidFill>
                <a:latin typeface="Arial MT"/>
                <a:cs typeface="Arial MT"/>
              </a:rPr>
              <a:t>not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 receive</a:t>
            </a:r>
            <a:r>
              <a:rPr sz="2400" spc="10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a</a:t>
            </a:r>
            <a:r>
              <a:rPr sz="2400" spc="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bonus. </a:t>
            </a:r>
            <a:r>
              <a:rPr sz="2400" spc="-65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Managers</a:t>
            </a:r>
            <a:r>
              <a:rPr sz="2400" spc="1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did</a:t>
            </a:r>
            <a:r>
              <a:rPr sz="2400" spc="1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51313"/>
                </a:solidFill>
                <a:latin typeface="Arial MT"/>
                <a:cs typeface="Arial MT"/>
              </a:rPr>
              <a:t>not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 perform</a:t>
            </a:r>
            <a:r>
              <a:rPr sz="2400" spc="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as</a:t>
            </a:r>
            <a:r>
              <a:rPr sz="2400" spc="10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well</a:t>
            </a:r>
            <a:r>
              <a:rPr sz="2400" spc="20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as claimed</a:t>
            </a:r>
            <a:r>
              <a:rPr sz="2400" spc="25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by</a:t>
            </a:r>
            <a:r>
              <a:rPr sz="2400" spc="10" dirty="0">
                <a:solidFill>
                  <a:srgbClr val="15131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51313"/>
                </a:solidFill>
                <a:latin typeface="Arial MT"/>
                <a:cs typeface="Arial MT"/>
              </a:rPr>
              <a:t>Luke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7179" y="1735835"/>
            <a:ext cx="11645265" cy="2190115"/>
            <a:chOff x="297179" y="1735835"/>
            <a:chExt cx="11645265" cy="21901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352" y="1959763"/>
              <a:ext cx="11220229" cy="19279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6229" y="1754885"/>
              <a:ext cx="11607165" cy="2152015"/>
            </a:xfrm>
            <a:custGeom>
              <a:avLst/>
              <a:gdLst/>
              <a:ahLst/>
              <a:cxnLst/>
              <a:rect l="l" t="t" r="r" b="b"/>
              <a:pathLst>
                <a:path w="11607165" h="2152015">
                  <a:moveTo>
                    <a:pt x="0" y="2151888"/>
                  </a:moveTo>
                  <a:lnTo>
                    <a:pt x="11606784" y="2151888"/>
                  </a:lnTo>
                  <a:lnTo>
                    <a:pt x="11606784" y="0"/>
                  </a:lnTo>
                  <a:lnTo>
                    <a:pt x="0" y="0"/>
                  </a:lnTo>
                  <a:lnTo>
                    <a:pt x="0" y="2151888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Rotman Pi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otman Cy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otman Dark Te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Rotman Blu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Rotman Oran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Rotman Gre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Rotman Gol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78aac226-2f03-4b4d-9037-b46d56c55210}" enabled="0" method="" siteId="{78aac226-2f03-4b4d-9037-b46d56c5521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12491</TotalTime>
  <Words>7705</Words>
  <Application>Microsoft Office PowerPoint</Application>
  <PresentationFormat>Widescreen</PresentationFormat>
  <Paragraphs>1480</Paragraphs>
  <Slides>115</Slides>
  <Notes>49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32" baseType="lpstr">
      <vt:lpstr>Arial MT</vt:lpstr>
      <vt:lpstr>Times New Roman</vt:lpstr>
      <vt:lpstr>MS PGothic</vt:lpstr>
      <vt:lpstr>Arial</vt:lpstr>
      <vt:lpstr>Symbol</vt:lpstr>
      <vt:lpstr>Calibri</vt:lpstr>
      <vt:lpstr>Cambria</vt:lpstr>
      <vt:lpstr>Rockwell</vt:lpstr>
      <vt:lpstr>Calibri Light</vt:lpstr>
      <vt:lpstr>Rotman Pink</vt:lpstr>
      <vt:lpstr>Rotman Cyan</vt:lpstr>
      <vt:lpstr>Rotman Dark Teal</vt:lpstr>
      <vt:lpstr>Rotman Blue</vt:lpstr>
      <vt:lpstr>Rotman Orange</vt:lpstr>
      <vt:lpstr>Rotman Grey</vt:lpstr>
      <vt:lpstr>Rotman Gold</vt:lpstr>
      <vt:lpstr>Worksheet</vt:lpstr>
      <vt:lpstr>        RSM222  Class 8- Planning and Control: Standard Cost &amp; Variance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Standard Costs and Variance in the Service Industry</vt:lpstr>
      <vt:lpstr>Overhead Rates and Fixed Overhead Analysis</vt:lpstr>
      <vt:lpstr>Denominator Activity</vt:lpstr>
      <vt:lpstr>Overhead Rates and Fixed Overhead Analysis</vt:lpstr>
      <vt:lpstr>Overhead Application in a Standard Costing System</vt:lpstr>
      <vt:lpstr>Normal versus Standard Cost Systems</vt:lpstr>
      <vt:lpstr>PowerPoint Presentation</vt:lpstr>
      <vt:lpstr>PowerPoint Presentation</vt:lpstr>
      <vt:lpstr>PowerPoint Presentation</vt:lpstr>
      <vt:lpstr>Overhead Rates and Overhead Analysis – Example Part 1</vt:lpstr>
      <vt:lpstr>Overhead Rates and Overhead Analysis – Example Part 2</vt:lpstr>
      <vt:lpstr>Overhead Rates and Overhead Analysis – Example Part 2</vt:lpstr>
      <vt:lpstr>Overhead Rates and Overhead Analysis – Example Part 2</vt:lpstr>
      <vt:lpstr>Fixed Overhead Variances – Example Part 1</vt:lpstr>
      <vt:lpstr>Fixed Overhead Variances – Example Part 2</vt:lpstr>
      <vt:lpstr>Fixed Overhead Variances – Example Part 3</vt:lpstr>
      <vt:lpstr>Volume Variance – A Closer Look 1</vt:lpstr>
      <vt:lpstr>Volume Variance – A Closer Look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Flexible Budget  Variances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Focus only on East.</vt:lpstr>
      <vt:lpstr>Why not sales?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Appears the Management is doing well.</vt:lpstr>
      <vt:lpstr>Appears the Management is doing well.</vt:lpstr>
      <vt:lpstr>Appears the Management is doing well.</vt:lpstr>
      <vt:lpstr>Flex Budget: Actual Quantity * Standard Price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Class Example</vt:lpstr>
      <vt:lpstr>PowerPoint Presentation</vt:lpstr>
      <vt:lpstr>Flex Budget: Actual Quantity * Standard Price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Graham Huber</dc:creator>
  <cp:lastModifiedBy>Elisa Zuliani</cp:lastModifiedBy>
  <cp:revision>190</cp:revision>
  <cp:lastPrinted>2023-10-20T04:24:45Z</cp:lastPrinted>
  <dcterms:created xsi:type="dcterms:W3CDTF">2013-07-26T14:57:40Z</dcterms:created>
  <dcterms:modified xsi:type="dcterms:W3CDTF">2025-10-21T04:59:37Z</dcterms:modified>
</cp:coreProperties>
</file>